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 id="2147483701" r:id="rId2"/>
    <p:sldMasterId id="2147483702" r:id="rId3"/>
  </p:sldMasterIdLst>
  <p:notesMasterIdLst>
    <p:notesMasterId r:id="rId91"/>
  </p:notesMasterIdLst>
  <p:sldIdLst>
    <p:sldId id="256" r:id="rId4"/>
    <p:sldId id="257" r:id="rId5"/>
    <p:sldId id="258" r:id="rId6"/>
    <p:sldId id="259" r:id="rId7"/>
    <p:sldId id="260" r:id="rId8"/>
    <p:sldId id="261" r:id="rId9"/>
    <p:sldId id="262" r:id="rId10"/>
    <p:sldId id="263" r:id="rId11"/>
    <p:sldId id="264" r:id="rId12"/>
    <p:sldId id="345" r:id="rId13"/>
    <p:sldId id="346" r:id="rId14"/>
    <p:sldId id="34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Lst>
  <p:sldSz cx="9144000" cy="5143500" type="screen16x9"/>
  <p:notesSz cx="6858000" cy="9144000"/>
  <p:embeddedFontLst>
    <p:embeddedFont>
      <p:font typeface="Open Sans" panose="020B0604020202020204" charset="0"/>
      <p:regular r:id="rId92"/>
      <p:bold r:id="rId93"/>
      <p:italic r:id="rId94"/>
      <p:boldItalic r:id="rId95"/>
    </p:embeddedFont>
    <p:embeddedFont>
      <p:font typeface="Franklin Gothic Book" panose="020B0503020102020204" pitchFamily="34" charset="0"/>
      <p:regular r:id="rId96"/>
      <p:italic r:id="rId97"/>
    </p:embeddedFont>
    <p:embeddedFont>
      <p:font typeface="Source Sans Pro" panose="020B0604020202020204" charset="0"/>
      <p:regular r:id="rId98"/>
      <p:bold r:id="rId99"/>
      <p:italic r:id="rId100"/>
      <p:boldItalic r:id="rId101"/>
    </p:embeddedFont>
    <p:embeddedFont>
      <p:font typeface="Verdana" panose="020B0604030504040204" pitchFamily="34" charset="0"/>
      <p:regular r:id="rId102"/>
      <p:bold r:id="rId103"/>
      <p:italic r:id="rId104"/>
      <p:boldItalic r:id="rId105"/>
    </p:embeddedFont>
    <p:embeddedFont>
      <p:font typeface="Calibri" panose="020F0502020204030204" pitchFamily="34" charset="0"/>
      <p:regular r:id="rId106"/>
      <p:bold r:id="rId107"/>
      <p:italic r:id="rId108"/>
      <p:boldItalic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on Goodner" initials="" lastIdx="26" clrIdx="0"/>
  <p:cmAuthor id="1" name="Lauren Schoudt" initials="" lastIdx="4" clrIdx="1"/>
  <p:cmAuthor id="2" name="Ken Schoudt" initials="" lastIdx="2" clrIdx="2"/>
  <p:cmAuthor id="3" name="Ruth Barreiro" initials="" lastIdx="13" clrIdx="3"/>
  <p:cmAuthor id="4" name="Rebecca Partesi" initials="" lastIdx="9" clrIdx="4"/>
  <p:cmAuthor id="5" name="Patricia Handley" initials="" lastIdx="6" clrIdx="5"/>
  <p:cmAuthor id="6" name="Anonymous" initials="" lastIdx="6" clrIdx="6"/>
  <p:cmAuthor id="7" name="Maryann Villegas" initials="" lastIdx="7" clrIdx="7"/>
  <p:cmAuthor id="8" name="lauren schoudt" initials="" lastIdx="5" clrIdx="8"/>
  <p:cmAuthor id="9" name="Cheryl Berkuta" initials="" lastIdx="9" clrIdx="9"/>
  <p:cmAuthor id="10" name="Mary Marks" initials="" lastIdx="1" clrIdx="10"/>
  <p:cmAuthor id="11" name="Daniel Lanzafama" initials="" lastIdx="3" clrIdx="11"/>
  <p:cmAuthor id="12" name="John Daly" initials="" lastIdx="2" clrIdx="12"/>
  <p:cmAuthor id="13" name="K S" initials=""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6E56A6-1E79-42E1-A8F6-CE44C05D5797}">
  <a:tblStyle styleId="{F16E56A6-1E79-42E1-A8F6-CE44C05D5797}" styleName="Table_0">
    <a:wholeTbl>
      <a:tcTxStyle b="off" i="off">
        <a:font>
          <a:latin typeface="Franklin Gothic Book"/>
          <a:ea typeface="Franklin Gothic Book"/>
          <a:cs typeface="Franklin Gothic Book"/>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C9BB18C8-C545-4B6B-A249-8814BBE34B96}" styleName="Table_1">
    <a:wholeTbl>
      <a:tcTxStyle b="off" i="off">
        <a:font>
          <a:latin typeface="Franklin Gothic Book"/>
          <a:ea typeface="Franklin Gothic Book"/>
          <a:cs typeface="Franklin Gothic Book"/>
        </a:font>
        <a:schemeClr val="dk1"/>
      </a:tcTxStyle>
      <a:tcStyle>
        <a:tcBdr>
          <a:left>
            <a:ln w="12700" cap="flat" cmpd="sng">
              <a:solidFill>
                <a:schemeClr val="accent6"/>
              </a:solidFill>
              <a:prstDash val="solid"/>
              <a:round/>
              <a:headEnd type="none" w="med" len="med"/>
              <a:tailEnd type="none" w="med" len="med"/>
            </a:ln>
          </a:left>
          <a:right>
            <a:ln w="12700" cap="flat" cmpd="sng">
              <a:solidFill>
                <a:schemeClr val="accent6"/>
              </a:solidFill>
              <a:prstDash val="solid"/>
              <a:round/>
              <a:headEnd type="none" w="med" len="med"/>
              <a:tailEnd type="none" w="med" len="med"/>
            </a:ln>
          </a:right>
          <a:top>
            <a:ln w="12700" cap="flat" cmpd="sng">
              <a:solidFill>
                <a:schemeClr val="accent6"/>
              </a:solidFill>
              <a:prstDash val="solid"/>
              <a:round/>
              <a:headEnd type="none" w="med" len="med"/>
              <a:tailEnd type="none" w="med" len="med"/>
            </a:ln>
          </a:top>
          <a:bottom>
            <a:ln w="12700" cap="flat" cmpd="sng">
              <a:solidFill>
                <a:schemeClr val="accent6"/>
              </a:solidFill>
              <a:prstDash val="solid"/>
              <a:round/>
              <a:headEnd type="none" w="med" len="med"/>
              <a:tailEnd type="none" w="med" len="med"/>
            </a:ln>
          </a:bottom>
          <a:insideH>
            <a:ln w="12700" cap="flat" cmpd="sng">
              <a:solidFill>
                <a:schemeClr val="accent6"/>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7E7EC"/>
          </a:solidFill>
        </a:fill>
      </a:tcStyle>
    </a:band1H>
    <a:band1V>
      <a:tcStyle>
        <a:tcBdr/>
        <a:fill>
          <a:solidFill>
            <a:srgbClr val="E7E7EC"/>
          </a:solidFill>
        </a:fill>
      </a:tcStyle>
    </a:band1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med" len="med"/>
              <a:tailEnd type="none" w="med" len="med"/>
            </a:ln>
          </a:top>
        </a:tcBdr>
        <a:fill>
          <a:solidFill>
            <a:schemeClr val="lt1"/>
          </a:solidFill>
        </a:fill>
      </a:tcStyle>
    </a:lastRow>
    <a:firstRow>
      <a:tcTxStyle b="on" i="off">
        <a:font>
          <a:latin typeface="Franklin Gothic Book"/>
          <a:ea typeface="Franklin Gothic Book"/>
          <a:cs typeface="Franklin Gothic Book"/>
        </a:font>
        <a:schemeClr val="lt1"/>
      </a:tcTxStyle>
      <a:tcStyle>
        <a:tcBdr/>
        <a:fill>
          <a:solidFill>
            <a:schemeClr val="accent6"/>
          </a:solidFill>
        </a:fill>
      </a:tcStyle>
    </a:firstRow>
  </a:tblStyle>
  <a:tblStyle styleId="{25E151C9-8100-4241-9F7C-8BB3C54973F9}"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63" autoAdjust="0"/>
  </p:normalViewPr>
  <p:slideViewPr>
    <p:cSldViewPr>
      <p:cViewPr varScale="1">
        <p:scale>
          <a:sx n="64" d="100"/>
          <a:sy n="64" d="100"/>
        </p:scale>
        <p:origin x="1746"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font" Target="fonts/font16.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font" Target="fonts/font11.fntdata"/><Relationship Id="rId110"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font" Target="fonts/font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9.fntdata"/><Relationship Id="rId105" Type="http://schemas.openxmlformats.org/officeDocument/2006/relationships/font" Target="fonts/font14.fntdata"/><Relationship Id="rId113"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12.fntdata"/><Relationship Id="rId108"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font" Target="fonts/font5.fntdata"/><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5.fntdata"/><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8.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7-08T00:00:25.597" idx="26">
    <p:pos x="6000" y="4200"/>
    <p:text>We will reach out to EB team to see if their collection from last year includes MS and HS videos.  This would be the best option, since format would be consistent.  If they are not available, we can think about which classrooms would fit for this and how best to capture video footage.</p:text>
  </p:cm>
  <p:cm authorId="0" dt="2016-07-08T00:00:25.597" idx="23">
    <p:pos x="6000" y="4100"/>
    <p:text>We need to remove this slide, since we are moving towards DOK and away from Blooms.  DOK is the next level of Blooms (research based), it is not as linear, it is a deeper level and fosters IE at a more substantial level.</p:text>
  </p:cm>
  <p:cm authorId="0" dt="2016-07-08T00:00:25.597" idx="22">
    <p:pos x="6000" y="4000"/>
    <p:text>See comments earlier about lesson plans- best to use templates that are relevant to the Coaches/teachers, but will also want a generic lesson for back-up.</p:text>
  </p:cm>
  <p:cm authorId="0" dt="2016-07-08T00:00:25.597" idx="21">
    <p:pos x="6000" y="3900"/>
    <p:text>Good thoughts here in the notes section. Agree the application on this slide is a solid one and would be a good activity for teachers to make this applicable to their own classrooms.</p:text>
  </p:cm>
  <p:cm authorId="0" dt="2016-07-08T00:00:25.597" idx="20">
    <p:pos x="6000" y="3800"/>
    <p:text>Good idea +jdaly@obps.org . I think any new protocols/activities would be great to "test" with your group on 5/24 to ensure you all feel solid about it.</p:text>
  </p:cm>
  <p:cm authorId="12" dt="2016-07-08T00:00:25.597" idx="2">
    <p:pos x="6000" y="3700"/>
    <p:text>We should carry out this activity on 5/24 to see if it will work.  If not then we need to ditch it.</p:text>
  </p:cm>
  <p:cm authorId="13" dt="2016-07-08T00:00:25.597" idx="1">
    <p:pos x="6000" y="3600"/>
    <p:text>We will have 5 groups with each graphic organizer assigned.</p:text>
  </p:cm>
  <p:cm authorId="0" dt="2016-07-08T00:00:25.597" idx="19">
    <p:pos x="6000" y="3500"/>
    <p:text>Interesting activity to better understand reflection and engagement and to explore the relationship from a teacher choice graphic organizer. Would be good for the team to have some clear thoughts on this relationship (reflection/IE) prior to presentation.</p:text>
  </p:cm>
  <p:cm authorId="0" dt="2016-07-08T00:00:25.597" idx="18">
    <p:pos x="6000" y="3400"/>
    <p:text>Be careful of too many graphics, especially being introduced at the end of the PPT/module.  Best to stick with the graphics you have and follow them through the presentation.</p:text>
  </p:cm>
  <p:cm authorId="6" dt="2016-07-08T00:00:25.597" idx="5">
    <p:pos x="6000" y="3300"/>
    <p:text>we think we should delete this slide-- (redundant)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0B21-689C-43E0-AFB5-09668610D8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C4A586-C239-4509-A3FB-45FDF39C8BA1}">
      <dgm:prSet phldrT="[Text]"/>
      <dgm:spPr/>
      <dgm:t>
        <a:bodyPr/>
        <a:lstStyle/>
        <a:p>
          <a:r>
            <a:rPr lang="en-US" dirty="0"/>
            <a:t>What is the teacher doing?</a:t>
          </a:r>
        </a:p>
      </dgm:t>
    </dgm:pt>
    <dgm:pt modelId="{4F0EC69B-2FD5-433C-BE16-A36CE5B3444A}" type="parTrans" cxnId="{46078DAA-6203-4D10-AD8F-CA0108A701C7}">
      <dgm:prSet/>
      <dgm:spPr/>
      <dgm:t>
        <a:bodyPr/>
        <a:lstStyle/>
        <a:p>
          <a:endParaRPr lang="en-US"/>
        </a:p>
      </dgm:t>
    </dgm:pt>
    <dgm:pt modelId="{1A436F7A-BF37-4651-91C7-D71D06D1AAA9}" type="sibTrans" cxnId="{46078DAA-6203-4D10-AD8F-CA0108A701C7}">
      <dgm:prSet/>
      <dgm:spPr/>
      <dgm:t>
        <a:bodyPr/>
        <a:lstStyle/>
        <a:p>
          <a:endParaRPr lang="en-US"/>
        </a:p>
      </dgm:t>
    </dgm:pt>
    <dgm:pt modelId="{2851C092-5599-4459-B87A-560DCC3A352D}">
      <dgm:prSet phldrT="[Text]"/>
      <dgm:spPr/>
      <dgm:t>
        <a:bodyPr/>
        <a:lstStyle/>
        <a:p>
          <a:r>
            <a:rPr lang="en-US" dirty="0"/>
            <a:t>What are the students doing?</a:t>
          </a:r>
        </a:p>
      </dgm:t>
    </dgm:pt>
    <dgm:pt modelId="{D946688C-F1C5-4242-909F-36DC699917A8}" type="parTrans" cxnId="{B0E1D17E-5543-44D4-9F2D-889C343F70D9}">
      <dgm:prSet/>
      <dgm:spPr/>
      <dgm:t>
        <a:bodyPr/>
        <a:lstStyle/>
        <a:p>
          <a:endParaRPr lang="en-US"/>
        </a:p>
      </dgm:t>
    </dgm:pt>
    <dgm:pt modelId="{211CDC1F-2D09-4A8E-AB8F-846A5FB4616A}" type="sibTrans" cxnId="{B0E1D17E-5543-44D4-9F2D-889C343F70D9}">
      <dgm:prSet/>
      <dgm:spPr/>
      <dgm:t>
        <a:bodyPr/>
        <a:lstStyle/>
        <a:p>
          <a:endParaRPr lang="en-US"/>
        </a:p>
      </dgm:t>
    </dgm:pt>
    <dgm:pt modelId="{E2DBFFC0-7D59-4DA7-9350-7AC6AFA5B6ED}">
      <dgm:prSet phldrT="[Text]"/>
      <dgm:spPr/>
      <dgm:t>
        <a:bodyPr/>
        <a:lstStyle/>
        <a:p>
          <a:r>
            <a:rPr lang="en-US" dirty="0"/>
            <a:t>What else do you notice? (materials, resources, use of space and time, etc.)</a:t>
          </a:r>
        </a:p>
      </dgm:t>
    </dgm:pt>
    <dgm:pt modelId="{9D9AC2D2-87A5-48DB-A757-D35A5E951C3B}" type="parTrans" cxnId="{82DC8A84-9314-4CE6-B7E0-06D60841595F}">
      <dgm:prSet/>
      <dgm:spPr/>
      <dgm:t>
        <a:bodyPr/>
        <a:lstStyle/>
        <a:p>
          <a:endParaRPr lang="en-US"/>
        </a:p>
      </dgm:t>
    </dgm:pt>
    <dgm:pt modelId="{43BC1DD1-351F-4916-9745-96A3590F8A4E}" type="sibTrans" cxnId="{82DC8A84-9314-4CE6-B7E0-06D60841595F}">
      <dgm:prSet/>
      <dgm:spPr/>
      <dgm:t>
        <a:bodyPr/>
        <a:lstStyle/>
        <a:p>
          <a:endParaRPr lang="en-US"/>
        </a:p>
      </dgm:t>
    </dgm:pt>
    <dgm:pt modelId="{FE46755C-9502-40DA-9D6E-EF2D84968B19}">
      <dgm:prSet phldrT="[Text]"/>
      <dgm:spPr/>
      <dgm:t>
        <a:bodyPr/>
        <a:lstStyle/>
        <a:p>
          <a:endParaRPr lang="en-US" dirty="0"/>
        </a:p>
      </dgm:t>
    </dgm:pt>
    <dgm:pt modelId="{1C61358F-B5D2-45C3-9766-B789BD0AA494}" type="parTrans" cxnId="{A546FF34-68B8-4F41-8A84-0F9D007D5ACE}">
      <dgm:prSet/>
      <dgm:spPr/>
      <dgm:t>
        <a:bodyPr/>
        <a:lstStyle/>
        <a:p>
          <a:endParaRPr lang="en-US"/>
        </a:p>
      </dgm:t>
    </dgm:pt>
    <dgm:pt modelId="{242D6166-FE5D-4C94-A625-0582B63C1EE0}" type="sibTrans" cxnId="{A546FF34-68B8-4F41-8A84-0F9D007D5ACE}">
      <dgm:prSet/>
      <dgm:spPr/>
      <dgm:t>
        <a:bodyPr/>
        <a:lstStyle/>
        <a:p>
          <a:endParaRPr lang="en-US"/>
        </a:p>
      </dgm:t>
    </dgm:pt>
    <dgm:pt modelId="{9DD0AC82-473C-4816-BACC-ECA13006DF47}">
      <dgm:prSet phldrT="[Text]"/>
      <dgm:spPr/>
      <dgm:t>
        <a:bodyPr/>
        <a:lstStyle/>
        <a:p>
          <a:endParaRPr lang="en-US" dirty="0"/>
        </a:p>
      </dgm:t>
    </dgm:pt>
    <dgm:pt modelId="{3A913FB8-D3D4-4572-8A19-3D49314010A3}" type="parTrans" cxnId="{503E56DE-4100-4D1A-AFCE-173BEAD60F43}">
      <dgm:prSet/>
      <dgm:spPr/>
      <dgm:t>
        <a:bodyPr/>
        <a:lstStyle/>
        <a:p>
          <a:endParaRPr lang="en-US"/>
        </a:p>
      </dgm:t>
    </dgm:pt>
    <dgm:pt modelId="{CDAB077C-9DE4-4776-9363-010E00F6017A}" type="sibTrans" cxnId="{503E56DE-4100-4D1A-AFCE-173BEAD60F43}">
      <dgm:prSet/>
      <dgm:spPr/>
      <dgm:t>
        <a:bodyPr/>
        <a:lstStyle/>
        <a:p>
          <a:endParaRPr lang="en-US"/>
        </a:p>
      </dgm:t>
    </dgm:pt>
    <dgm:pt modelId="{FE34FC2E-9AA9-49B6-8EE8-C216A432BF9D}">
      <dgm:prSet phldrT="[Text]"/>
      <dgm:spPr/>
      <dgm:t>
        <a:bodyPr/>
        <a:lstStyle/>
        <a:p>
          <a:endParaRPr lang="en-US" dirty="0"/>
        </a:p>
      </dgm:t>
    </dgm:pt>
    <dgm:pt modelId="{DA1134D7-2088-4563-B59A-058BBC8F2603}" type="parTrans" cxnId="{42063BE5-DB95-4E50-8D3B-7B8BD1BDC195}">
      <dgm:prSet/>
      <dgm:spPr/>
      <dgm:t>
        <a:bodyPr/>
        <a:lstStyle/>
        <a:p>
          <a:endParaRPr lang="en-US"/>
        </a:p>
      </dgm:t>
    </dgm:pt>
    <dgm:pt modelId="{B0AC1028-7768-4B77-A9C6-099D3AA01E72}" type="sibTrans" cxnId="{42063BE5-DB95-4E50-8D3B-7B8BD1BDC195}">
      <dgm:prSet/>
      <dgm:spPr/>
      <dgm:t>
        <a:bodyPr/>
        <a:lstStyle/>
        <a:p>
          <a:endParaRPr lang="en-US"/>
        </a:p>
      </dgm:t>
    </dgm:pt>
    <dgm:pt modelId="{B2D31804-CF92-497D-9F68-2B6F42965499}">
      <dgm:prSet phldrT="[Text]"/>
      <dgm:spPr/>
      <dgm:t>
        <a:bodyPr/>
        <a:lstStyle/>
        <a:p>
          <a:endParaRPr lang="en-US" dirty="0"/>
        </a:p>
      </dgm:t>
    </dgm:pt>
    <dgm:pt modelId="{A6E8486A-811A-45E5-A559-4090FEE9700B}" type="parTrans" cxnId="{CDB644F8-542C-456C-B156-F473D3F293B4}">
      <dgm:prSet/>
      <dgm:spPr/>
      <dgm:t>
        <a:bodyPr/>
        <a:lstStyle/>
        <a:p>
          <a:endParaRPr lang="en-US"/>
        </a:p>
      </dgm:t>
    </dgm:pt>
    <dgm:pt modelId="{AB771738-E54D-473E-A427-E8D6912051F0}" type="sibTrans" cxnId="{CDB644F8-542C-456C-B156-F473D3F293B4}">
      <dgm:prSet/>
      <dgm:spPr/>
      <dgm:t>
        <a:bodyPr/>
        <a:lstStyle/>
        <a:p>
          <a:endParaRPr lang="en-US"/>
        </a:p>
      </dgm:t>
    </dgm:pt>
    <dgm:pt modelId="{7E256053-F8FF-4DBF-A3D9-264568B8017E}">
      <dgm:prSet phldrT="[Text]"/>
      <dgm:spPr/>
      <dgm:t>
        <a:bodyPr/>
        <a:lstStyle/>
        <a:p>
          <a:endParaRPr lang="en-US" dirty="0"/>
        </a:p>
      </dgm:t>
    </dgm:pt>
    <dgm:pt modelId="{F59A0C06-1EFC-4D81-BEB0-0A3A88E44137}" type="parTrans" cxnId="{3FC0BF34-6853-4E40-9B75-66297810780B}">
      <dgm:prSet/>
      <dgm:spPr/>
      <dgm:t>
        <a:bodyPr/>
        <a:lstStyle/>
        <a:p>
          <a:endParaRPr lang="en-US"/>
        </a:p>
      </dgm:t>
    </dgm:pt>
    <dgm:pt modelId="{BEB930FB-89D2-4C9E-8D40-50B750ED9BB6}" type="sibTrans" cxnId="{3FC0BF34-6853-4E40-9B75-66297810780B}">
      <dgm:prSet/>
      <dgm:spPr/>
      <dgm:t>
        <a:bodyPr/>
        <a:lstStyle/>
        <a:p>
          <a:endParaRPr lang="en-US"/>
        </a:p>
      </dgm:t>
    </dgm:pt>
    <dgm:pt modelId="{520FE205-F194-406D-A3AC-DA0CE60557A5}" type="pres">
      <dgm:prSet presAssocID="{E6800B21-689C-43E0-AFB5-09668610D86C}" presName="Name0" presStyleCnt="0">
        <dgm:presLayoutVars>
          <dgm:dir/>
          <dgm:animLvl val="lvl"/>
          <dgm:resizeHandles val="exact"/>
        </dgm:presLayoutVars>
      </dgm:prSet>
      <dgm:spPr/>
    </dgm:pt>
    <dgm:pt modelId="{A2AFF881-0656-457E-99A0-6BD53A87DFAC}" type="pres">
      <dgm:prSet presAssocID="{3CC4A586-C239-4509-A3FB-45FDF39C8BA1}" presName="composite" presStyleCnt="0"/>
      <dgm:spPr/>
    </dgm:pt>
    <dgm:pt modelId="{05B851A7-2F49-4A98-B946-02338ED59276}" type="pres">
      <dgm:prSet presAssocID="{3CC4A586-C239-4509-A3FB-45FDF39C8BA1}" presName="parTx" presStyleLbl="alignNode1" presStyleIdx="0" presStyleCnt="3">
        <dgm:presLayoutVars>
          <dgm:chMax val="0"/>
          <dgm:chPref val="0"/>
          <dgm:bulletEnabled val="1"/>
        </dgm:presLayoutVars>
      </dgm:prSet>
      <dgm:spPr/>
    </dgm:pt>
    <dgm:pt modelId="{27271388-0C41-4B96-BD9F-EB0EA547CC94}" type="pres">
      <dgm:prSet presAssocID="{3CC4A586-C239-4509-A3FB-45FDF39C8BA1}" presName="desTx" presStyleLbl="alignAccFollowNode1" presStyleIdx="0" presStyleCnt="3">
        <dgm:presLayoutVars>
          <dgm:bulletEnabled val="1"/>
        </dgm:presLayoutVars>
      </dgm:prSet>
      <dgm:spPr/>
    </dgm:pt>
    <dgm:pt modelId="{5275BF51-41F4-4CA4-8F1E-A84EA6FA8507}" type="pres">
      <dgm:prSet presAssocID="{1A436F7A-BF37-4651-91C7-D71D06D1AAA9}" presName="space" presStyleCnt="0"/>
      <dgm:spPr/>
    </dgm:pt>
    <dgm:pt modelId="{7D620927-6921-49D0-9760-CB2930836E6B}" type="pres">
      <dgm:prSet presAssocID="{2851C092-5599-4459-B87A-560DCC3A352D}" presName="composite" presStyleCnt="0"/>
      <dgm:spPr/>
    </dgm:pt>
    <dgm:pt modelId="{6E2A853C-25E3-4FF5-B647-2F1B550F33F6}" type="pres">
      <dgm:prSet presAssocID="{2851C092-5599-4459-B87A-560DCC3A352D}" presName="parTx" presStyleLbl="alignNode1" presStyleIdx="1" presStyleCnt="3">
        <dgm:presLayoutVars>
          <dgm:chMax val="0"/>
          <dgm:chPref val="0"/>
          <dgm:bulletEnabled val="1"/>
        </dgm:presLayoutVars>
      </dgm:prSet>
      <dgm:spPr/>
    </dgm:pt>
    <dgm:pt modelId="{41FFC374-82BA-49BD-98D2-49303A8C90C9}" type="pres">
      <dgm:prSet presAssocID="{2851C092-5599-4459-B87A-560DCC3A352D}" presName="desTx" presStyleLbl="alignAccFollowNode1" presStyleIdx="1" presStyleCnt="3">
        <dgm:presLayoutVars>
          <dgm:bulletEnabled val="1"/>
        </dgm:presLayoutVars>
      </dgm:prSet>
      <dgm:spPr/>
    </dgm:pt>
    <dgm:pt modelId="{6E61C2DB-688B-420B-BAE1-04431CCBE541}" type="pres">
      <dgm:prSet presAssocID="{211CDC1F-2D09-4A8E-AB8F-846A5FB4616A}" presName="space" presStyleCnt="0"/>
      <dgm:spPr/>
    </dgm:pt>
    <dgm:pt modelId="{51CDCC3F-8FAA-492C-B301-B57FDCFF0F5E}" type="pres">
      <dgm:prSet presAssocID="{E2DBFFC0-7D59-4DA7-9350-7AC6AFA5B6ED}" presName="composite" presStyleCnt="0"/>
      <dgm:spPr/>
    </dgm:pt>
    <dgm:pt modelId="{5355C7B6-65F0-49E7-B052-7C5D509520B4}" type="pres">
      <dgm:prSet presAssocID="{E2DBFFC0-7D59-4DA7-9350-7AC6AFA5B6ED}" presName="parTx" presStyleLbl="alignNode1" presStyleIdx="2" presStyleCnt="3">
        <dgm:presLayoutVars>
          <dgm:chMax val="0"/>
          <dgm:chPref val="0"/>
          <dgm:bulletEnabled val="1"/>
        </dgm:presLayoutVars>
      </dgm:prSet>
      <dgm:spPr/>
    </dgm:pt>
    <dgm:pt modelId="{1919F22D-2496-44A8-BA20-FF54B8641BC2}" type="pres">
      <dgm:prSet presAssocID="{E2DBFFC0-7D59-4DA7-9350-7AC6AFA5B6ED}" presName="desTx" presStyleLbl="alignAccFollowNode1" presStyleIdx="2" presStyleCnt="3">
        <dgm:presLayoutVars>
          <dgm:bulletEnabled val="1"/>
        </dgm:presLayoutVars>
      </dgm:prSet>
      <dgm:spPr/>
    </dgm:pt>
  </dgm:ptLst>
  <dgm:cxnLst>
    <dgm:cxn modelId="{2DD0AC58-33B1-4AEF-B1BD-6DBB3EAC3493}" type="presOf" srcId="{9DD0AC82-473C-4816-BACC-ECA13006DF47}" destId="{27271388-0C41-4B96-BD9F-EB0EA547CC94}" srcOrd="0" destOrd="0" presId="urn:microsoft.com/office/officeart/2005/8/layout/hList1"/>
    <dgm:cxn modelId="{46078DAA-6203-4D10-AD8F-CA0108A701C7}" srcId="{E6800B21-689C-43E0-AFB5-09668610D86C}" destId="{3CC4A586-C239-4509-A3FB-45FDF39C8BA1}" srcOrd="0" destOrd="0" parTransId="{4F0EC69B-2FD5-433C-BE16-A36CE5B3444A}" sibTransId="{1A436F7A-BF37-4651-91C7-D71D06D1AAA9}"/>
    <dgm:cxn modelId="{7C6EE063-65A8-4878-8418-77A27E55CC3A}" type="presOf" srcId="{FE34FC2E-9AA9-49B6-8EE8-C216A432BF9D}" destId="{27271388-0C41-4B96-BD9F-EB0EA547CC94}" srcOrd="0" destOrd="1" presId="urn:microsoft.com/office/officeart/2005/8/layout/hList1"/>
    <dgm:cxn modelId="{503E56DE-4100-4D1A-AFCE-173BEAD60F43}" srcId="{3CC4A586-C239-4509-A3FB-45FDF39C8BA1}" destId="{9DD0AC82-473C-4816-BACC-ECA13006DF47}" srcOrd="0" destOrd="0" parTransId="{3A913FB8-D3D4-4572-8A19-3D49314010A3}" sibTransId="{CDAB077C-9DE4-4776-9363-010E00F6017A}"/>
    <dgm:cxn modelId="{A9E54136-6DE5-47C8-A5E8-28F421F55DBF}" type="presOf" srcId="{7E256053-F8FF-4DBF-A3D9-264568B8017E}" destId="{27271388-0C41-4B96-BD9F-EB0EA547CC94}" srcOrd="0" destOrd="3" presId="urn:microsoft.com/office/officeart/2005/8/layout/hList1"/>
    <dgm:cxn modelId="{A546FF34-68B8-4F41-8A84-0F9D007D5ACE}" srcId="{3CC4A586-C239-4509-A3FB-45FDF39C8BA1}" destId="{FE46755C-9502-40DA-9D6E-EF2D84968B19}" srcOrd="4" destOrd="0" parTransId="{1C61358F-B5D2-45C3-9766-B789BD0AA494}" sibTransId="{242D6166-FE5D-4C94-A625-0582B63C1EE0}"/>
    <dgm:cxn modelId="{35E98875-A4E0-48B6-95F4-632498ADD0F2}" type="presOf" srcId="{2851C092-5599-4459-B87A-560DCC3A352D}" destId="{6E2A853C-25E3-4FF5-B647-2F1B550F33F6}" srcOrd="0" destOrd="0" presId="urn:microsoft.com/office/officeart/2005/8/layout/hList1"/>
    <dgm:cxn modelId="{CDB644F8-542C-456C-B156-F473D3F293B4}" srcId="{3CC4A586-C239-4509-A3FB-45FDF39C8BA1}" destId="{B2D31804-CF92-497D-9F68-2B6F42965499}" srcOrd="2" destOrd="0" parTransId="{A6E8486A-811A-45E5-A559-4090FEE9700B}" sibTransId="{AB771738-E54D-473E-A427-E8D6912051F0}"/>
    <dgm:cxn modelId="{B0E1D17E-5543-44D4-9F2D-889C343F70D9}" srcId="{E6800B21-689C-43E0-AFB5-09668610D86C}" destId="{2851C092-5599-4459-B87A-560DCC3A352D}" srcOrd="1" destOrd="0" parTransId="{D946688C-F1C5-4242-909F-36DC699917A8}" sibTransId="{211CDC1F-2D09-4A8E-AB8F-846A5FB4616A}"/>
    <dgm:cxn modelId="{2EB02232-6F77-4C90-AAB2-8933C33C1DE8}" type="presOf" srcId="{B2D31804-CF92-497D-9F68-2B6F42965499}" destId="{27271388-0C41-4B96-BD9F-EB0EA547CC94}" srcOrd="0" destOrd="2" presId="urn:microsoft.com/office/officeart/2005/8/layout/hList1"/>
    <dgm:cxn modelId="{3FC0BF34-6853-4E40-9B75-66297810780B}" srcId="{3CC4A586-C239-4509-A3FB-45FDF39C8BA1}" destId="{7E256053-F8FF-4DBF-A3D9-264568B8017E}" srcOrd="3" destOrd="0" parTransId="{F59A0C06-1EFC-4D81-BEB0-0A3A88E44137}" sibTransId="{BEB930FB-89D2-4C9E-8D40-50B750ED9BB6}"/>
    <dgm:cxn modelId="{78A4488A-C9D5-4BF8-8EF1-ED4D181688D8}" type="presOf" srcId="{FE46755C-9502-40DA-9D6E-EF2D84968B19}" destId="{27271388-0C41-4B96-BD9F-EB0EA547CC94}" srcOrd="0" destOrd="4" presId="urn:microsoft.com/office/officeart/2005/8/layout/hList1"/>
    <dgm:cxn modelId="{36C79FCD-4693-460F-ADF8-3F3D2AC837B9}" type="presOf" srcId="{E2DBFFC0-7D59-4DA7-9350-7AC6AFA5B6ED}" destId="{5355C7B6-65F0-49E7-B052-7C5D509520B4}" srcOrd="0" destOrd="0" presId="urn:microsoft.com/office/officeart/2005/8/layout/hList1"/>
    <dgm:cxn modelId="{42063BE5-DB95-4E50-8D3B-7B8BD1BDC195}" srcId="{3CC4A586-C239-4509-A3FB-45FDF39C8BA1}" destId="{FE34FC2E-9AA9-49B6-8EE8-C216A432BF9D}" srcOrd="1" destOrd="0" parTransId="{DA1134D7-2088-4563-B59A-058BBC8F2603}" sibTransId="{B0AC1028-7768-4B77-A9C6-099D3AA01E72}"/>
    <dgm:cxn modelId="{D479C409-8698-4259-85B6-BA237863A5FD}" type="presOf" srcId="{3CC4A586-C239-4509-A3FB-45FDF39C8BA1}" destId="{05B851A7-2F49-4A98-B946-02338ED59276}" srcOrd="0" destOrd="0" presId="urn:microsoft.com/office/officeart/2005/8/layout/hList1"/>
    <dgm:cxn modelId="{82DC8A84-9314-4CE6-B7E0-06D60841595F}" srcId="{E6800B21-689C-43E0-AFB5-09668610D86C}" destId="{E2DBFFC0-7D59-4DA7-9350-7AC6AFA5B6ED}" srcOrd="2" destOrd="0" parTransId="{9D9AC2D2-87A5-48DB-A757-D35A5E951C3B}" sibTransId="{43BC1DD1-351F-4916-9745-96A3590F8A4E}"/>
    <dgm:cxn modelId="{F04276A9-9453-4262-916B-ABE099640AF4}" type="presOf" srcId="{E6800B21-689C-43E0-AFB5-09668610D86C}" destId="{520FE205-F194-406D-A3AC-DA0CE60557A5}" srcOrd="0" destOrd="0" presId="urn:microsoft.com/office/officeart/2005/8/layout/hList1"/>
    <dgm:cxn modelId="{BD53C4C2-1F42-4D1B-BACE-4E361816F5A0}" type="presParOf" srcId="{520FE205-F194-406D-A3AC-DA0CE60557A5}" destId="{A2AFF881-0656-457E-99A0-6BD53A87DFAC}" srcOrd="0" destOrd="0" presId="urn:microsoft.com/office/officeart/2005/8/layout/hList1"/>
    <dgm:cxn modelId="{B9C705E2-5765-4743-A325-7AC5C8E4A326}" type="presParOf" srcId="{A2AFF881-0656-457E-99A0-6BD53A87DFAC}" destId="{05B851A7-2F49-4A98-B946-02338ED59276}" srcOrd="0" destOrd="0" presId="urn:microsoft.com/office/officeart/2005/8/layout/hList1"/>
    <dgm:cxn modelId="{D23C1A2C-5F85-4B21-9D19-C6F258222C48}" type="presParOf" srcId="{A2AFF881-0656-457E-99A0-6BD53A87DFAC}" destId="{27271388-0C41-4B96-BD9F-EB0EA547CC94}" srcOrd="1" destOrd="0" presId="urn:microsoft.com/office/officeart/2005/8/layout/hList1"/>
    <dgm:cxn modelId="{F4F00DC8-D12A-460D-A271-21CA0BE60E5D}" type="presParOf" srcId="{520FE205-F194-406D-A3AC-DA0CE60557A5}" destId="{5275BF51-41F4-4CA4-8F1E-A84EA6FA8507}" srcOrd="1" destOrd="0" presId="urn:microsoft.com/office/officeart/2005/8/layout/hList1"/>
    <dgm:cxn modelId="{CF94A95C-50A6-485B-A7DD-4B9D1F0EDDDB}" type="presParOf" srcId="{520FE205-F194-406D-A3AC-DA0CE60557A5}" destId="{7D620927-6921-49D0-9760-CB2930836E6B}" srcOrd="2" destOrd="0" presId="urn:microsoft.com/office/officeart/2005/8/layout/hList1"/>
    <dgm:cxn modelId="{FCC86389-2EA9-4B3F-AF34-6DEDC176E4CD}" type="presParOf" srcId="{7D620927-6921-49D0-9760-CB2930836E6B}" destId="{6E2A853C-25E3-4FF5-B647-2F1B550F33F6}" srcOrd="0" destOrd="0" presId="urn:microsoft.com/office/officeart/2005/8/layout/hList1"/>
    <dgm:cxn modelId="{9AAFA1DF-19E0-47C1-A0D2-0B355C370A0A}" type="presParOf" srcId="{7D620927-6921-49D0-9760-CB2930836E6B}" destId="{41FFC374-82BA-49BD-98D2-49303A8C90C9}" srcOrd="1" destOrd="0" presId="urn:microsoft.com/office/officeart/2005/8/layout/hList1"/>
    <dgm:cxn modelId="{61CB71E2-FFF2-4C14-AD59-C52C0DFEC0B3}" type="presParOf" srcId="{520FE205-F194-406D-A3AC-DA0CE60557A5}" destId="{6E61C2DB-688B-420B-BAE1-04431CCBE541}" srcOrd="3" destOrd="0" presId="urn:microsoft.com/office/officeart/2005/8/layout/hList1"/>
    <dgm:cxn modelId="{B8B056ED-2C24-47BC-9F71-664B609FAFA7}" type="presParOf" srcId="{520FE205-F194-406D-A3AC-DA0CE60557A5}" destId="{51CDCC3F-8FAA-492C-B301-B57FDCFF0F5E}" srcOrd="4" destOrd="0" presId="urn:microsoft.com/office/officeart/2005/8/layout/hList1"/>
    <dgm:cxn modelId="{E249F2E7-8456-4FA3-962E-646C4E82DA2A}" type="presParOf" srcId="{51CDCC3F-8FAA-492C-B301-B57FDCFF0F5E}" destId="{5355C7B6-65F0-49E7-B052-7C5D509520B4}" srcOrd="0" destOrd="0" presId="urn:microsoft.com/office/officeart/2005/8/layout/hList1"/>
    <dgm:cxn modelId="{4BF3CA7A-1351-4019-A4D9-A8135404F048}" type="presParOf" srcId="{51CDCC3F-8FAA-492C-B301-B57FDCFF0F5E}" destId="{1919F22D-2496-44A8-BA20-FF54B8641BC2}"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00B21-689C-43E0-AFB5-09668610D8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C4A586-C239-4509-A3FB-45FDF39C8BA1}">
      <dgm:prSet phldrT="[Text]"/>
      <dgm:spPr/>
      <dgm:t>
        <a:bodyPr/>
        <a:lstStyle/>
        <a:p>
          <a:r>
            <a:rPr lang="en-US" dirty="0"/>
            <a:t>What is the teacher doing?</a:t>
          </a:r>
        </a:p>
      </dgm:t>
    </dgm:pt>
    <dgm:pt modelId="{4F0EC69B-2FD5-433C-BE16-A36CE5B3444A}" type="parTrans" cxnId="{46078DAA-6203-4D10-AD8F-CA0108A701C7}">
      <dgm:prSet/>
      <dgm:spPr/>
      <dgm:t>
        <a:bodyPr/>
        <a:lstStyle/>
        <a:p>
          <a:endParaRPr lang="en-US"/>
        </a:p>
      </dgm:t>
    </dgm:pt>
    <dgm:pt modelId="{1A436F7A-BF37-4651-91C7-D71D06D1AAA9}" type="sibTrans" cxnId="{46078DAA-6203-4D10-AD8F-CA0108A701C7}">
      <dgm:prSet/>
      <dgm:spPr/>
      <dgm:t>
        <a:bodyPr/>
        <a:lstStyle/>
        <a:p>
          <a:endParaRPr lang="en-US"/>
        </a:p>
      </dgm:t>
    </dgm:pt>
    <dgm:pt modelId="{2851C092-5599-4459-B87A-560DCC3A352D}">
      <dgm:prSet phldrT="[Text]"/>
      <dgm:spPr/>
      <dgm:t>
        <a:bodyPr/>
        <a:lstStyle/>
        <a:p>
          <a:r>
            <a:rPr lang="en-US" dirty="0"/>
            <a:t>What are the students doing?</a:t>
          </a:r>
        </a:p>
      </dgm:t>
    </dgm:pt>
    <dgm:pt modelId="{D946688C-F1C5-4242-909F-36DC699917A8}" type="parTrans" cxnId="{B0E1D17E-5543-44D4-9F2D-889C343F70D9}">
      <dgm:prSet/>
      <dgm:spPr/>
      <dgm:t>
        <a:bodyPr/>
        <a:lstStyle/>
        <a:p>
          <a:endParaRPr lang="en-US"/>
        </a:p>
      </dgm:t>
    </dgm:pt>
    <dgm:pt modelId="{211CDC1F-2D09-4A8E-AB8F-846A5FB4616A}" type="sibTrans" cxnId="{B0E1D17E-5543-44D4-9F2D-889C343F70D9}">
      <dgm:prSet/>
      <dgm:spPr/>
      <dgm:t>
        <a:bodyPr/>
        <a:lstStyle/>
        <a:p>
          <a:endParaRPr lang="en-US"/>
        </a:p>
      </dgm:t>
    </dgm:pt>
    <dgm:pt modelId="{E2DBFFC0-7D59-4DA7-9350-7AC6AFA5B6ED}">
      <dgm:prSet phldrT="[Text]"/>
      <dgm:spPr/>
      <dgm:t>
        <a:bodyPr/>
        <a:lstStyle/>
        <a:p>
          <a:r>
            <a:rPr lang="en-US" dirty="0"/>
            <a:t>What else do you notice? (materials, resources, use of space and time, etc.)</a:t>
          </a:r>
        </a:p>
      </dgm:t>
    </dgm:pt>
    <dgm:pt modelId="{9D9AC2D2-87A5-48DB-A757-D35A5E951C3B}" type="parTrans" cxnId="{82DC8A84-9314-4CE6-B7E0-06D60841595F}">
      <dgm:prSet/>
      <dgm:spPr/>
      <dgm:t>
        <a:bodyPr/>
        <a:lstStyle/>
        <a:p>
          <a:endParaRPr lang="en-US"/>
        </a:p>
      </dgm:t>
    </dgm:pt>
    <dgm:pt modelId="{43BC1DD1-351F-4916-9745-96A3590F8A4E}" type="sibTrans" cxnId="{82DC8A84-9314-4CE6-B7E0-06D60841595F}">
      <dgm:prSet/>
      <dgm:spPr/>
      <dgm:t>
        <a:bodyPr/>
        <a:lstStyle/>
        <a:p>
          <a:endParaRPr lang="en-US"/>
        </a:p>
      </dgm:t>
    </dgm:pt>
    <dgm:pt modelId="{FE46755C-9502-40DA-9D6E-EF2D84968B19}">
      <dgm:prSet phldrT="[Text]"/>
      <dgm:spPr/>
      <dgm:t>
        <a:bodyPr/>
        <a:lstStyle/>
        <a:p>
          <a:endParaRPr lang="en-US" dirty="0"/>
        </a:p>
      </dgm:t>
    </dgm:pt>
    <dgm:pt modelId="{1C61358F-B5D2-45C3-9766-B789BD0AA494}" type="parTrans" cxnId="{A546FF34-68B8-4F41-8A84-0F9D007D5ACE}">
      <dgm:prSet/>
      <dgm:spPr/>
      <dgm:t>
        <a:bodyPr/>
        <a:lstStyle/>
        <a:p>
          <a:endParaRPr lang="en-US"/>
        </a:p>
      </dgm:t>
    </dgm:pt>
    <dgm:pt modelId="{242D6166-FE5D-4C94-A625-0582B63C1EE0}" type="sibTrans" cxnId="{A546FF34-68B8-4F41-8A84-0F9D007D5ACE}">
      <dgm:prSet/>
      <dgm:spPr/>
      <dgm:t>
        <a:bodyPr/>
        <a:lstStyle/>
        <a:p>
          <a:endParaRPr lang="en-US"/>
        </a:p>
      </dgm:t>
    </dgm:pt>
    <dgm:pt modelId="{9DD0AC82-473C-4816-BACC-ECA13006DF47}">
      <dgm:prSet phldrT="[Text]"/>
      <dgm:spPr/>
      <dgm:t>
        <a:bodyPr/>
        <a:lstStyle/>
        <a:p>
          <a:endParaRPr lang="en-US" dirty="0"/>
        </a:p>
      </dgm:t>
    </dgm:pt>
    <dgm:pt modelId="{3A913FB8-D3D4-4572-8A19-3D49314010A3}" type="parTrans" cxnId="{503E56DE-4100-4D1A-AFCE-173BEAD60F43}">
      <dgm:prSet/>
      <dgm:spPr/>
      <dgm:t>
        <a:bodyPr/>
        <a:lstStyle/>
        <a:p>
          <a:endParaRPr lang="en-US"/>
        </a:p>
      </dgm:t>
    </dgm:pt>
    <dgm:pt modelId="{CDAB077C-9DE4-4776-9363-010E00F6017A}" type="sibTrans" cxnId="{503E56DE-4100-4D1A-AFCE-173BEAD60F43}">
      <dgm:prSet/>
      <dgm:spPr/>
      <dgm:t>
        <a:bodyPr/>
        <a:lstStyle/>
        <a:p>
          <a:endParaRPr lang="en-US"/>
        </a:p>
      </dgm:t>
    </dgm:pt>
    <dgm:pt modelId="{FE34FC2E-9AA9-49B6-8EE8-C216A432BF9D}">
      <dgm:prSet phldrT="[Text]"/>
      <dgm:spPr/>
      <dgm:t>
        <a:bodyPr/>
        <a:lstStyle/>
        <a:p>
          <a:endParaRPr lang="en-US" dirty="0"/>
        </a:p>
      </dgm:t>
    </dgm:pt>
    <dgm:pt modelId="{DA1134D7-2088-4563-B59A-058BBC8F2603}" type="parTrans" cxnId="{42063BE5-DB95-4E50-8D3B-7B8BD1BDC195}">
      <dgm:prSet/>
      <dgm:spPr/>
      <dgm:t>
        <a:bodyPr/>
        <a:lstStyle/>
        <a:p>
          <a:endParaRPr lang="en-US"/>
        </a:p>
      </dgm:t>
    </dgm:pt>
    <dgm:pt modelId="{B0AC1028-7768-4B77-A9C6-099D3AA01E72}" type="sibTrans" cxnId="{42063BE5-DB95-4E50-8D3B-7B8BD1BDC195}">
      <dgm:prSet/>
      <dgm:spPr/>
      <dgm:t>
        <a:bodyPr/>
        <a:lstStyle/>
        <a:p>
          <a:endParaRPr lang="en-US"/>
        </a:p>
      </dgm:t>
    </dgm:pt>
    <dgm:pt modelId="{B2D31804-CF92-497D-9F68-2B6F42965499}">
      <dgm:prSet phldrT="[Text]"/>
      <dgm:spPr/>
      <dgm:t>
        <a:bodyPr/>
        <a:lstStyle/>
        <a:p>
          <a:endParaRPr lang="en-US" dirty="0"/>
        </a:p>
      </dgm:t>
    </dgm:pt>
    <dgm:pt modelId="{A6E8486A-811A-45E5-A559-4090FEE9700B}" type="parTrans" cxnId="{CDB644F8-542C-456C-B156-F473D3F293B4}">
      <dgm:prSet/>
      <dgm:spPr/>
      <dgm:t>
        <a:bodyPr/>
        <a:lstStyle/>
        <a:p>
          <a:endParaRPr lang="en-US"/>
        </a:p>
      </dgm:t>
    </dgm:pt>
    <dgm:pt modelId="{AB771738-E54D-473E-A427-E8D6912051F0}" type="sibTrans" cxnId="{CDB644F8-542C-456C-B156-F473D3F293B4}">
      <dgm:prSet/>
      <dgm:spPr/>
      <dgm:t>
        <a:bodyPr/>
        <a:lstStyle/>
        <a:p>
          <a:endParaRPr lang="en-US"/>
        </a:p>
      </dgm:t>
    </dgm:pt>
    <dgm:pt modelId="{7E256053-F8FF-4DBF-A3D9-264568B8017E}">
      <dgm:prSet phldrT="[Text]"/>
      <dgm:spPr/>
      <dgm:t>
        <a:bodyPr/>
        <a:lstStyle/>
        <a:p>
          <a:endParaRPr lang="en-US" dirty="0"/>
        </a:p>
      </dgm:t>
    </dgm:pt>
    <dgm:pt modelId="{F59A0C06-1EFC-4D81-BEB0-0A3A88E44137}" type="parTrans" cxnId="{3FC0BF34-6853-4E40-9B75-66297810780B}">
      <dgm:prSet/>
      <dgm:spPr/>
      <dgm:t>
        <a:bodyPr/>
        <a:lstStyle/>
        <a:p>
          <a:endParaRPr lang="en-US"/>
        </a:p>
      </dgm:t>
    </dgm:pt>
    <dgm:pt modelId="{BEB930FB-89D2-4C9E-8D40-50B750ED9BB6}" type="sibTrans" cxnId="{3FC0BF34-6853-4E40-9B75-66297810780B}">
      <dgm:prSet/>
      <dgm:spPr/>
      <dgm:t>
        <a:bodyPr/>
        <a:lstStyle/>
        <a:p>
          <a:endParaRPr lang="en-US"/>
        </a:p>
      </dgm:t>
    </dgm:pt>
    <dgm:pt modelId="{520FE205-F194-406D-A3AC-DA0CE60557A5}" type="pres">
      <dgm:prSet presAssocID="{E6800B21-689C-43E0-AFB5-09668610D86C}" presName="Name0" presStyleCnt="0">
        <dgm:presLayoutVars>
          <dgm:dir/>
          <dgm:animLvl val="lvl"/>
          <dgm:resizeHandles val="exact"/>
        </dgm:presLayoutVars>
      </dgm:prSet>
      <dgm:spPr/>
    </dgm:pt>
    <dgm:pt modelId="{A2AFF881-0656-457E-99A0-6BD53A87DFAC}" type="pres">
      <dgm:prSet presAssocID="{3CC4A586-C239-4509-A3FB-45FDF39C8BA1}" presName="composite" presStyleCnt="0"/>
      <dgm:spPr/>
    </dgm:pt>
    <dgm:pt modelId="{05B851A7-2F49-4A98-B946-02338ED59276}" type="pres">
      <dgm:prSet presAssocID="{3CC4A586-C239-4509-A3FB-45FDF39C8BA1}" presName="parTx" presStyleLbl="alignNode1" presStyleIdx="0" presStyleCnt="3">
        <dgm:presLayoutVars>
          <dgm:chMax val="0"/>
          <dgm:chPref val="0"/>
          <dgm:bulletEnabled val="1"/>
        </dgm:presLayoutVars>
      </dgm:prSet>
      <dgm:spPr/>
    </dgm:pt>
    <dgm:pt modelId="{27271388-0C41-4B96-BD9F-EB0EA547CC94}" type="pres">
      <dgm:prSet presAssocID="{3CC4A586-C239-4509-A3FB-45FDF39C8BA1}" presName="desTx" presStyleLbl="alignAccFollowNode1" presStyleIdx="0" presStyleCnt="3">
        <dgm:presLayoutVars>
          <dgm:bulletEnabled val="1"/>
        </dgm:presLayoutVars>
      </dgm:prSet>
      <dgm:spPr/>
    </dgm:pt>
    <dgm:pt modelId="{5275BF51-41F4-4CA4-8F1E-A84EA6FA8507}" type="pres">
      <dgm:prSet presAssocID="{1A436F7A-BF37-4651-91C7-D71D06D1AAA9}" presName="space" presStyleCnt="0"/>
      <dgm:spPr/>
    </dgm:pt>
    <dgm:pt modelId="{7D620927-6921-49D0-9760-CB2930836E6B}" type="pres">
      <dgm:prSet presAssocID="{2851C092-5599-4459-B87A-560DCC3A352D}" presName="composite" presStyleCnt="0"/>
      <dgm:spPr/>
    </dgm:pt>
    <dgm:pt modelId="{6E2A853C-25E3-4FF5-B647-2F1B550F33F6}" type="pres">
      <dgm:prSet presAssocID="{2851C092-5599-4459-B87A-560DCC3A352D}" presName="parTx" presStyleLbl="alignNode1" presStyleIdx="1" presStyleCnt="3">
        <dgm:presLayoutVars>
          <dgm:chMax val="0"/>
          <dgm:chPref val="0"/>
          <dgm:bulletEnabled val="1"/>
        </dgm:presLayoutVars>
      </dgm:prSet>
      <dgm:spPr/>
    </dgm:pt>
    <dgm:pt modelId="{41FFC374-82BA-49BD-98D2-49303A8C90C9}" type="pres">
      <dgm:prSet presAssocID="{2851C092-5599-4459-B87A-560DCC3A352D}" presName="desTx" presStyleLbl="alignAccFollowNode1" presStyleIdx="1" presStyleCnt="3">
        <dgm:presLayoutVars>
          <dgm:bulletEnabled val="1"/>
        </dgm:presLayoutVars>
      </dgm:prSet>
      <dgm:spPr/>
    </dgm:pt>
    <dgm:pt modelId="{6E61C2DB-688B-420B-BAE1-04431CCBE541}" type="pres">
      <dgm:prSet presAssocID="{211CDC1F-2D09-4A8E-AB8F-846A5FB4616A}" presName="space" presStyleCnt="0"/>
      <dgm:spPr/>
    </dgm:pt>
    <dgm:pt modelId="{51CDCC3F-8FAA-492C-B301-B57FDCFF0F5E}" type="pres">
      <dgm:prSet presAssocID="{E2DBFFC0-7D59-4DA7-9350-7AC6AFA5B6ED}" presName="composite" presStyleCnt="0"/>
      <dgm:spPr/>
    </dgm:pt>
    <dgm:pt modelId="{5355C7B6-65F0-49E7-B052-7C5D509520B4}" type="pres">
      <dgm:prSet presAssocID="{E2DBFFC0-7D59-4DA7-9350-7AC6AFA5B6ED}" presName="parTx" presStyleLbl="alignNode1" presStyleIdx="2" presStyleCnt="3">
        <dgm:presLayoutVars>
          <dgm:chMax val="0"/>
          <dgm:chPref val="0"/>
          <dgm:bulletEnabled val="1"/>
        </dgm:presLayoutVars>
      </dgm:prSet>
      <dgm:spPr/>
    </dgm:pt>
    <dgm:pt modelId="{1919F22D-2496-44A8-BA20-FF54B8641BC2}" type="pres">
      <dgm:prSet presAssocID="{E2DBFFC0-7D59-4DA7-9350-7AC6AFA5B6ED}" presName="desTx" presStyleLbl="alignAccFollowNode1" presStyleIdx="2" presStyleCnt="3">
        <dgm:presLayoutVars>
          <dgm:bulletEnabled val="1"/>
        </dgm:presLayoutVars>
      </dgm:prSet>
      <dgm:spPr/>
    </dgm:pt>
  </dgm:ptLst>
  <dgm:cxnLst>
    <dgm:cxn modelId="{46078DAA-6203-4D10-AD8F-CA0108A701C7}" srcId="{E6800B21-689C-43E0-AFB5-09668610D86C}" destId="{3CC4A586-C239-4509-A3FB-45FDF39C8BA1}" srcOrd="0" destOrd="0" parTransId="{4F0EC69B-2FD5-433C-BE16-A36CE5B3444A}" sibTransId="{1A436F7A-BF37-4651-91C7-D71D06D1AAA9}"/>
    <dgm:cxn modelId="{503E56DE-4100-4D1A-AFCE-173BEAD60F43}" srcId="{3CC4A586-C239-4509-A3FB-45FDF39C8BA1}" destId="{9DD0AC82-473C-4816-BACC-ECA13006DF47}" srcOrd="0" destOrd="0" parTransId="{3A913FB8-D3D4-4572-8A19-3D49314010A3}" sibTransId="{CDAB077C-9DE4-4776-9363-010E00F6017A}"/>
    <dgm:cxn modelId="{A4DE9FE4-A0BF-4C95-9B42-DA65A479B956}" type="presOf" srcId="{E2DBFFC0-7D59-4DA7-9350-7AC6AFA5B6ED}" destId="{5355C7B6-65F0-49E7-B052-7C5D509520B4}" srcOrd="0" destOrd="0" presId="urn:microsoft.com/office/officeart/2005/8/layout/hList1"/>
    <dgm:cxn modelId="{8F96A237-53DE-49A6-8DA3-1057EAAF2C58}" type="presOf" srcId="{7E256053-F8FF-4DBF-A3D9-264568B8017E}" destId="{27271388-0C41-4B96-BD9F-EB0EA547CC94}" srcOrd="0" destOrd="3" presId="urn:microsoft.com/office/officeart/2005/8/layout/hList1"/>
    <dgm:cxn modelId="{A546FF34-68B8-4F41-8A84-0F9D007D5ACE}" srcId="{3CC4A586-C239-4509-A3FB-45FDF39C8BA1}" destId="{FE46755C-9502-40DA-9D6E-EF2D84968B19}" srcOrd="4" destOrd="0" parTransId="{1C61358F-B5D2-45C3-9766-B789BD0AA494}" sibTransId="{242D6166-FE5D-4C94-A625-0582B63C1EE0}"/>
    <dgm:cxn modelId="{E71D63AF-A3C2-4FCC-B5A4-EDD568972464}" type="presOf" srcId="{3CC4A586-C239-4509-A3FB-45FDF39C8BA1}" destId="{05B851A7-2F49-4A98-B946-02338ED59276}" srcOrd="0" destOrd="0" presId="urn:microsoft.com/office/officeart/2005/8/layout/hList1"/>
    <dgm:cxn modelId="{49A5747D-A6CC-4165-8F3B-C93E26FD2311}" type="presOf" srcId="{E6800B21-689C-43E0-AFB5-09668610D86C}" destId="{520FE205-F194-406D-A3AC-DA0CE60557A5}" srcOrd="0" destOrd="0" presId="urn:microsoft.com/office/officeart/2005/8/layout/hList1"/>
    <dgm:cxn modelId="{CDB644F8-542C-456C-B156-F473D3F293B4}" srcId="{3CC4A586-C239-4509-A3FB-45FDF39C8BA1}" destId="{B2D31804-CF92-497D-9F68-2B6F42965499}" srcOrd="2" destOrd="0" parTransId="{A6E8486A-811A-45E5-A559-4090FEE9700B}" sibTransId="{AB771738-E54D-473E-A427-E8D6912051F0}"/>
    <dgm:cxn modelId="{B0E1D17E-5543-44D4-9F2D-889C343F70D9}" srcId="{E6800B21-689C-43E0-AFB5-09668610D86C}" destId="{2851C092-5599-4459-B87A-560DCC3A352D}" srcOrd="1" destOrd="0" parTransId="{D946688C-F1C5-4242-909F-36DC699917A8}" sibTransId="{211CDC1F-2D09-4A8E-AB8F-846A5FB4616A}"/>
    <dgm:cxn modelId="{F2E4C0B5-64E5-454D-840A-4E1AF786AB90}" type="presOf" srcId="{FE46755C-9502-40DA-9D6E-EF2D84968B19}" destId="{27271388-0C41-4B96-BD9F-EB0EA547CC94}" srcOrd="0" destOrd="4" presId="urn:microsoft.com/office/officeart/2005/8/layout/hList1"/>
    <dgm:cxn modelId="{3FC0BF34-6853-4E40-9B75-66297810780B}" srcId="{3CC4A586-C239-4509-A3FB-45FDF39C8BA1}" destId="{7E256053-F8FF-4DBF-A3D9-264568B8017E}" srcOrd="3" destOrd="0" parTransId="{F59A0C06-1EFC-4D81-BEB0-0A3A88E44137}" sibTransId="{BEB930FB-89D2-4C9E-8D40-50B750ED9BB6}"/>
    <dgm:cxn modelId="{21FFEF57-040E-4AE5-8F7A-5CA64B94716D}" type="presOf" srcId="{9DD0AC82-473C-4816-BACC-ECA13006DF47}" destId="{27271388-0C41-4B96-BD9F-EB0EA547CC94}" srcOrd="0" destOrd="0" presId="urn:microsoft.com/office/officeart/2005/8/layout/hList1"/>
    <dgm:cxn modelId="{9E031C30-E857-465C-8403-A7CB41415214}" type="presOf" srcId="{B2D31804-CF92-497D-9F68-2B6F42965499}" destId="{27271388-0C41-4B96-BD9F-EB0EA547CC94}" srcOrd="0" destOrd="2" presId="urn:microsoft.com/office/officeart/2005/8/layout/hList1"/>
    <dgm:cxn modelId="{39C0E5E1-4EFC-4798-96A3-04EEF0745822}" type="presOf" srcId="{2851C092-5599-4459-B87A-560DCC3A352D}" destId="{6E2A853C-25E3-4FF5-B647-2F1B550F33F6}" srcOrd="0" destOrd="0" presId="urn:microsoft.com/office/officeart/2005/8/layout/hList1"/>
    <dgm:cxn modelId="{42063BE5-DB95-4E50-8D3B-7B8BD1BDC195}" srcId="{3CC4A586-C239-4509-A3FB-45FDF39C8BA1}" destId="{FE34FC2E-9AA9-49B6-8EE8-C216A432BF9D}" srcOrd="1" destOrd="0" parTransId="{DA1134D7-2088-4563-B59A-058BBC8F2603}" sibTransId="{B0AC1028-7768-4B77-A9C6-099D3AA01E72}"/>
    <dgm:cxn modelId="{82DC8A84-9314-4CE6-B7E0-06D60841595F}" srcId="{E6800B21-689C-43E0-AFB5-09668610D86C}" destId="{E2DBFFC0-7D59-4DA7-9350-7AC6AFA5B6ED}" srcOrd="2" destOrd="0" parTransId="{9D9AC2D2-87A5-48DB-A757-D35A5E951C3B}" sibTransId="{43BC1DD1-351F-4916-9745-96A3590F8A4E}"/>
    <dgm:cxn modelId="{7AB8A866-6490-48D6-8209-5E5B31F6DEC7}" type="presOf" srcId="{FE34FC2E-9AA9-49B6-8EE8-C216A432BF9D}" destId="{27271388-0C41-4B96-BD9F-EB0EA547CC94}" srcOrd="0" destOrd="1" presId="urn:microsoft.com/office/officeart/2005/8/layout/hList1"/>
    <dgm:cxn modelId="{619A6A17-67B9-4604-8CD6-38978EAC3038}" type="presParOf" srcId="{520FE205-F194-406D-A3AC-DA0CE60557A5}" destId="{A2AFF881-0656-457E-99A0-6BD53A87DFAC}" srcOrd="0" destOrd="0" presId="urn:microsoft.com/office/officeart/2005/8/layout/hList1"/>
    <dgm:cxn modelId="{3E28B03A-4493-45E7-BD5D-E8A15B23CA04}" type="presParOf" srcId="{A2AFF881-0656-457E-99A0-6BD53A87DFAC}" destId="{05B851A7-2F49-4A98-B946-02338ED59276}" srcOrd="0" destOrd="0" presId="urn:microsoft.com/office/officeart/2005/8/layout/hList1"/>
    <dgm:cxn modelId="{46D8AF50-F8C7-4949-AD87-C78D37E58B0E}" type="presParOf" srcId="{A2AFF881-0656-457E-99A0-6BD53A87DFAC}" destId="{27271388-0C41-4B96-BD9F-EB0EA547CC94}" srcOrd="1" destOrd="0" presId="urn:microsoft.com/office/officeart/2005/8/layout/hList1"/>
    <dgm:cxn modelId="{726658DF-AE7E-4264-BFEB-5A4DB3FE3355}" type="presParOf" srcId="{520FE205-F194-406D-A3AC-DA0CE60557A5}" destId="{5275BF51-41F4-4CA4-8F1E-A84EA6FA8507}" srcOrd="1" destOrd="0" presId="urn:microsoft.com/office/officeart/2005/8/layout/hList1"/>
    <dgm:cxn modelId="{1A57A8D2-3ABF-4D54-B531-DEDBA2E37632}" type="presParOf" srcId="{520FE205-F194-406D-A3AC-DA0CE60557A5}" destId="{7D620927-6921-49D0-9760-CB2930836E6B}" srcOrd="2" destOrd="0" presId="urn:microsoft.com/office/officeart/2005/8/layout/hList1"/>
    <dgm:cxn modelId="{F2907663-C1B2-48CC-ABA1-392B58F0269B}" type="presParOf" srcId="{7D620927-6921-49D0-9760-CB2930836E6B}" destId="{6E2A853C-25E3-4FF5-B647-2F1B550F33F6}" srcOrd="0" destOrd="0" presId="urn:microsoft.com/office/officeart/2005/8/layout/hList1"/>
    <dgm:cxn modelId="{1407E32D-DA63-4640-AFAB-39A53AD6E3E4}" type="presParOf" srcId="{7D620927-6921-49D0-9760-CB2930836E6B}" destId="{41FFC374-82BA-49BD-98D2-49303A8C90C9}" srcOrd="1" destOrd="0" presId="urn:microsoft.com/office/officeart/2005/8/layout/hList1"/>
    <dgm:cxn modelId="{6AD042B0-2079-469F-89DD-93533CF67984}" type="presParOf" srcId="{520FE205-F194-406D-A3AC-DA0CE60557A5}" destId="{6E61C2DB-688B-420B-BAE1-04431CCBE541}" srcOrd="3" destOrd="0" presId="urn:microsoft.com/office/officeart/2005/8/layout/hList1"/>
    <dgm:cxn modelId="{96317A83-89A6-47A0-97B5-1131484A7D59}" type="presParOf" srcId="{520FE205-F194-406D-A3AC-DA0CE60557A5}" destId="{51CDCC3F-8FAA-492C-B301-B57FDCFF0F5E}" srcOrd="4" destOrd="0" presId="urn:microsoft.com/office/officeart/2005/8/layout/hList1"/>
    <dgm:cxn modelId="{6BA064D8-A1C9-46FE-8F89-93DD77B88CFE}" type="presParOf" srcId="{51CDCC3F-8FAA-492C-B301-B57FDCFF0F5E}" destId="{5355C7B6-65F0-49E7-B052-7C5D509520B4}" srcOrd="0" destOrd="0" presId="urn:microsoft.com/office/officeart/2005/8/layout/hList1"/>
    <dgm:cxn modelId="{B013B11C-71BD-487C-AA71-F8B4C512565A}" type="presParOf" srcId="{51CDCC3F-8FAA-492C-B301-B57FDCFF0F5E}" destId="{1919F22D-2496-44A8-BA20-FF54B8641BC2}"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851A7-2F49-4A98-B946-02338ED59276}">
      <dsp:nvSpPr>
        <dsp:cNvPr id="0" name=""/>
        <dsp:cNvSpPr/>
      </dsp:nvSpPr>
      <dsp:spPr>
        <a:xfrm>
          <a:off x="2547" y="149210"/>
          <a:ext cx="2484239" cy="98016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What is the teacher doing?</a:t>
          </a:r>
        </a:p>
      </dsp:txBody>
      <dsp:txXfrm>
        <a:off x="2547" y="149210"/>
        <a:ext cx="2484239" cy="980165"/>
      </dsp:txXfrm>
    </dsp:sp>
    <dsp:sp modelId="{27271388-0C41-4B96-BD9F-EB0EA547CC94}">
      <dsp:nvSpPr>
        <dsp:cNvPr id="0" name=""/>
        <dsp:cNvSpPr/>
      </dsp:nvSpPr>
      <dsp:spPr>
        <a:xfrm>
          <a:off x="2547" y="1129376"/>
          <a:ext cx="2484239" cy="1405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2547" y="1129376"/>
        <a:ext cx="2484239" cy="1405440"/>
      </dsp:txXfrm>
    </dsp:sp>
    <dsp:sp modelId="{6E2A853C-25E3-4FF5-B647-2F1B550F33F6}">
      <dsp:nvSpPr>
        <dsp:cNvPr id="0" name=""/>
        <dsp:cNvSpPr/>
      </dsp:nvSpPr>
      <dsp:spPr>
        <a:xfrm>
          <a:off x="2834580" y="149210"/>
          <a:ext cx="2484239" cy="98016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What are the students doing?</a:t>
          </a:r>
        </a:p>
      </dsp:txBody>
      <dsp:txXfrm>
        <a:off x="2834580" y="149210"/>
        <a:ext cx="2484239" cy="980165"/>
      </dsp:txXfrm>
    </dsp:sp>
    <dsp:sp modelId="{41FFC374-82BA-49BD-98D2-49303A8C90C9}">
      <dsp:nvSpPr>
        <dsp:cNvPr id="0" name=""/>
        <dsp:cNvSpPr/>
      </dsp:nvSpPr>
      <dsp:spPr>
        <a:xfrm>
          <a:off x="2834580" y="1129376"/>
          <a:ext cx="2484239" cy="1405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5C7B6-65F0-49E7-B052-7C5D509520B4}">
      <dsp:nvSpPr>
        <dsp:cNvPr id="0" name=""/>
        <dsp:cNvSpPr/>
      </dsp:nvSpPr>
      <dsp:spPr>
        <a:xfrm>
          <a:off x="5666612" y="149210"/>
          <a:ext cx="2484239" cy="98016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What else do you notice? (materials, resources, use of space and time, etc.)</a:t>
          </a:r>
        </a:p>
      </dsp:txBody>
      <dsp:txXfrm>
        <a:off x="5666612" y="149210"/>
        <a:ext cx="2484239" cy="980165"/>
      </dsp:txXfrm>
    </dsp:sp>
    <dsp:sp modelId="{1919F22D-2496-44A8-BA20-FF54B8641BC2}">
      <dsp:nvSpPr>
        <dsp:cNvPr id="0" name=""/>
        <dsp:cNvSpPr/>
      </dsp:nvSpPr>
      <dsp:spPr>
        <a:xfrm>
          <a:off x="5666612" y="1129376"/>
          <a:ext cx="2484239" cy="1405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851A7-2F49-4A98-B946-02338ED59276}">
      <dsp:nvSpPr>
        <dsp:cNvPr id="0" name=""/>
        <dsp:cNvSpPr/>
      </dsp:nvSpPr>
      <dsp:spPr>
        <a:xfrm>
          <a:off x="2381" y="559561"/>
          <a:ext cx="2321718" cy="9160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What is the teacher doing?</a:t>
          </a:r>
        </a:p>
      </dsp:txBody>
      <dsp:txXfrm>
        <a:off x="2381" y="559561"/>
        <a:ext cx="2321718" cy="916076"/>
      </dsp:txXfrm>
    </dsp:sp>
    <dsp:sp modelId="{27271388-0C41-4B96-BD9F-EB0EA547CC94}">
      <dsp:nvSpPr>
        <dsp:cNvPr id="0" name=""/>
        <dsp:cNvSpPr/>
      </dsp:nvSpPr>
      <dsp:spPr>
        <a:xfrm>
          <a:off x="2381" y="1475638"/>
          <a:ext cx="2321718" cy="1317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2381" y="1475638"/>
        <a:ext cx="2321718" cy="1317600"/>
      </dsp:txXfrm>
    </dsp:sp>
    <dsp:sp modelId="{6E2A853C-25E3-4FF5-B647-2F1B550F33F6}">
      <dsp:nvSpPr>
        <dsp:cNvPr id="0" name=""/>
        <dsp:cNvSpPr/>
      </dsp:nvSpPr>
      <dsp:spPr>
        <a:xfrm>
          <a:off x="2649140" y="559561"/>
          <a:ext cx="2321718" cy="9160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What are the students doing?</a:t>
          </a:r>
        </a:p>
      </dsp:txBody>
      <dsp:txXfrm>
        <a:off x="2649140" y="559561"/>
        <a:ext cx="2321718" cy="916076"/>
      </dsp:txXfrm>
    </dsp:sp>
    <dsp:sp modelId="{41FFC374-82BA-49BD-98D2-49303A8C90C9}">
      <dsp:nvSpPr>
        <dsp:cNvPr id="0" name=""/>
        <dsp:cNvSpPr/>
      </dsp:nvSpPr>
      <dsp:spPr>
        <a:xfrm>
          <a:off x="2649140" y="1475638"/>
          <a:ext cx="2321718" cy="1317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5C7B6-65F0-49E7-B052-7C5D509520B4}">
      <dsp:nvSpPr>
        <dsp:cNvPr id="0" name=""/>
        <dsp:cNvSpPr/>
      </dsp:nvSpPr>
      <dsp:spPr>
        <a:xfrm>
          <a:off x="5295900" y="559561"/>
          <a:ext cx="2321718" cy="9160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What else do you notice? (materials, resources, use of space and time, etc.)</a:t>
          </a:r>
        </a:p>
      </dsp:txBody>
      <dsp:txXfrm>
        <a:off x="5295900" y="559561"/>
        <a:ext cx="2321718" cy="916076"/>
      </dsp:txXfrm>
    </dsp:sp>
    <dsp:sp modelId="{1919F22D-2496-44A8-BA20-FF54B8641BC2}">
      <dsp:nvSpPr>
        <dsp:cNvPr id="0" name=""/>
        <dsp:cNvSpPr/>
      </dsp:nvSpPr>
      <dsp:spPr>
        <a:xfrm>
          <a:off x="5295900" y="1475638"/>
          <a:ext cx="2321718" cy="1317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961916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learner.org/workshops/socialstudies/pdf/session6/6.ClassroomQuestioning.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www.rgccisd.org/training%202013%2014/Tri-Lin/DOK%20Levels%20Social%20Studies.pdf" TargetMode="External"/><Relationship Id="rId3" Type="http://schemas.openxmlformats.org/officeDocument/2006/relationships/hyperlink" Target="http://4.bp.blogspot.com/-FUR5k7Ubxh8/UfMLD0hkeHI/AAAAAAAABJw/s86CjsTTJfo/s640/DOK.png" TargetMode="External"/><Relationship Id="rId7" Type="http://schemas.openxmlformats.org/officeDocument/2006/relationships/hyperlink" Target="http://www.nciea.org/publications/DOKscience_KH11.pdf"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rgccisd.org/training%202013%2014/Tri-Lin/DOK%20Levels%20Writing.pdf" TargetMode="External"/><Relationship Id="rId5" Type="http://schemas.openxmlformats.org/officeDocument/2006/relationships/hyperlink" Target="http://storage.cloversites.com/teachforamericacolorado/documents/DOK%20Mathematics.pdf" TargetMode="External"/><Relationship Id="rId4" Type="http://schemas.openxmlformats.org/officeDocument/2006/relationships/hyperlink" Target="http://1.bp.blogspot.com/-UPZPwFgLVfc/UoOuPWPN9nI/AAAAAAAABOw/jSDd3vbe_fk/s640/DOK+Flow+Chart.001.jpg" TargetMode="External"/><Relationship Id="rId9" Type="http://schemas.openxmlformats.org/officeDocument/2006/relationships/hyperlink" Target="http://www.nciea.org/publications/DOKreading_KH08.pdf"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maverikeducation.blogspot.com/2014/03/difficulty-vs-complexity-whats.ht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ducation.ohio.gov/getattachment/Topics/Teaching/Educator-Evaluation-System/How-to-Design-and-Select-Quality-Assessments/DOK-Question-Stems.pdf.aspx"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drive.google.com/file/d/0B8_Hm7zmAbJSM0wxcVl3MmotTDA/view"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drive.google.com/file/d/0B8_Hm7zmAbJSRzd0b1FtTVdvVEk/view?usp=sharing" TargetMode="External"/><Relationship Id="rId2" Type="http://schemas.openxmlformats.org/officeDocument/2006/relationships/slide" Target="../slides/slide85.xml"/><Relationship Id="rId1" Type="http://schemas.openxmlformats.org/officeDocument/2006/relationships/notesMaster" Target="../notesMasters/notesMaster1.xml"/><Relationship Id="rId5" Type="http://schemas.openxmlformats.org/officeDocument/2006/relationships/hyperlink" Target="https://drive.google.com/file/d/0B8_Hm7zmAbJSd0hMWU9DcWU0UWs/view?usp=sharing" TargetMode="External"/><Relationship Id="rId4" Type="http://schemas.openxmlformats.org/officeDocument/2006/relationships/hyperlink" Target="https://drive.google.com/file/d/0B8_Hm7zmAbJSSm5KN0l3cXhFcGM/view?usp=sharing" TargetMode="Externa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b="1" dirty="0"/>
              <a:t>Talking Points:</a:t>
            </a:r>
          </a:p>
          <a:p>
            <a:pPr lvl="0">
              <a:spcBef>
                <a:spcPts val="0"/>
              </a:spcBef>
              <a:buNone/>
            </a:pPr>
            <a:r>
              <a:rPr lang="en" dirty="0">
                <a:solidFill>
                  <a:schemeClr val="dk1"/>
                </a:solidFill>
              </a:rPr>
              <a:t>Brief introductions of presenters (names, what school you teach at, what grade you teach)</a:t>
            </a:r>
          </a:p>
          <a:p>
            <a:pPr lvl="0">
              <a:spcBef>
                <a:spcPts val="0"/>
              </a:spcBef>
              <a:buClr>
                <a:schemeClr val="dk1"/>
              </a:buClr>
              <a:buFont typeface="Arial"/>
              <a:buNone/>
            </a:pPr>
            <a:r>
              <a:rPr lang="en" dirty="0">
                <a:solidFill>
                  <a:schemeClr val="dk1"/>
                </a:solidFill>
              </a:rPr>
              <a:t>Do Now: Sign into Today’s Meet</a:t>
            </a:r>
            <a:r>
              <a:rPr lang="en" baseline="0" dirty="0">
                <a:solidFill>
                  <a:schemeClr val="dk1"/>
                </a:solidFill>
              </a:rPr>
              <a:t> and Padlet if you are using it.</a:t>
            </a:r>
            <a:endParaRPr lang="en" dirty="0">
              <a:solidFill>
                <a:schemeClr val="dk1"/>
              </a:solidFill>
            </a:endParaRPr>
          </a:p>
          <a:p>
            <a:pPr lvl="0">
              <a:spcBef>
                <a:spcPts val="0"/>
              </a:spcBef>
              <a:buNone/>
            </a:pPr>
            <a:r>
              <a:rPr lang="en" dirty="0">
                <a:solidFill>
                  <a:schemeClr val="dk1"/>
                </a:solidFill>
              </a:rPr>
              <a:t>Dual Projection: 1 with powerpoint, 1 with Today’s Meet</a:t>
            </a:r>
          </a:p>
          <a:p>
            <a:pPr lvl="0">
              <a:spcBef>
                <a:spcPts val="0"/>
              </a:spcBef>
              <a:buNone/>
            </a:pPr>
            <a:r>
              <a:rPr lang="en" dirty="0">
                <a:solidFill>
                  <a:schemeClr val="dk1"/>
                </a:solidFill>
              </a:rPr>
              <a:t>Make sure WiFi password is available.</a:t>
            </a:r>
          </a:p>
          <a:p>
            <a:pPr lvl="0">
              <a:spcBef>
                <a:spcPts val="0"/>
              </a:spcBef>
              <a:buNone/>
            </a:pPr>
            <a:r>
              <a:rPr lang="en" dirty="0">
                <a:solidFill>
                  <a:schemeClr val="dk1"/>
                </a:solidFill>
              </a:rPr>
              <a:t>Introduce binders</a:t>
            </a:r>
            <a:r>
              <a:rPr lang="en" baseline="0" dirty="0">
                <a:solidFill>
                  <a:schemeClr val="dk1"/>
                </a:solidFill>
              </a:rPr>
              <a:t> and the contents.</a:t>
            </a:r>
            <a:endParaRPr lang="en" dirty="0">
              <a:solidFill>
                <a:schemeClr val="dk1"/>
              </a:solidFill>
            </a:endParaRPr>
          </a:p>
          <a:p>
            <a:pPr lvl="0">
              <a:spcBef>
                <a:spcPts val="0"/>
              </a:spcBef>
              <a:buNone/>
            </a:pPr>
            <a:endParaRPr dirty="0">
              <a:solidFill>
                <a:schemeClr val="dk1"/>
              </a:solidFill>
            </a:endParaRPr>
          </a:p>
          <a:p>
            <a:pPr lvl="0">
              <a:spcBef>
                <a:spcPts val="0"/>
              </a:spcBef>
              <a:buNone/>
            </a:pPr>
            <a:r>
              <a:rPr lang="en" b="1" dirty="0"/>
              <a:t>Resources: </a:t>
            </a:r>
          </a:p>
          <a:p>
            <a:pPr lvl="0">
              <a:spcBef>
                <a:spcPts val="0"/>
              </a:spcBef>
              <a:buNone/>
            </a:pPr>
            <a:r>
              <a:rPr lang="en" dirty="0"/>
              <a:t>Instructions for Today’s Meet and Padlet</a:t>
            </a:r>
          </a:p>
          <a:p>
            <a:pPr lvl="0">
              <a:spcBef>
                <a:spcPts val="0"/>
              </a:spcBef>
              <a:buNone/>
            </a:pPr>
            <a:endParaRPr dirty="0"/>
          </a:p>
          <a:p>
            <a:pPr lvl="0">
              <a:spcBef>
                <a:spcPts val="0"/>
              </a:spcBef>
              <a:buNone/>
            </a:pPr>
            <a:r>
              <a:rPr lang="en" b="1" dirty="0"/>
              <a:t>Activities:</a:t>
            </a:r>
          </a:p>
          <a:p>
            <a:pPr lvl="0">
              <a:spcBef>
                <a:spcPts val="0"/>
              </a:spcBef>
              <a:buNone/>
            </a:pPr>
            <a:endParaRPr b="1" dirty="0"/>
          </a:p>
          <a:p>
            <a:pPr lvl="0">
              <a:spcBef>
                <a:spcPts val="0"/>
              </a:spcBef>
              <a:buNone/>
            </a:pPr>
            <a:r>
              <a:rPr lang="en" b="1" dirty="0"/>
              <a:t>Modifications:</a:t>
            </a:r>
          </a:p>
          <a:p>
            <a:pPr lvl="0">
              <a:spcBef>
                <a:spcPts val="0"/>
              </a:spcBef>
              <a:buNone/>
            </a:pPr>
            <a:r>
              <a:rPr lang="en" dirty="0"/>
              <a:t>Opportunity here to have team members introduce someone else instead of themselves</a:t>
            </a:r>
          </a:p>
          <a:p>
            <a:pPr lvl="0">
              <a:spcBef>
                <a:spcPts val="0"/>
              </a:spcBef>
              <a:buNone/>
            </a:pPr>
            <a:endParaRPr dirty="0"/>
          </a:p>
        </p:txBody>
      </p:sp>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2" y="4343401"/>
            <a:ext cx="5486400" cy="4114800"/>
          </a:xfrm>
          <a:prstGeom prst="rect">
            <a:avLst/>
          </a:prstGeom>
          <a:noFill/>
          <a:ln>
            <a:noFill/>
          </a:ln>
        </p:spPr>
        <p:txBody>
          <a:bodyPr lIns="91400" tIns="91400" rIns="91400" bIns="91400"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Arial"/>
              <a:buNone/>
            </a:pPr>
            <a:r>
              <a:rPr lang="en" dirty="0">
                <a:solidFill>
                  <a:schemeClr val="dk1"/>
                </a:solidFill>
              </a:rPr>
              <a:t>This slide will not be discussed at ACSI. But point out content development by educators. New coaches will use this slide at their presentations to provide rationale for the program. Note</a:t>
            </a:r>
            <a:r>
              <a:rPr lang="en" baseline="0" dirty="0">
                <a:solidFill>
                  <a:schemeClr val="dk1"/>
                </a:solidFill>
              </a:rPr>
              <a:t> it is teachers teaching teachers. </a:t>
            </a:r>
            <a:endParaRPr lang="en" dirty="0">
              <a:solidFill>
                <a:schemeClr val="dk1"/>
              </a:solidFill>
            </a:endParaRP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sz="1200" b="0" i="0" u="none" strike="noStrike" cap="none" dirty="0">
              <a:solidFill>
                <a:schemeClr val="dk1"/>
              </a:solidFill>
              <a:latin typeface="Calibri"/>
              <a:ea typeface="Calibri"/>
              <a:cs typeface="Calibri"/>
              <a:sym typeface="Calibri"/>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778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 b="1" dirty="0">
                <a:solidFill>
                  <a:schemeClr val="dk1"/>
                </a:solidFill>
              </a:rPr>
              <a:t>Talking Points:</a:t>
            </a:r>
          </a:p>
          <a:p>
            <a:pPr lvl="0">
              <a:spcBef>
                <a:spcPts val="0"/>
              </a:spcBef>
              <a:buClr>
                <a:schemeClr val="dk1"/>
              </a:buClr>
              <a:buFont typeface="Arial"/>
              <a:buNone/>
            </a:pPr>
            <a:r>
              <a:rPr lang="en" dirty="0">
                <a:solidFill>
                  <a:schemeClr val="dk1"/>
                </a:solidFill>
              </a:rPr>
              <a:t>Also mention to take restroom breaks when you need to. </a:t>
            </a:r>
          </a:p>
          <a:p>
            <a:pPr lvl="0">
              <a:spcBef>
                <a:spcPts val="0"/>
              </a:spcBef>
              <a:buClr>
                <a:schemeClr val="dk1"/>
              </a:buClr>
              <a:buFont typeface="Arial"/>
              <a:buNone/>
            </a:pPr>
            <a:r>
              <a:rPr lang="en" dirty="0">
                <a:solidFill>
                  <a:schemeClr val="dk1"/>
                </a:solidFill>
              </a:rPr>
              <a:t>We have built in two 5-minute breaks. </a:t>
            </a:r>
          </a:p>
          <a:p>
            <a:pPr lvl="0">
              <a:spcBef>
                <a:spcPts val="0"/>
              </a:spcBef>
              <a:buClr>
                <a:schemeClr val="dk1"/>
              </a:buClr>
              <a:buFont typeface="Arial"/>
              <a:buNone/>
            </a:pPr>
            <a:endParaRPr sz="1200" dirty="0">
              <a:solidFill>
                <a:schemeClr val="dk1"/>
              </a:solidFill>
              <a:latin typeface="Calibri"/>
              <a:ea typeface="Calibri"/>
              <a:cs typeface="Calibri"/>
              <a:sym typeface="Calibri"/>
            </a:endParaRPr>
          </a:p>
          <a:p>
            <a:pPr lvl="0">
              <a:spcBef>
                <a:spcPts val="0"/>
              </a:spcBef>
              <a:buClr>
                <a:schemeClr val="dk1"/>
              </a:buClr>
              <a:buFont typeface="Arial"/>
              <a:buNone/>
            </a:pPr>
            <a:r>
              <a:rPr lang="en" b="1" dirty="0">
                <a:solidFill>
                  <a:schemeClr val="dk1"/>
                </a:solidFill>
              </a:rPr>
              <a:t>Resources: </a:t>
            </a:r>
          </a:p>
          <a:p>
            <a:pPr lvl="0">
              <a:spcBef>
                <a:spcPts val="0"/>
              </a:spcBef>
              <a:buClr>
                <a:schemeClr val="dk1"/>
              </a:buClr>
              <a:buFont typeface="Arial"/>
              <a:buNone/>
            </a:pPr>
            <a:endParaRPr dirty="0">
              <a:solidFill>
                <a:schemeClr val="dk1"/>
              </a:solidFill>
            </a:endParaRPr>
          </a:p>
          <a:p>
            <a:pPr lvl="0">
              <a:spcBef>
                <a:spcPts val="0"/>
              </a:spcBef>
              <a:buClr>
                <a:schemeClr val="dk1"/>
              </a:buClr>
              <a:buFont typeface="Arial"/>
              <a:buNone/>
            </a:pPr>
            <a:r>
              <a:rPr lang="en" b="1" dirty="0">
                <a:solidFill>
                  <a:schemeClr val="dk1"/>
                </a:solidFill>
              </a:rPr>
              <a:t>Activities:</a:t>
            </a:r>
          </a:p>
          <a:p>
            <a:pPr lv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78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These three aspects of effective teaching work both cyclically and interdependently. They exist as a dynamic that drives how effective teachers impact students’ achievement through constant and active monitoring for success. Each module will provide key content for its topic. Consider the crossover of the content as part of the learning this week.</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n" sz="1200">
                <a:solidFill>
                  <a:schemeClr val="dk1"/>
                </a:solidFill>
                <a:latin typeface="Calibri"/>
                <a:ea typeface="Calibri"/>
                <a:cs typeface="Calibri"/>
                <a:sym typeface="Calibri"/>
              </a:rPr>
              <a:t> </a:t>
            </a:r>
          </a:p>
        </p:txBody>
      </p:sp>
      <p:sp>
        <p:nvSpPr>
          <p:cNvPr id="266" name="Shape 26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SzPct val="25000"/>
                <a:buNone/>
              </a:pPr>
              <a:t>12</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256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Arial"/>
              <a:buNone/>
            </a:pPr>
            <a:r>
              <a:rPr lang="en" dirty="0">
                <a:solidFill>
                  <a:schemeClr val="dk1"/>
                </a:solidFill>
              </a:rPr>
              <a:t>Read aloud or have audience members</a:t>
            </a:r>
            <a:r>
              <a:rPr lang="en" baseline="0" dirty="0">
                <a:solidFill>
                  <a:schemeClr val="dk1"/>
                </a:solidFill>
              </a:rPr>
              <a:t> read aloud.</a:t>
            </a:r>
            <a:endParaRPr lang="en" dirty="0">
              <a:solidFill>
                <a:schemeClr val="dk1"/>
              </a:solidFill>
            </a:endParaRP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630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1"/>
            <a:ext cx="5486399" cy="4114800"/>
          </a:xfrm>
          <a:prstGeom prst="rect">
            <a:avLst/>
          </a:prstGeom>
          <a:noFill/>
          <a:ln>
            <a:noFill/>
          </a:ln>
        </p:spPr>
        <p:txBody>
          <a:bodyPr lIns="91400" tIns="45675" rIns="91400" bIns="45675"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t>At this point, teachers should be logged in to Today’s Meet. </a:t>
            </a:r>
          </a:p>
          <a:p>
            <a:pPr lvl="0" rtl="0">
              <a:spcBef>
                <a:spcPts val="0"/>
              </a:spcBef>
              <a:buClr>
                <a:schemeClr val="dk1"/>
              </a:buClr>
              <a:buFont typeface="Arial"/>
              <a:buNone/>
            </a:pPr>
            <a:endParaRPr/>
          </a:p>
          <a:p>
            <a:pPr lvl="0" rtl="0">
              <a:spcBef>
                <a:spcPts val="0"/>
              </a:spcBef>
              <a:buClr>
                <a:schemeClr val="dk1"/>
              </a:buClr>
              <a:buFont typeface="Arial"/>
              <a:buNone/>
            </a:pPr>
            <a:r>
              <a:rPr lang="en"/>
              <a:t>ACKNOWLEDGE: that teachers may not have access to this technology during presentations, think about workarounds for them!</a:t>
            </a:r>
          </a:p>
          <a:p>
            <a:pPr lvl="0" rtl="0">
              <a:spcBef>
                <a:spcPts val="0"/>
              </a:spcBef>
              <a:buClr>
                <a:schemeClr val="dk1"/>
              </a:buClr>
              <a:buFont typeface="Arial"/>
              <a:buNone/>
            </a:pPr>
            <a:r>
              <a:rPr lang="en"/>
              <a:t>Be transparent with changes to presentation to integrate technology    </a:t>
            </a:r>
          </a:p>
          <a:p>
            <a:pPr lvl="0" rtl="0">
              <a:spcBef>
                <a:spcPts val="0"/>
              </a:spcBef>
              <a:buClr>
                <a:schemeClr val="dk1"/>
              </a:buClr>
              <a:buFont typeface="Arial"/>
              <a:buNone/>
            </a:pPr>
            <a:endParaRPr/>
          </a:p>
          <a:p>
            <a:pPr lvl="0" rtl="0">
              <a:spcBef>
                <a:spcPts val="0"/>
              </a:spcBef>
              <a:buClr>
                <a:schemeClr val="dk1"/>
              </a:buClr>
              <a:buFont typeface="Arial"/>
              <a:buNone/>
            </a:pPr>
            <a:r>
              <a:rPr lang="en"/>
              <a:t>Keep the group responses to questions accessible for all participants after the presentation ends for up to a year through Today’s Meet.</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r>
              <a:rPr lang="en"/>
              <a:t>There is also a sheet in resources with instructions for todays meet.</a:t>
            </a: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endParaRPr sz="1200">
              <a:latin typeface="Calibri"/>
              <a:ea typeface="Calibri"/>
              <a:cs typeface="Calibri"/>
              <a:sym typeface="Calibri"/>
            </a:endParaRPr>
          </a:p>
          <a:p>
            <a:pPr lvl="0" rtl="0">
              <a:spcBef>
                <a:spcPts val="0"/>
              </a:spcBef>
              <a:buClr>
                <a:schemeClr val="dk1"/>
              </a:buClr>
              <a:buFont typeface="Arial"/>
              <a:buNone/>
            </a:pPr>
            <a:endParaRPr sz="1200">
              <a:latin typeface="Calibri"/>
              <a:ea typeface="Calibri"/>
              <a:cs typeface="Calibri"/>
              <a:sym typeface="Calibri"/>
            </a:endParaRPr>
          </a:p>
          <a:p>
            <a:pPr marL="0" marR="0" lvl="0" indent="0" algn="l" rtl="0">
              <a:spcBef>
                <a:spcPts val="0"/>
              </a:spcBef>
              <a:buNone/>
            </a:pPr>
            <a:endParaRPr sz="1200">
              <a:latin typeface="Calibri"/>
              <a:ea typeface="Calibri"/>
              <a:cs typeface="Calibri"/>
              <a:sym typeface="Calibri"/>
            </a:endParaRPr>
          </a:p>
        </p:txBody>
      </p:sp>
      <p:sp>
        <p:nvSpPr>
          <p:cNvPr id="291" name="Shape 291"/>
          <p:cNvSpPr txBox="1">
            <a:spLocks noGrp="1"/>
          </p:cNvSpPr>
          <p:nvPr>
            <p:ph type="sldNum" idx="12"/>
          </p:nvPr>
        </p:nvSpPr>
        <p:spPr>
          <a:xfrm>
            <a:off x="3884612" y="8685213"/>
            <a:ext cx="2971799" cy="457200"/>
          </a:xfrm>
          <a:prstGeom prst="rect">
            <a:avLst/>
          </a:prstGeom>
          <a:noFill/>
          <a:ln>
            <a:noFill/>
          </a:ln>
        </p:spPr>
        <p:txBody>
          <a:bodyPr lIns="91400" tIns="45675" rIns="91400" bIns="45675"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063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buClr>
                <a:schemeClr val="dk1"/>
              </a:buClr>
              <a:buFont typeface="Calibri"/>
              <a:buNone/>
            </a:pPr>
            <a:endParaRPr sz="1200">
              <a:solidFill>
                <a:srgbClr val="FF0000"/>
              </a:solidFill>
              <a:latin typeface="Calibri"/>
              <a:ea typeface="Calibri"/>
              <a:cs typeface="Calibri"/>
              <a:sym typeface="Calibri"/>
            </a:endParaRPr>
          </a:p>
        </p:txBody>
      </p:sp>
      <p:sp>
        <p:nvSpPr>
          <p:cNvPr id="300" name="Shape 3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15</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9568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rgbClr val="222222"/>
                </a:solidFill>
              </a:rPr>
              <a:t>Framing slide for progress of presentation</a:t>
            </a: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endParaRPr sz="1000">
              <a:solidFill>
                <a:srgbClr val="222222"/>
              </a:solidFill>
            </a:endParaRPr>
          </a:p>
          <a:p>
            <a:pPr lvl="0" rtl="0">
              <a:spcBef>
                <a:spcPts val="0"/>
              </a:spcBef>
              <a:buClr>
                <a:schemeClr val="dk1"/>
              </a:buClr>
              <a:buFont typeface="Arial"/>
              <a:buNone/>
            </a:pPr>
            <a:endParaRPr sz="1000">
              <a:solidFill>
                <a:srgbClr val="222222"/>
              </a:solidFill>
            </a:endParaRPr>
          </a:p>
          <a:p>
            <a:pPr lvl="0" rtl="0">
              <a:spcBef>
                <a:spcPts val="0"/>
              </a:spcBef>
              <a:buClr>
                <a:schemeClr val="dk1"/>
              </a:buClr>
              <a:buFont typeface="Arial"/>
              <a:buNone/>
            </a:pPr>
            <a:endParaRPr sz="1000">
              <a:solidFill>
                <a:srgbClr val="222222"/>
              </a:solidFill>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947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Read aloud and keep the question in mind as we work through this segment.</a:t>
            </a:r>
            <a:r>
              <a:rPr lang="en" sz="1200">
                <a:solidFill>
                  <a:schemeClr val="dk1"/>
                </a:solidFill>
                <a:latin typeface="Calibri"/>
                <a:ea typeface="Calibri"/>
                <a:cs typeface="Calibri"/>
                <a:sym typeface="Calibri"/>
              </a:rPr>
              <a:t> </a:t>
            </a:r>
            <a:r>
              <a:rPr lang="en">
                <a:solidFill>
                  <a:schemeClr val="dk1"/>
                </a:solidFill>
              </a:rPr>
              <a:t>Question to keep in mind during next protocol</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Font typeface="Calibri"/>
              <a:buNone/>
            </a:pPr>
            <a:endParaRPr sz="1200">
              <a:solidFill>
                <a:schemeClr val="dk1"/>
              </a:solidFill>
              <a:latin typeface="Calibri"/>
              <a:ea typeface="Calibri"/>
              <a:cs typeface="Calibri"/>
              <a:sym typeface="Calibri"/>
            </a:endParaRPr>
          </a:p>
        </p:txBody>
      </p:sp>
      <p:sp>
        <p:nvSpPr>
          <p:cNvPr id="317" name="Shape 3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17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709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Calibri"/>
              <a:buNone/>
            </a:pPr>
            <a:r>
              <a:rPr lang="en">
                <a:solidFill>
                  <a:schemeClr val="dk1"/>
                </a:solidFill>
              </a:rPr>
              <a:t>Give an example of a strategy or two to prompt thinking – Teachers may be thinking of transition strategies, common classroom routines that save time, etc..</a:t>
            </a:r>
          </a:p>
          <a:p>
            <a:pPr lvl="0" rtl="0">
              <a:spcBef>
                <a:spcPts val="0"/>
              </a:spcBef>
              <a:buClr>
                <a:schemeClr val="dk1"/>
              </a:buClr>
              <a:buFont typeface="Calibri"/>
              <a:buNone/>
            </a:pPr>
            <a:endParaRPr>
              <a:solidFill>
                <a:schemeClr val="dk1"/>
              </a:solidFill>
            </a:endParaRPr>
          </a:p>
          <a:p>
            <a:pPr lvl="0" rtl="0">
              <a:spcBef>
                <a:spcPts val="0"/>
              </a:spcBef>
              <a:buClr>
                <a:schemeClr val="dk1"/>
              </a:buClr>
              <a:buFont typeface="Calibri"/>
              <a:buNone/>
            </a:pPr>
            <a:r>
              <a:rPr lang="en">
                <a:solidFill>
                  <a:schemeClr val="dk1"/>
                </a:solidFill>
              </a:rPr>
              <a:t>After participants have a few minutes to write, have participants share out a few of their strategies.</a:t>
            </a:r>
          </a:p>
          <a:p>
            <a:pPr lvl="0"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p:txBody>
      </p:sp>
      <p:sp>
        <p:nvSpPr>
          <p:cNvPr id="324" name="Shape 3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18</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200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r>
              <a:rPr lang="en">
                <a:solidFill>
                  <a:schemeClr val="dk1"/>
                </a:solidFill>
              </a:rPr>
              <a:t>Venn Diagram in resources</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r>
              <a:rPr lang="en">
                <a:solidFill>
                  <a:schemeClr val="dk1"/>
                </a:solidFill>
              </a:rPr>
              <a:t>Use enlarged Venn Diagrams for this activity (will need 1 per group)</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19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31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Calibri"/>
              <a:buNone/>
            </a:pPr>
            <a:r>
              <a:rPr lang="en" dirty="0">
                <a:solidFill>
                  <a:schemeClr val="dk1"/>
                </a:solidFill>
              </a:rPr>
              <a:t>Use the discussion to bring out how and why they have increased their use of these points over the course of their career. By eliminating the second pass through with the dots we are hoping to save some time so it can be used for the tech discussions woven in.  Hav</a:t>
            </a:r>
            <a:r>
              <a:rPr lang="en" baseline="0" dirty="0">
                <a:solidFill>
                  <a:schemeClr val="dk1"/>
                </a:solidFill>
              </a:rPr>
              <a:t>e teachers note where they placed reds/yellows. The next three hours will give you ideas to improve that area.</a:t>
            </a:r>
            <a:endParaRPr lang="en" dirty="0">
              <a:solidFill>
                <a:schemeClr val="dk1"/>
              </a:solidFill>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Calibri"/>
              <a:buNone/>
            </a:pPr>
            <a:r>
              <a:rPr lang="en" dirty="0">
                <a:solidFill>
                  <a:schemeClr val="dk1"/>
                </a:solidFill>
              </a:rPr>
              <a:t>Instructions for traffic light protocol procedure</a:t>
            </a: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r>
              <a:rPr lang="en" b="1" dirty="0">
                <a:solidFill>
                  <a:schemeClr val="dk1"/>
                </a:solidFill>
              </a:rPr>
              <a:t>Modifications:</a:t>
            </a:r>
          </a:p>
          <a:p>
            <a:pPr lvl="0" rtl="0">
              <a:spcBef>
                <a:spcPts val="0"/>
              </a:spcBef>
              <a:buClr>
                <a:schemeClr val="dk1"/>
              </a:buClr>
              <a:buFont typeface="Calibri"/>
              <a:buNone/>
            </a:pPr>
            <a:r>
              <a:rPr lang="en" dirty="0">
                <a:solidFill>
                  <a:schemeClr val="dk1"/>
                </a:solidFill>
              </a:rPr>
              <a:t>1. Split room where one half posts dots with mindset of novice teacher and the other half with mindset of a veteran teacher. 2. Split chart into T chart so teachers can think about their own practice from both perspectives. 3. Ask teachers</a:t>
            </a:r>
            <a:r>
              <a:rPr lang="en" baseline="0" dirty="0">
                <a:solidFill>
                  <a:schemeClr val="dk1"/>
                </a:solidFill>
              </a:rPr>
              <a:t> to st</a:t>
            </a:r>
            <a:r>
              <a:rPr lang="en-US" baseline="0" dirty="0">
                <a:solidFill>
                  <a:schemeClr val="dk1"/>
                </a:solidFill>
              </a:rPr>
              <a:t>an</a:t>
            </a:r>
            <a:r>
              <a:rPr lang="en" baseline="0" dirty="0">
                <a:solidFill>
                  <a:schemeClr val="dk1"/>
                </a:solidFill>
              </a:rPr>
              <a:t>d where they put a green dot and share out why. Or stand where they put a red/yellow dot and shore out why.</a:t>
            </a:r>
            <a:endParaRPr lang="en" dirty="0">
              <a:solidFill>
                <a:schemeClr val="dk1"/>
              </a:solidFill>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2</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9908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Arial"/>
              <a:buNone/>
            </a:pPr>
            <a:r>
              <a:rPr lang="en" dirty="0">
                <a:solidFill>
                  <a:schemeClr val="dk1"/>
                </a:solidFill>
              </a:rPr>
              <a:t>Do a turn and talk.</a:t>
            </a:r>
          </a:p>
          <a:p>
            <a:pPr lvl="0" rtl="0">
              <a:spcBef>
                <a:spcPts val="0"/>
              </a:spcBef>
              <a:buClr>
                <a:schemeClr val="dk1"/>
              </a:buClr>
              <a:buFont typeface="Arial"/>
              <a:buNone/>
            </a:pPr>
            <a:r>
              <a:rPr lang="en" dirty="0">
                <a:solidFill>
                  <a:schemeClr val="dk1"/>
                </a:solidFill>
              </a:rPr>
              <a:t>Share out a strategy that you modified and moved.</a:t>
            </a:r>
          </a:p>
          <a:p>
            <a:pPr lvl="0" rtl="0">
              <a:spcBef>
                <a:spcPts val="0"/>
              </a:spcBef>
              <a:buClr>
                <a:schemeClr val="dk1"/>
              </a:buClr>
              <a:buFont typeface="Arial"/>
              <a:buNone/>
            </a:pPr>
            <a:r>
              <a:rPr lang="en" dirty="0">
                <a:solidFill>
                  <a:schemeClr val="dk1"/>
                </a:solidFill>
              </a:rPr>
              <a:t>The purpose is to shift the focus to</a:t>
            </a:r>
            <a:r>
              <a:rPr lang="en" baseline="0" dirty="0">
                <a:solidFill>
                  <a:schemeClr val="dk1"/>
                </a:solidFill>
              </a:rPr>
              <a:t> engagement. </a:t>
            </a:r>
          </a:p>
          <a:p>
            <a:pPr lvl="0" rtl="0">
              <a:spcBef>
                <a:spcPts val="0"/>
              </a:spcBef>
              <a:buClr>
                <a:schemeClr val="dk1"/>
              </a:buClr>
              <a:buFont typeface="Arial"/>
              <a:buNone/>
            </a:pPr>
            <a:r>
              <a:rPr lang="en" baseline="0" dirty="0">
                <a:solidFill>
                  <a:schemeClr val="dk1"/>
                </a:solidFill>
              </a:rPr>
              <a:t>Point out that you need some control in order to facilitate the engagement. </a:t>
            </a:r>
            <a:endParaRPr lang="en" dirty="0">
              <a:solidFill>
                <a:schemeClr val="dk1"/>
              </a:solidFill>
            </a:endParaRP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20</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212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Read aloud</a:t>
            </a:r>
          </a:p>
          <a:p>
            <a:pPr lvl="0" rtl="0">
              <a:spcBef>
                <a:spcPts val="0"/>
              </a:spcBef>
              <a:buClr>
                <a:schemeClr val="dk1"/>
              </a:buClr>
              <a:buFont typeface="Calibri"/>
              <a:buNone/>
            </a:pPr>
            <a:r>
              <a:rPr lang="en">
                <a:solidFill>
                  <a:schemeClr val="dk1"/>
                </a:solidFill>
              </a:rPr>
              <a:t>Key Note: Effective teachers aim to meet the above goals of management , ultimately with the goal of fostering intellectual engagement. </a:t>
            </a: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Tucker &amp; Stronge, 2005</a:t>
            </a:r>
          </a:p>
          <a:p>
            <a:pPr marL="0" marR="0" lvl="0" indent="0" algn="l" rtl="0">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Font typeface="Calibri"/>
              <a:buNone/>
            </a:pPr>
            <a:endParaRPr sz="1200">
              <a:solidFill>
                <a:schemeClr val="dk1"/>
              </a:solidFill>
              <a:latin typeface="Calibri"/>
              <a:ea typeface="Calibri"/>
              <a:cs typeface="Calibri"/>
              <a:sym typeface="Calibri"/>
            </a:endParaRPr>
          </a:p>
        </p:txBody>
      </p:sp>
      <p:sp>
        <p:nvSpPr>
          <p:cNvPr id="348" name="Shape 3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21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889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Read aloud and keep the question in mind as we work through this segment.</a:t>
            </a:r>
            <a:r>
              <a:rPr lang="en" sz="1200">
                <a:solidFill>
                  <a:schemeClr val="dk1"/>
                </a:solidFill>
                <a:latin typeface="Calibri"/>
                <a:ea typeface="Calibri"/>
                <a:cs typeface="Calibri"/>
                <a:sym typeface="Calibri"/>
              </a:rPr>
              <a:t> </a:t>
            </a:r>
            <a:r>
              <a:rPr lang="en">
                <a:solidFill>
                  <a:schemeClr val="dk1"/>
                </a:solidFill>
              </a:rPr>
              <a:t>These slides setup for video activity</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a:p>
        </p:txBody>
      </p:sp>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040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rgbClr val="222222"/>
                </a:solidFill>
              </a:rPr>
              <a:t>Framing slide for progress of presentation</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endParaRPr sz="1000">
              <a:solidFill>
                <a:srgbClr val="222222"/>
              </a:solidFill>
            </a:endParaRPr>
          </a:p>
          <a:p>
            <a:pPr lvl="0" rtl="0">
              <a:spcBef>
                <a:spcPts val="0"/>
              </a:spcBef>
              <a:buClr>
                <a:schemeClr val="dk1"/>
              </a:buClr>
              <a:buFont typeface="Arial"/>
              <a:buNone/>
            </a:pPr>
            <a:endParaRPr sz="1000">
              <a:solidFill>
                <a:srgbClr val="222222"/>
              </a:solidFill>
            </a:endParaRPr>
          </a:p>
          <a:p>
            <a:pPr lvl="0" rtl="0">
              <a:spcBef>
                <a:spcPts val="0"/>
              </a:spcBef>
              <a:buClr>
                <a:schemeClr val="dk1"/>
              </a:buClr>
              <a:buFont typeface="Arial"/>
              <a:buNone/>
            </a:pPr>
            <a:endParaRPr sz="1000">
              <a:solidFill>
                <a:srgbClr val="222222"/>
              </a:solidFill>
            </a:endParaRPr>
          </a:p>
          <a:p>
            <a:pPr lvl="0" rtl="0">
              <a:spcBef>
                <a:spcPts val="0"/>
              </a:spcBef>
              <a:buClr>
                <a:schemeClr val="dk1"/>
              </a:buClr>
              <a:buFont typeface="Arial"/>
              <a:buNone/>
            </a:pPr>
            <a:endParaRPr sz="1000">
              <a:solidFill>
                <a:srgbClr val="222222"/>
              </a:solidFill>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30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Calibri"/>
              <a:buNone/>
            </a:pPr>
            <a:r>
              <a:rPr lang="en">
                <a:solidFill>
                  <a:schemeClr val="dk1"/>
                </a:solidFill>
              </a:rPr>
              <a:t>Framing so when they watch the video, they watch with the lens of how what happens in the classroom can relate to their own classroom</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 sz="1200">
                <a:solidFill>
                  <a:schemeClr val="dk1"/>
                </a:solidFill>
                <a:latin typeface="Calibri"/>
                <a:ea typeface="Calibri"/>
                <a:cs typeface="Calibri"/>
                <a:sym typeface="Calibri"/>
              </a:rPr>
              <a:t>Tucker and Stronge, 2005</a:t>
            </a: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69423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Calibri"/>
              <a:buNone/>
            </a:pPr>
            <a:r>
              <a:rPr lang="en">
                <a:solidFill>
                  <a:schemeClr val="dk1"/>
                </a:solidFill>
              </a:rPr>
              <a:t>Provide a brief introduction to the video. </a:t>
            </a:r>
          </a:p>
          <a:p>
            <a:pPr lvl="0" rtl="0">
              <a:spcBef>
                <a:spcPts val="0"/>
              </a:spcBef>
              <a:buClr>
                <a:schemeClr val="dk1"/>
              </a:buClr>
              <a:buFont typeface="Calibri"/>
              <a:buNone/>
            </a:pPr>
            <a:r>
              <a:rPr lang="en">
                <a:solidFill>
                  <a:schemeClr val="dk1"/>
                </a:solidFill>
              </a:rPr>
              <a:t>Post viewing: emphasize the planning component, then move to share out time. </a:t>
            </a:r>
          </a:p>
          <a:p>
            <a:pPr lvl="0" rtl="0">
              <a:spcBef>
                <a:spcPts val="0"/>
              </a:spcBef>
              <a:buClr>
                <a:schemeClr val="dk1"/>
              </a:buClr>
              <a:buFont typeface="Calibri"/>
              <a:buNone/>
            </a:pPr>
            <a:r>
              <a:rPr lang="en">
                <a:solidFill>
                  <a:schemeClr val="dk1"/>
                </a:solidFill>
              </a:rPr>
              <a:t>Be sure to share some modifications for different settings. </a:t>
            </a:r>
          </a:p>
          <a:p>
            <a:pPr lvl="0" rtl="0">
              <a:spcBef>
                <a:spcPts val="0"/>
              </a:spcBef>
              <a:buClr>
                <a:schemeClr val="dk1"/>
              </a:buClr>
              <a:buFont typeface="Calibri"/>
              <a:buNone/>
            </a:pPr>
            <a:endParaRPr>
              <a:solidFill>
                <a:schemeClr val="dk1"/>
              </a:solidFill>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Calibri"/>
              <a:buNone/>
            </a:pPr>
            <a:r>
              <a:rPr lang="en">
                <a:solidFill>
                  <a:schemeClr val="dk1"/>
                </a:solidFill>
              </a:rPr>
              <a:t>This video is 3m52s. </a:t>
            </a:r>
          </a:p>
          <a:p>
            <a:pPr lvl="0" rtl="0">
              <a:spcBef>
                <a:spcPts val="0"/>
              </a:spcBef>
              <a:buClr>
                <a:schemeClr val="dk1"/>
              </a:buClr>
              <a:buFont typeface="Calibri"/>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r>
              <a:rPr lang="en">
                <a:solidFill>
                  <a:schemeClr val="dk1"/>
                </a:solidFill>
              </a:rPr>
              <a:t>Chart is in the activity packet</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Calibri"/>
              <a:buNone/>
            </a:pPr>
            <a:r>
              <a:rPr lang="en">
                <a:solidFill>
                  <a:schemeClr val="dk1"/>
                </a:solidFill>
              </a:rPr>
              <a:t>Possibly add a high school/different content area video comparable to this that shows planning and routines </a:t>
            </a: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p:txBody>
      </p:sp>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46948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Calibri"/>
              <a:buNone/>
            </a:pPr>
            <a:r>
              <a:rPr lang="en">
                <a:solidFill>
                  <a:schemeClr val="dk1"/>
                </a:solidFill>
              </a:rPr>
              <a:t>Add lists of ways these have been or could be adapted into different classrooms- share anecdotally.</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83377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Focus is the student.</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p:txBody>
      </p:sp>
      <p:sp>
        <p:nvSpPr>
          <p:cNvPr id="391" name="Shape 3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27</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110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 b="1" dirty="0">
                <a:solidFill>
                  <a:schemeClr val="dk1"/>
                </a:solidFill>
              </a:rPr>
              <a:t>Talking Points:</a:t>
            </a:r>
          </a:p>
          <a:p>
            <a:pPr lvl="0">
              <a:spcBef>
                <a:spcPts val="0"/>
              </a:spcBef>
              <a:buClr>
                <a:schemeClr val="dk1"/>
              </a:buClr>
              <a:buFont typeface="Arial"/>
              <a:buNone/>
            </a:pPr>
            <a:r>
              <a:rPr lang="en" dirty="0">
                <a:solidFill>
                  <a:schemeClr val="dk1"/>
                </a:solidFill>
              </a:rPr>
              <a:t>Read aloud and emphasize that these decisions are made in the planning phase.</a:t>
            </a:r>
          </a:p>
          <a:p>
            <a:pPr lvl="0">
              <a:spcBef>
                <a:spcPts val="0"/>
              </a:spcBef>
              <a:buClr>
                <a:schemeClr val="dk1"/>
              </a:buClr>
              <a:buFont typeface="Arial"/>
              <a:buNone/>
            </a:pPr>
            <a:r>
              <a:rPr lang="en" dirty="0">
                <a:solidFill>
                  <a:schemeClr val="dk1"/>
                </a:solidFill>
              </a:rPr>
              <a:t>Tie back to video.</a:t>
            </a:r>
          </a:p>
          <a:p>
            <a:pPr lvl="0">
              <a:spcBef>
                <a:spcPts val="0"/>
              </a:spcBef>
              <a:buClr>
                <a:schemeClr val="dk1"/>
              </a:buClr>
              <a:buFont typeface="Arial"/>
              <a:buNone/>
            </a:pPr>
            <a:endParaRPr sz="1200" dirty="0">
              <a:solidFill>
                <a:schemeClr val="dk1"/>
              </a:solidFill>
              <a:latin typeface="Calibri"/>
              <a:ea typeface="Calibri"/>
              <a:cs typeface="Calibri"/>
              <a:sym typeface="Calibri"/>
            </a:endParaRPr>
          </a:p>
          <a:p>
            <a:pPr lvl="0">
              <a:spcBef>
                <a:spcPts val="0"/>
              </a:spcBef>
              <a:buClr>
                <a:schemeClr val="dk1"/>
              </a:buClr>
              <a:buFont typeface="Arial"/>
              <a:buNone/>
            </a:pPr>
            <a:r>
              <a:rPr lang="en" b="1" dirty="0">
                <a:solidFill>
                  <a:schemeClr val="dk1"/>
                </a:solidFill>
              </a:rPr>
              <a:t>Resources: </a:t>
            </a:r>
          </a:p>
          <a:p>
            <a:pPr lvl="0">
              <a:spcBef>
                <a:spcPts val="0"/>
              </a:spcBef>
              <a:buClr>
                <a:schemeClr val="dk1"/>
              </a:buClr>
              <a:buFont typeface="Arial"/>
              <a:buNone/>
            </a:pPr>
            <a:endParaRPr dirty="0">
              <a:solidFill>
                <a:schemeClr val="dk1"/>
              </a:solidFill>
            </a:endParaRPr>
          </a:p>
          <a:p>
            <a:pPr lvl="0">
              <a:spcBef>
                <a:spcPts val="0"/>
              </a:spcBef>
              <a:buClr>
                <a:schemeClr val="dk1"/>
              </a:buClr>
              <a:buFont typeface="Arial"/>
              <a:buNone/>
            </a:pPr>
            <a:r>
              <a:rPr lang="en" b="1" dirty="0">
                <a:solidFill>
                  <a:schemeClr val="dk1"/>
                </a:solidFill>
              </a:rPr>
              <a:t>Activities:</a:t>
            </a:r>
          </a:p>
          <a:p>
            <a:pPr lvl="0">
              <a:spcBef>
                <a:spcPts val="0"/>
              </a:spcBef>
              <a:buClr>
                <a:schemeClr val="dk1"/>
              </a:buClr>
              <a:buFont typeface="Arial"/>
              <a:buNone/>
            </a:pPr>
            <a:endParaRPr b="1" dirty="0">
              <a:solidFill>
                <a:schemeClr val="dk1"/>
              </a:solidFill>
            </a:endParaRPr>
          </a:p>
          <a:p>
            <a:pPr lvl="0">
              <a:spcBef>
                <a:spcPts val="0"/>
              </a:spcBef>
              <a:buClr>
                <a:schemeClr val="dk1"/>
              </a:buClr>
              <a:buFont typeface="Arial"/>
              <a:buNone/>
            </a:pPr>
            <a:r>
              <a:rPr lang="en" b="1" dirty="0">
                <a:solidFill>
                  <a:schemeClr val="dk1"/>
                </a:solidFill>
              </a:rPr>
              <a:t>Modifications:</a:t>
            </a:r>
          </a:p>
          <a:p>
            <a:pPr lvl="0">
              <a:spcBef>
                <a:spcPts val="0"/>
              </a:spcBef>
              <a:buNone/>
            </a:pPr>
            <a:endParaRPr dirty="0"/>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538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Calibri"/>
              <a:buNone/>
            </a:pPr>
            <a:r>
              <a:rPr lang="en" dirty="0">
                <a:solidFill>
                  <a:schemeClr val="dk1"/>
                </a:solidFill>
              </a:rPr>
              <a:t>Focus of this slide is to note that assessment drives planning.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Calibri"/>
              <a:buNone/>
            </a:pPr>
            <a:r>
              <a:rPr lang="en" dirty="0">
                <a:solidFill>
                  <a:schemeClr val="dk1"/>
                </a:solidFill>
              </a:rPr>
              <a:t>This video is 3m28s.</a:t>
            </a:r>
          </a:p>
          <a:p>
            <a:pPr lvl="0" rtl="0">
              <a:spcBef>
                <a:spcPts val="0"/>
              </a:spcBef>
              <a:buClr>
                <a:schemeClr val="dk1"/>
              </a:buClr>
              <a:buFont typeface="Calibri"/>
              <a:buNone/>
            </a:pPr>
            <a:endParaRPr sz="1200" dirty="0">
              <a:solidFill>
                <a:schemeClr val="dk1"/>
              </a:solidFill>
              <a:latin typeface="Calibri"/>
              <a:ea typeface="Calibri"/>
              <a:cs typeface="Calibri"/>
              <a:sym typeface="Calibri"/>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Calibri"/>
              <a:buNone/>
            </a:pPr>
            <a:endParaRPr b="1" dirty="0">
              <a:solidFill>
                <a:schemeClr val="dk1"/>
              </a:solidFill>
            </a:endParaRP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411" name="Shape 4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29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3308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Calibri"/>
              <a:buNone/>
            </a:pPr>
            <a:r>
              <a:rPr lang="en" dirty="0">
                <a:solidFill>
                  <a:schemeClr val="dk1"/>
                </a:solidFill>
              </a:rPr>
              <a:t>Debrief from the traffic light protocol. Use these quotes to support discussion. There are some key ideas in these quotes that reflect a certain mindset needed for “revisiting” how we approach instructional components. Each quote speaks to a topic of this intellectual engagement module as well as the engagement strategies of the traffic light protocol. Highlight keys words that stand out in each quote. Will come back to these during Key Takeaways.</a:t>
            </a:r>
          </a:p>
          <a:p>
            <a:pPr lvl="0" rtl="0">
              <a:spcBef>
                <a:spcPts val="0"/>
              </a:spcBef>
              <a:buClr>
                <a:schemeClr val="dk1"/>
              </a:buClr>
              <a:buFont typeface="Calibri"/>
              <a:buNone/>
            </a:pPr>
            <a:endParaRPr b="1" dirty="0">
              <a:solidFill>
                <a:schemeClr val="dk1"/>
              </a:solidFill>
            </a:endParaRPr>
          </a:p>
          <a:p>
            <a:pPr lvl="0" rtl="0">
              <a:spcBef>
                <a:spcPts val="0"/>
              </a:spcBef>
              <a:buClr>
                <a:schemeClr val="dk1"/>
              </a:buClr>
              <a:buFont typeface="Calibri"/>
              <a:buNone/>
            </a:pPr>
            <a:r>
              <a:rPr lang="en" b="1" dirty="0">
                <a:solidFill>
                  <a:schemeClr val="dk1"/>
                </a:solidFill>
              </a:rPr>
              <a:t>Resources: </a:t>
            </a:r>
          </a:p>
          <a:p>
            <a:pPr lv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r>
              <a:rPr lang="en" dirty="0">
                <a:solidFill>
                  <a:schemeClr val="dk1"/>
                </a:solidFill>
              </a:rPr>
              <a:t>Objective alignment quotes handout</a:t>
            </a:r>
          </a:p>
          <a:p>
            <a:pPr lv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lvl="0" rtl="0">
              <a:spcBef>
                <a:spcPts val="0"/>
              </a:spcBef>
              <a:buClr>
                <a:schemeClr val="dk1"/>
              </a:buClr>
              <a:buFont typeface="Calibri"/>
              <a:buNone/>
            </a:pPr>
            <a:r>
              <a:rPr lang="en" dirty="0">
                <a:solidFill>
                  <a:schemeClr val="dk1"/>
                </a:solidFill>
              </a:rPr>
              <a:t>Could bold out key words. In bold are some keywords that can probe our own thinking about what intellectual engagement is and the roles we play as teacher and student. As they come across the screen, and I read them aloud, jot down any immediate reaction to the keywords that so that you can reflect back upon completion of this module. Key words bolded for this option: 1. plan/routine 2. Important content/arrange for learning </a:t>
            </a:r>
          </a:p>
          <a:p>
            <a:pPr lvl="0" rtl="0">
              <a:spcBef>
                <a:spcPts val="0"/>
              </a:spcBef>
              <a:buClr>
                <a:schemeClr val="dk1"/>
              </a:buClr>
              <a:buFont typeface="Calibri"/>
              <a:buNone/>
            </a:pPr>
            <a:endParaRPr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lvl="0" rtl="0">
              <a:spcBef>
                <a:spcPts val="0"/>
              </a:spcBef>
              <a:buClr>
                <a:schemeClr val="dk1"/>
              </a:buClr>
              <a:buFont typeface="Calibri"/>
              <a:buNone/>
            </a:pPr>
            <a:endParaRPr sz="1200" dirty="0">
              <a:solidFill>
                <a:schemeClr val="dk1"/>
              </a:solidFill>
              <a:latin typeface="Calibri"/>
              <a:ea typeface="Calibri"/>
              <a:cs typeface="Calibri"/>
              <a:sym typeface="Calibri"/>
            </a:endParaRPr>
          </a:p>
          <a:p>
            <a:pPr lvl="0" rtl="0">
              <a:spcBef>
                <a:spcPts val="0"/>
              </a:spcBef>
              <a:buClr>
                <a:schemeClr val="dk1"/>
              </a:buClr>
              <a:buFont typeface="Calibri"/>
              <a:buNone/>
            </a:pPr>
            <a:endParaRPr sz="1200" b="1"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4185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Arial"/>
              <a:buNone/>
            </a:pPr>
            <a:r>
              <a:rPr lang="en" dirty="0">
                <a:solidFill>
                  <a:schemeClr val="dk1"/>
                </a:solidFill>
              </a:rPr>
              <a:t>Jot down key activities and routines that foster greater intellectual engagement.</a:t>
            </a:r>
          </a:p>
          <a:p>
            <a:pPr lvl="0" rtl="0">
              <a:spcBef>
                <a:spcPts val="0"/>
              </a:spcBef>
              <a:buClr>
                <a:schemeClr val="dk1"/>
              </a:buClr>
              <a:buFont typeface="Arial"/>
              <a:buNone/>
            </a:pPr>
            <a:r>
              <a:rPr lang="en" dirty="0">
                <a:solidFill>
                  <a:schemeClr val="dk1"/>
                </a:solidFill>
              </a:rPr>
              <a:t>Add a way to foster greater engagement.</a:t>
            </a:r>
          </a:p>
          <a:p>
            <a:pPr lvl="0" rtl="0">
              <a:spcBef>
                <a:spcPts val="0"/>
              </a:spcBef>
              <a:buClr>
                <a:schemeClr val="dk1"/>
              </a:buClr>
              <a:buFont typeface="Arial"/>
              <a:buNone/>
            </a:pPr>
            <a:r>
              <a:rPr lang="en" dirty="0">
                <a:solidFill>
                  <a:schemeClr val="dk1"/>
                </a:solidFill>
              </a:rPr>
              <a:t>Brief turn and talk.</a:t>
            </a:r>
          </a:p>
          <a:p>
            <a:pPr lvl="0" rtl="0">
              <a:spcBef>
                <a:spcPts val="0"/>
              </a:spcBef>
              <a:buClr>
                <a:schemeClr val="dk1"/>
              </a:buClr>
              <a:buFont typeface="Arial"/>
              <a:buNone/>
            </a:pPr>
            <a:r>
              <a:rPr lang="en" dirty="0">
                <a:solidFill>
                  <a:schemeClr val="dk1"/>
                </a:solidFill>
              </a:rPr>
              <a:t>Make sure you bring it back</a:t>
            </a:r>
            <a:r>
              <a:rPr lang="en" baseline="0" dirty="0">
                <a:solidFill>
                  <a:schemeClr val="dk1"/>
                </a:solidFill>
              </a:rPr>
              <a:t> to their teaching.</a:t>
            </a:r>
            <a:endParaRPr lang="en" dirty="0">
              <a:solidFill>
                <a:schemeClr val="dk1"/>
              </a:solidFill>
            </a:endParaRP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423" name="Shape 4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30</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368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Calibri"/>
              <a:buNone/>
            </a:pPr>
            <a:r>
              <a:rPr lang="en" dirty="0">
                <a:solidFill>
                  <a:schemeClr val="dk1"/>
                </a:solidFill>
              </a:rPr>
              <a:t>Use Today’s Meet for this discussion. Have another presenter</a:t>
            </a:r>
            <a:r>
              <a:rPr lang="en" baseline="0" dirty="0">
                <a:solidFill>
                  <a:schemeClr val="dk1"/>
                </a:solidFill>
              </a:rPr>
              <a:t> responding to comments on Today’s Meet.</a:t>
            </a:r>
            <a:endParaRPr lang="en" dirty="0">
              <a:solidFill>
                <a:schemeClr val="dk1"/>
              </a:solidFill>
            </a:endParaRPr>
          </a:p>
          <a:p>
            <a:pPr lvl="0" rtl="0">
              <a:spcBef>
                <a:spcPts val="0"/>
              </a:spcBef>
              <a:buClr>
                <a:schemeClr val="dk1"/>
              </a:buClr>
              <a:buFont typeface="Calibri"/>
              <a:buNone/>
            </a:pPr>
            <a:r>
              <a:rPr lang="en" dirty="0">
                <a:solidFill>
                  <a:schemeClr val="dk1"/>
                </a:solidFill>
              </a:rPr>
              <a:t>Make sure to use these questions to help promote discussion in planning:</a:t>
            </a:r>
          </a:p>
          <a:p>
            <a:pPr lvl="0" rtl="0">
              <a:spcBef>
                <a:spcPts val="640"/>
              </a:spcBef>
              <a:buClr>
                <a:schemeClr val="dk1"/>
              </a:buClr>
              <a:buFont typeface="Arial"/>
              <a:buNone/>
            </a:pPr>
            <a:r>
              <a:rPr lang="en" dirty="0">
                <a:solidFill>
                  <a:schemeClr val="dk1"/>
                </a:solidFill>
              </a:rPr>
              <a:t>What is the difference between planning for my “to-do list” and planning for student engagement? What new meaning does planning and management take on when directly linked to intellectual engagement?</a:t>
            </a:r>
          </a:p>
          <a:p>
            <a:pPr lvl="0" rtl="0">
              <a:spcBef>
                <a:spcPts val="640"/>
              </a:spcBef>
              <a:buClr>
                <a:schemeClr val="dk1"/>
              </a:buClr>
              <a:buFont typeface="Arial"/>
              <a:buNone/>
            </a:pPr>
            <a:r>
              <a:rPr lang="en" dirty="0">
                <a:solidFill>
                  <a:schemeClr val="dk1"/>
                </a:solidFill>
              </a:rPr>
              <a:t>Presenter Note Only: The first word in every reflection is one of the 4 R’s of reflection which will be covered in the reflection portion of the slide.</a:t>
            </a: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r>
              <a:rPr lang="en" dirty="0">
                <a:solidFill>
                  <a:schemeClr val="dk1"/>
                </a:solidFill>
              </a:rPr>
              <a:t>Instructions for Today’s Meet</a:t>
            </a: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marL="0" marR="0" lvl="0" indent="0" algn="l" rtl="0">
              <a:spcBef>
                <a:spcPts val="0"/>
              </a:spcBef>
              <a:buClr>
                <a:schemeClr val="dk1"/>
              </a:buClr>
              <a:buFont typeface="Calibri"/>
              <a:buNone/>
            </a:pPr>
            <a:r>
              <a:rPr lang="en" dirty="0">
                <a:solidFill>
                  <a:schemeClr val="dk1"/>
                </a:solidFill>
              </a:rPr>
              <a:t>Could go through Today’s Meet and share some out. Could talk about using a tech tool could organize or pull out some thoughts. </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lvl="0" rtl="0">
              <a:spcBef>
                <a:spcPts val="640"/>
              </a:spcBef>
              <a:buClr>
                <a:schemeClr val="dk1"/>
              </a:buClr>
              <a:buFont typeface="Arial"/>
              <a:buNone/>
            </a:pPr>
            <a:endParaRPr sz="1200" dirty="0">
              <a:solidFill>
                <a:schemeClr val="dk1"/>
              </a:solidFill>
              <a:latin typeface="Source Sans Pro"/>
              <a:ea typeface="Source Sans Pro"/>
              <a:cs typeface="Source Sans Pro"/>
              <a:sym typeface="Source Sans Pro"/>
            </a:endParaRP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31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1470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7" name="Shape 4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dirty="0">
                <a:solidFill>
                  <a:schemeClr val="dk1"/>
                </a:solidFill>
              </a:rPr>
              <a:t>Animation Notes: Management and 3 bullets fade in first, then planning and 3 bullets fade in second</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Talking Points:</a:t>
            </a:r>
          </a:p>
          <a:p>
            <a:pPr lvl="0" rtl="0">
              <a:spcBef>
                <a:spcPts val="0"/>
              </a:spcBef>
              <a:buClr>
                <a:srgbClr val="000000"/>
              </a:buClr>
              <a:buFont typeface="Arial"/>
              <a:buNone/>
            </a:pPr>
            <a:r>
              <a:rPr lang="en" dirty="0">
                <a:solidFill>
                  <a:schemeClr val="dk1"/>
                </a:solidFill>
              </a:rPr>
              <a:t>Return to the key phrases underlined of the first two quotes during our post-discussion of the traffic light protocol. Consider your reactions to the keywords in light of our learning so far: As you start to form your own takeaways, ask yourself: How are your own definitions of planning and classroom management beginning to deepen or change? </a:t>
            </a:r>
          </a:p>
          <a:p>
            <a:pPr lvl="0" rtl="0">
              <a:spcBef>
                <a:spcPts val="0"/>
              </a:spcBef>
              <a:buClr>
                <a:srgbClr val="000000"/>
              </a:buClr>
              <a:buFont typeface="Arial"/>
              <a:buNone/>
            </a:pPr>
            <a:endParaRPr dirty="0">
              <a:solidFill>
                <a:schemeClr val="dk1"/>
              </a:solidFill>
            </a:endParaRPr>
          </a:p>
          <a:p>
            <a:pPr lvl="0" rtl="0">
              <a:spcBef>
                <a:spcPts val="0"/>
              </a:spcBef>
              <a:buClr>
                <a:srgbClr val="000000"/>
              </a:buClr>
              <a:buFont typeface="Arial"/>
              <a:buNone/>
            </a:pPr>
            <a:r>
              <a:rPr lang="en" dirty="0">
                <a:solidFill>
                  <a:schemeClr val="dk1"/>
                </a:solidFill>
              </a:rPr>
              <a:t>These takeaways will be provided- presenter will choose one from Management and Planning that really resonates with them to share.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r>
              <a:rPr lang="en" dirty="0">
                <a:solidFill>
                  <a:schemeClr val="dk1"/>
                </a:solidFill>
              </a:rPr>
              <a:t>Return to Objective alignment quotes handout   </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lvl="0" rtl="0">
              <a:spcBef>
                <a:spcPts val="0"/>
              </a:spcBef>
              <a:buNone/>
            </a:pPr>
            <a:r>
              <a:rPr lang="en" dirty="0">
                <a:solidFill>
                  <a:schemeClr val="dk1"/>
                </a:solidFill>
              </a:rPr>
              <a:t>Presenters may ask teachers to write one takeaway for each topic before sharing the whole slide. </a:t>
            </a:r>
          </a:p>
          <a:p>
            <a:pPr lvl="0" rtl="0">
              <a:spcBef>
                <a:spcPts val="0"/>
              </a:spcBef>
              <a:buNone/>
            </a:pPr>
            <a:r>
              <a:rPr lang="en" dirty="0">
                <a:solidFill>
                  <a:schemeClr val="dk1"/>
                </a:solidFill>
              </a:rPr>
              <a:t>Could have participants</a:t>
            </a:r>
            <a:r>
              <a:rPr lang="en" baseline="0" dirty="0">
                <a:solidFill>
                  <a:schemeClr val="dk1"/>
                </a:solidFill>
              </a:rPr>
              <a:t> pick one that resonates </a:t>
            </a:r>
            <a:r>
              <a:rPr lang="en-US" baseline="0" dirty="0" err="1">
                <a:solidFill>
                  <a:schemeClr val="dk1"/>
                </a:solidFill>
              </a:rPr>
              <a:t>wi</a:t>
            </a:r>
            <a:r>
              <a:rPr lang="en" baseline="0" dirty="0">
                <a:solidFill>
                  <a:schemeClr val="dk1"/>
                </a:solidFill>
              </a:rPr>
              <a:t>th them </a:t>
            </a:r>
            <a:endParaRPr lang="en" dirty="0">
              <a:solidFill>
                <a:schemeClr val="dk1"/>
              </a:solidFill>
            </a:endParaRPr>
          </a:p>
          <a:p>
            <a:pPr marL="0" marR="0" lvl="0" indent="0" algn="l" rtl="0">
              <a:spcBef>
                <a:spcPts val="0"/>
              </a:spcBef>
              <a:buNone/>
            </a:pPr>
            <a:r>
              <a:rPr lang="en" dirty="0">
                <a:solidFill>
                  <a:schemeClr val="dk1"/>
                </a:solidFill>
              </a:rPr>
              <a:t>5 Minute Break here.</a:t>
            </a:r>
          </a:p>
        </p:txBody>
      </p:sp>
      <p:sp>
        <p:nvSpPr>
          <p:cNvPr id="438" name="Shape 4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32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424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buClr>
                <a:schemeClr val="dk1"/>
              </a:buClr>
              <a:buFont typeface="Calibri"/>
              <a:buNone/>
            </a:pPr>
            <a:endParaRPr sz="1200">
              <a:solidFill>
                <a:srgbClr val="FF0000"/>
              </a:solidFill>
              <a:latin typeface="Calibri"/>
              <a:ea typeface="Calibri"/>
              <a:cs typeface="Calibri"/>
              <a:sym typeface="Calibri"/>
            </a:endParaRPr>
          </a:p>
        </p:txBody>
      </p:sp>
      <p:sp>
        <p:nvSpPr>
          <p:cNvPr id="445" name="Shape 4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33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441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 b="1">
                <a:solidFill>
                  <a:schemeClr val="dk1"/>
                </a:solidFill>
              </a:rPr>
              <a:t>Talking Points:</a:t>
            </a:r>
          </a:p>
          <a:p>
            <a:pPr lvl="0">
              <a:spcBef>
                <a:spcPts val="0"/>
              </a:spcBef>
              <a:buClr>
                <a:schemeClr val="dk1"/>
              </a:buClr>
              <a:buFont typeface="Arial"/>
              <a:buNone/>
            </a:pPr>
            <a:r>
              <a:rPr lang="en">
                <a:solidFill>
                  <a:srgbClr val="222222"/>
                </a:solidFill>
              </a:rPr>
              <a:t>Framing slide for progress of presentation</a:t>
            </a:r>
          </a:p>
          <a:p>
            <a:pPr lvl="0">
              <a:spcBef>
                <a:spcPts val="0"/>
              </a:spcBef>
              <a:buClr>
                <a:schemeClr val="dk1"/>
              </a:buClr>
              <a:buFont typeface="Arial"/>
              <a:buNone/>
            </a:pPr>
            <a:endParaRPr sz="1200">
              <a:solidFill>
                <a:schemeClr val="dk1"/>
              </a:solidFill>
              <a:latin typeface="Calibri"/>
              <a:ea typeface="Calibri"/>
              <a:cs typeface="Calibri"/>
              <a:sym typeface="Calibri"/>
            </a:endParaRPr>
          </a:p>
          <a:p>
            <a:pPr lvl="0">
              <a:spcBef>
                <a:spcPts val="0"/>
              </a:spcBef>
              <a:buClr>
                <a:schemeClr val="dk1"/>
              </a:buClr>
              <a:buFont typeface="Arial"/>
              <a:buNone/>
            </a:pPr>
            <a:r>
              <a:rPr lang="en" b="1">
                <a:solidFill>
                  <a:schemeClr val="dk1"/>
                </a:solidFill>
              </a:rPr>
              <a:t>Resources: </a:t>
            </a:r>
          </a:p>
          <a:p>
            <a:pPr lv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b="1">
                <a:solidFill>
                  <a:schemeClr val="dk1"/>
                </a:solidFill>
              </a:rPr>
              <a:t>Activities:</a:t>
            </a:r>
          </a:p>
          <a:p>
            <a:pPr lv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Modifications:</a:t>
            </a:r>
          </a:p>
          <a:p>
            <a:pPr lvl="0">
              <a:spcBef>
                <a:spcPts val="0"/>
              </a:spcBef>
              <a:buNone/>
            </a:pPr>
            <a:endParaRPr/>
          </a:p>
        </p:txBody>
      </p:sp>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107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Read aloud and keep the question in mind as we work through this segment.</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buNone/>
            </a:pPr>
            <a:endParaRPr sz="1800" b="1">
              <a:solidFill>
                <a:schemeClr val="dk1"/>
              </a:solidFill>
              <a:latin typeface="Calibri"/>
              <a:ea typeface="Calibri"/>
              <a:cs typeface="Calibri"/>
              <a:sym typeface="Calibri"/>
            </a:endParaRPr>
          </a:p>
        </p:txBody>
      </p:sp>
      <p:sp>
        <p:nvSpPr>
          <p:cNvPr id="463" name="Shape 4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35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4967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Calibri"/>
              <a:buNone/>
            </a:pPr>
            <a:r>
              <a:rPr lang="en">
                <a:solidFill>
                  <a:schemeClr val="dk1"/>
                </a:solidFill>
              </a:rPr>
              <a:t>Stimulate thinking</a:t>
            </a:r>
          </a:p>
          <a:p>
            <a:pPr marL="457200" lvl="0" indent="-228600" rtl="0">
              <a:spcBef>
                <a:spcPts val="0"/>
              </a:spcBef>
              <a:buClr>
                <a:schemeClr val="dk1"/>
              </a:buClr>
              <a:buChar char="●"/>
            </a:pPr>
            <a:r>
              <a:rPr lang="en">
                <a:solidFill>
                  <a:schemeClr val="dk1"/>
                </a:solidFill>
              </a:rPr>
              <a:t>At all levels of cognitive ability.</a:t>
            </a:r>
          </a:p>
          <a:p>
            <a:pPr marL="457200" lvl="0" indent="-228600" rtl="0">
              <a:spcBef>
                <a:spcPts val="0"/>
              </a:spcBef>
              <a:buClr>
                <a:schemeClr val="dk1"/>
              </a:buClr>
              <a:buChar char="●"/>
            </a:pPr>
            <a:r>
              <a:rPr lang="en">
                <a:solidFill>
                  <a:schemeClr val="dk1"/>
                </a:solidFill>
              </a:rPr>
              <a:t>High quality is not simply limited to “higher order” only.</a:t>
            </a:r>
          </a:p>
          <a:p>
            <a:pPr lvl="0" rtl="0">
              <a:spcBef>
                <a:spcPts val="0"/>
              </a:spcBef>
              <a:buClr>
                <a:schemeClr val="dk1"/>
              </a:buClr>
              <a:buFont typeface="Arial"/>
              <a:buNone/>
            </a:pPr>
            <a:r>
              <a:rPr lang="en">
                <a:solidFill>
                  <a:schemeClr val="dk1"/>
                </a:solidFill>
              </a:rPr>
              <a:t>Clarify Understanding</a:t>
            </a:r>
          </a:p>
          <a:p>
            <a:pPr marL="457200" lvl="0" indent="-228600" rtl="0">
              <a:spcBef>
                <a:spcPts val="0"/>
              </a:spcBef>
              <a:buClr>
                <a:schemeClr val="dk1"/>
              </a:buClr>
              <a:buChar char="●"/>
            </a:pPr>
            <a:r>
              <a:rPr lang="en">
                <a:solidFill>
                  <a:schemeClr val="dk1"/>
                </a:solidFill>
              </a:rPr>
              <a:t>Promotes students’ abilities to  demonstrate their level of content understanding. </a:t>
            </a:r>
          </a:p>
          <a:p>
            <a:pPr marL="457200" lvl="0" indent="-228600" rtl="0">
              <a:spcBef>
                <a:spcPts val="0"/>
              </a:spcBef>
              <a:buClr>
                <a:schemeClr val="dk1"/>
              </a:buClr>
              <a:buChar char="●"/>
            </a:pPr>
            <a:r>
              <a:rPr lang="en">
                <a:solidFill>
                  <a:schemeClr val="dk1"/>
                </a:solidFill>
              </a:rPr>
              <a:t>Enables to teacher to set learning goals and objectives.</a:t>
            </a:r>
          </a:p>
          <a:p>
            <a:pPr lvl="0" rtl="0">
              <a:spcBef>
                <a:spcPts val="0"/>
              </a:spcBef>
              <a:buClr>
                <a:schemeClr val="dk1"/>
              </a:buClr>
              <a:buFont typeface="Arial"/>
              <a:buNone/>
            </a:pPr>
            <a:r>
              <a:rPr lang="en">
                <a:solidFill>
                  <a:schemeClr val="dk1"/>
                </a:solidFill>
              </a:rPr>
              <a:t>Reveal Misconceptions</a:t>
            </a:r>
          </a:p>
          <a:p>
            <a:pPr marL="457200" lvl="0" indent="-228600" rtl="0">
              <a:spcBef>
                <a:spcPts val="0"/>
              </a:spcBef>
              <a:buClr>
                <a:schemeClr val="dk1"/>
              </a:buClr>
              <a:buChar char="●"/>
            </a:pPr>
            <a:r>
              <a:rPr lang="en">
                <a:solidFill>
                  <a:schemeClr val="dk1"/>
                </a:solidFill>
              </a:rPr>
              <a:t>Identifies gaps.</a:t>
            </a:r>
          </a:p>
          <a:p>
            <a:pPr marL="457200" lvl="0" indent="-228600" rtl="0">
              <a:spcBef>
                <a:spcPts val="0"/>
              </a:spcBef>
              <a:buClr>
                <a:schemeClr val="dk1"/>
              </a:buClr>
              <a:buChar char="●"/>
            </a:pPr>
            <a:r>
              <a:rPr lang="en">
                <a:solidFill>
                  <a:schemeClr val="dk1"/>
                </a:solidFill>
              </a:rPr>
              <a:t>Provide opportunities for “teachable moments.”</a:t>
            </a:r>
          </a:p>
          <a:p>
            <a:pPr lvl="0" rtl="0">
              <a:spcBef>
                <a:spcPts val="0"/>
              </a:spcBef>
              <a:buClr>
                <a:schemeClr val="dk1"/>
              </a:buClr>
              <a:buFont typeface="Arial"/>
              <a:buNone/>
            </a:pPr>
            <a:r>
              <a:rPr lang="en">
                <a:solidFill>
                  <a:schemeClr val="dk1"/>
                </a:solidFill>
              </a:rPr>
              <a:t>Deepen Understanding</a:t>
            </a:r>
          </a:p>
          <a:p>
            <a:pPr marL="457200" lvl="0" indent="-228600" rtl="0">
              <a:spcBef>
                <a:spcPts val="0"/>
              </a:spcBef>
              <a:buClr>
                <a:schemeClr val="dk1"/>
              </a:buClr>
              <a:buChar char="●"/>
            </a:pPr>
            <a:r>
              <a:rPr lang="en">
                <a:solidFill>
                  <a:schemeClr val="dk1"/>
                </a:solidFill>
              </a:rPr>
              <a:t>Especially when a variety of cognitive  rigor is employed.</a:t>
            </a:r>
          </a:p>
          <a:p>
            <a:pPr lvl="0" rtl="0">
              <a:spcBef>
                <a:spcPts val="0"/>
              </a:spcBef>
              <a:buClr>
                <a:schemeClr val="dk1"/>
              </a:buClr>
              <a:buFont typeface="Arial"/>
              <a:buNone/>
            </a:pPr>
            <a:r>
              <a:rPr lang="en">
                <a:solidFill>
                  <a:schemeClr val="dk1"/>
                </a:solidFill>
              </a:rPr>
              <a:t>Hear Alternate Views</a:t>
            </a:r>
          </a:p>
          <a:p>
            <a:pPr marL="457200" lvl="0" indent="-228600" rtl="0">
              <a:spcBef>
                <a:spcPts val="0"/>
              </a:spcBef>
              <a:buClr>
                <a:schemeClr val="dk1"/>
              </a:buClr>
              <a:buChar char="●"/>
            </a:pPr>
            <a:r>
              <a:rPr lang="en">
                <a:solidFill>
                  <a:schemeClr val="dk1"/>
                </a:solidFill>
              </a:rPr>
              <a:t>Extends thinking.</a:t>
            </a:r>
          </a:p>
          <a:p>
            <a:pPr lvl="0" rtl="0">
              <a:spcBef>
                <a:spcPts val="0"/>
              </a:spcBef>
              <a:buClr>
                <a:schemeClr val="dk1"/>
              </a:buClr>
              <a:buFont typeface="Arial"/>
              <a:buNone/>
            </a:pPr>
            <a:r>
              <a:rPr lang="en">
                <a:solidFill>
                  <a:schemeClr val="dk1"/>
                </a:solidFill>
              </a:rPr>
              <a:t>Make Connections</a:t>
            </a:r>
          </a:p>
          <a:p>
            <a:pPr marL="457200" lvl="0" indent="-228600" rtl="0">
              <a:spcBef>
                <a:spcPts val="0"/>
              </a:spcBef>
              <a:buClr>
                <a:schemeClr val="dk1"/>
              </a:buClr>
              <a:buChar char="●"/>
            </a:pPr>
            <a:r>
              <a:rPr lang="en">
                <a:solidFill>
                  <a:schemeClr val="dk1"/>
                </a:solidFill>
              </a:rPr>
              <a:t>Previous learning to new material to promote skill transfer.</a:t>
            </a:r>
          </a:p>
          <a:p>
            <a:pPr marL="457200" lvl="0" indent="-228600" rtl="0">
              <a:spcBef>
                <a:spcPts val="0"/>
              </a:spcBef>
              <a:buClr>
                <a:schemeClr val="dk1"/>
              </a:buClr>
              <a:buChar char="●"/>
            </a:pPr>
            <a:r>
              <a:rPr lang="en">
                <a:solidFill>
                  <a:schemeClr val="dk1"/>
                </a:solidFill>
              </a:rPr>
              <a:t>Between disciplines.</a:t>
            </a:r>
          </a:p>
          <a:p>
            <a:pPr marL="457200" lvl="0" indent="-228600" rtl="0">
              <a:spcBef>
                <a:spcPts val="0"/>
              </a:spcBef>
              <a:buClr>
                <a:schemeClr val="dk1"/>
              </a:buClr>
              <a:buChar char="●"/>
            </a:pPr>
            <a:r>
              <a:rPr lang="en">
                <a:solidFill>
                  <a:schemeClr val="dk1"/>
                </a:solidFill>
              </a:rPr>
              <a:t>Classroom to real world.</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spcAft>
                <a:spcPts val="0"/>
              </a:spcAft>
              <a:buClr>
                <a:schemeClr val="hlink"/>
              </a:buClr>
              <a:buFont typeface="Calibri"/>
              <a:buNone/>
            </a:pPr>
            <a:endParaRPr/>
          </a:p>
          <a:p>
            <a:pPr marL="0" marR="0" lvl="0" indent="0" algn="l" rtl="0">
              <a:spcBef>
                <a:spcPts val="0"/>
              </a:spcBef>
              <a:spcAft>
                <a:spcPts val="0"/>
              </a:spcAft>
              <a:buClr>
                <a:schemeClr val="hlink"/>
              </a:buClr>
              <a:buFont typeface="Calibri"/>
              <a:buNone/>
            </a:pPr>
            <a:endParaRPr/>
          </a:p>
          <a:p>
            <a:pPr marL="0" marR="0" lvl="0" indent="0" algn="l" rtl="0">
              <a:spcBef>
                <a:spcPts val="0"/>
              </a:spcBef>
              <a:spcAft>
                <a:spcPts val="0"/>
              </a:spcAft>
              <a:buClr>
                <a:schemeClr val="hlink"/>
              </a:buClr>
              <a:buSzPct val="25000"/>
              <a:buFont typeface="Calibri"/>
              <a:buNone/>
            </a:pPr>
            <a:r>
              <a:rPr lang="en" sz="1200" b="0" i="0" u="sng" strike="noStrike" cap="none">
                <a:solidFill>
                  <a:schemeClr val="hlink"/>
                </a:solidFill>
                <a:latin typeface="Calibri"/>
                <a:ea typeface="Calibri"/>
                <a:cs typeface="Calibri"/>
                <a:sym typeface="Calibri"/>
                <a:hlinkClick r:id="rId3"/>
              </a:rPr>
              <a:t>https://www.learner.org/workshops/socialstudies/pdf/session6/6.ClassroomQuestioning.pdf</a:t>
            </a:r>
          </a:p>
          <a:p>
            <a:pPr lvl="0" rtl="0">
              <a:spcBef>
                <a:spcPts val="0"/>
              </a:spcBef>
              <a:buNone/>
            </a:pPr>
            <a:endParaRPr>
              <a:solidFill>
                <a:schemeClr val="dk1"/>
              </a:solidFill>
            </a:endParaRPr>
          </a:p>
        </p:txBody>
      </p:sp>
      <p:sp>
        <p:nvSpPr>
          <p:cNvPr id="470" name="Shape 4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36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0855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We are now going to watch a questioning montage video.</a:t>
            </a:r>
          </a:p>
          <a:p>
            <a:pPr marL="0" lvl="0" indent="0" rtl="0">
              <a:spcBef>
                <a:spcPts val="0"/>
              </a:spcBef>
              <a:buNone/>
            </a:pPr>
            <a:r>
              <a:rPr lang="en">
                <a:solidFill>
                  <a:schemeClr val="dk1"/>
                </a:solidFill>
              </a:rPr>
              <a:t>Please have a pen and your post-it’s ready.</a:t>
            </a:r>
          </a:p>
          <a:p>
            <a:pPr lvl="0" rtl="0">
              <a:spcBef>
                <a:spcPts val="0"/>
              </a:spcBef>
              <a:buClr>
                <a:schemeClr val="dk1"/>
              </a:buClr>
              <a:buFont typeface="Arial"/>
              <a:buNone/>
            </a:pPr>
            <a:endParaRPr>
              <a:solidFill>
                <a:schemeClr val="dk1"/>
              </a:solidFill>
              <a:latin typeface="Calibri"/>
              <a:ea typeface="Calibri"/>
              <a:cs typeface="Calibri"/>
              <a:sym typeface="Calibri"/>
            </a:endParaRPr>
          </a:p>
          <a:p>
            <a:pPr lv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r>
              <a:rPr lang="en">
                <a:solidFill>
                  <a:schemeClr val="dk1"/>
                </a:solidFill>
              </a:rPr>
              <a:t>Video: 4 minutes, 19 seconds</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R="0" lvl="0" algn="l" rtl="0">
              <a:spcBef>
                <a:spcPts val="0"/>
              </a:spcBef>
              <a:buNone/>
            </a:pPr>
            <a:endParaRPr sz="1200">
              <a:solidFill>
                <a:schemeClr val="dk1"/>
              </a:solidFill>
              <a:latin typeface="Calibri"/>
              <a:ea typeface="Calibri"/>
              <a:cs typeface="Calibri"/>
              <a:sym typeface="Calibri"/>
            </a:endParaRPr>
          </a:p>
        </p:txBody>
      </p:sp>
      <p:sp>
        <p:nvSpPr>
          <p:cNvPr id="477" name="Shape 4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37</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958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Affinity Protocol: (Groups of 4-5)</a:t>
            </a:r>
          </a:p>
          <a:p>
            <a:pPr marL="457200" lvl="0" indent="-228600" rtl="0">
              <a:spcBef>
                <a:spcPts val="0"/>
              </a:spcBef>
              <a:buClr>
                <a:schemeClr val="dk1"/>
              </a:buClr>
              <a:buChar char="●"/>
            </a:pPr>
            <a:r>
              <a:rPr lang="en">
                <a:solidFill>
                  <a:schemeClr val="dk1"/>
                </a:solidFill>
              </a:rPr>
              <a:t>Can be done at tables.</a:t>
            </a:r>
          </a:p>
          <a:p>
            <a:pPr marL="457200" lvl="0" indent="-228600" rtl="0">
              <a:spcBef>
                <a:spcPts val="0"/>
              </a:spcBef>
              <a:buClr>
                <a:schemeClr val="dk1"/>
              </a:buClr>
              <a:buChar char="●"/>
            </a:pPr>
            <a:r>
              <a:rPr lang="en">
                <a:solidFill>
                  <a:schemeClr val="dk1"/>
                </a:solidFill>
              </a:rPr>
              <a:t>If there is space,  use walls or Post-it chart paper to facilitate.</a:t>
            </a:r>
          </a:p>
          <a:p>
            <a:pPr marL="457200" lvl="0" indent="-228600" rtl="0">
              <a:spcBef>
                <a:spcPts val="0"/>
              </a:spcBef>
              <a:buClr>
                <a:schemeClr val="dk1"/>
              </a:buClr>
              <a:buChar char="●"/>
            </a:pPr>
            <a:r>
              <a:rPr lang="en">
                <a:solidFill>
                  <a:schemeClr val="dk1"/>
                </a:solidFill>
              </a:rPr>
              <a:t>Remind groups of time and “Silence” during sorting. Be sure to call time so audience knows when it is okay to start talking for next step of protocol.  </a:t>
            </a:r>
          </a:p>
          <a:p>
            <a:pPr marL="457200" lvl="0" indent="-228600" rtl="0">
              <a:spcBef>
                <a:spcPts val="0"/>
              </a:spcBef>
              <a:buClr>
                <a:schemeClr val="dk1"/>
              </a:buClr>
              <a:buChar char="●"/>
            </a:pPr>
            <a:r>
              <a:rPr lang="en">
                <a:solidFill>
                  <a:schemeClr val="dk1"/>
                </a:solidFill>
              </a:rPr>
              <a:t>Provide groups time to share sorting methods in groups first.</a:t>
            </a:r>
          </a:p>
          <a:p>
            <a:pPr marL="457200" lvl="0" indent="-228600" rtl="0">
              <a:spcBef>
                <a:spcPts val="0"/>
              </a:spcBef>
              <a:buClr>
                <a:schemeClr val="dk1"/>
              </a:buClr>
              <a:buChar char="●"/>
            </a:pPr>
            <a:r>
              <a:rPr lang="en">
                <a:solidFill>
                  <a:schemeClr val="dk1"/>
                </a:solidFill>
              </a:rPr>
              <a:t>Share out with whole group.</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r>
              <a:rPr lang="en" b="1">
                <a:solidFill>
                  <a:schemeClr val="dk1"/>
                </a:solidFill>
              </a:rPr>
              <a:t>Activities: </a:t>
            </a:r>
          </a:p>
          <a:p>
            <a:pPr lvl="0" rtl="0">
              <a:spcBef>
                <a:spcPts val="0"/>
              </a:spcBef>
              <a:buClr>
                <a:schemeClr val="dk1"/>
              </a:buClr>
              <a:buFont typeface="Arial"/>
              <a:buNone/>
            </a:pPr>
            <a:r>
              <a:rPr lang="en" b="1">
                <a:solidFill>
                  <a:schemeClr val="dk1"/>
                </a:solidFill>
              </a:rPr>
              <a:t>Modifications:</a:t>
            </a:r>
          </a:p>
          <a:p>
            <a:pPr marR="0" lvl="0" algn="l" rtl="0">
              <a:spcBef>
                <a:spcPts val="0"/>
              </a:spcBef>
              <a:spcAft>
                <a:spcPts val="0"/>
              </a:spcAft>
              <a:buNone/>
            </a:pPr>
            <a:endParaRPr>
              <a:solidFill>
                <a:schemeClr val="dk1"/>
              </a:solidFill>
              <a:latin typeface="Calibri"/>
              <a:ea typeface="Calibri"/>
              <a:cs typeface="Calibri"/>
              <a:sym typeface="Calibri"/>
            </a:endParaRPr>
          </a:p>
        </p:txBody>
      </p:sp>
      <p:sp>
        <p:nvSpPr>
          <p:cNvPr id="485" name="Shape 4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38</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2071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Calibri"/>
              <a:buNone/>
            </a:pPr>
            <a:r>
              <a:rPr lang="en" dirty="0">
                <a:solidFill>
                  <a:schemeClr val="dk1"/>
                </a:solidFill>
              </a:rPr>
              <a:t>Teaching point (facilitator led) – Facilitator will identify where these areas have already been identified through the sorting process, and also point </a:t>
            </a:r>
            <a:r>
              <a:rPr lang="en" b="0" dirty="0">
                <a:solidFill>
                  <a:schemeClr val="dk1"/>
                </a:solidFill>
              </a:rPr>
              <a:t>out other ways to think about questions that haven’t been identified.  </a:t>
            </a:r>
          </a:p>
          <a:p>
            <a:pPr lvl="0" rtl="0">
              <a:spcBef>
                <a:spcPts val="0"/>
              </a:spcBef>
              <a:buClr>
                <a:schemeClr val="dk1"/>
              </a:buClr>
              <a:buFont typeface="Calibri"/>
              <a:buNone/>
            </a:pPr>
            <a:r>
              <a:rPr lang="en" b="0" dirty="0">
                <a:solidFill>
                  <a:schemeClr val="dk1"/>
                </a:solidFill>
              </a:rPr>
              <a:t>Discuss</a:t>
            </a:r>
            <a:r>
              <a:rPr lang="en" b="0" baseline="0" dirty="0">
                <a:solidFill>
                  <a:schemeClr val="dk1"/>
                </a:solidFill>
              </a:rPr>
              <a:t> each type.</a:t>
            </a:r>
            <a:endParaRPr lang="en" b="1" dirty="0">
              <a:solidFill>
                <a:schemeClr val="dk1"/>
              </a:solidFill>
            </a:endParaRP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1" i="0" u="none" strike="noStrike" cap="none" dirty="0">
              <a:solidFill>
                <a:schemeClr val="dk1"/>
              </a:solidFill>
              <a:latin typeface="Calibri"/>
              <a:ea typeface="Calibri"/>
              <a:cs typeface="Calibri"/>
              <a:sym typeface="Calibri"/>
            </a:endParaRPr>
          </a:p>
        </p:txBody>
      </p:sp>
      <p:sp>
        <p:nvSpPr>
          <p:cNvPr id="493" name="Shape 4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39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029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Calibri"/>
              <a:buNone/>
            </a:pPr>
            <a:r>
              <a:rPr lang="en">
                <a:solidFill>
                  <a:schemeClr val="dk1"/>
                </a:solidFill>
              </a:rPr>
              <a:t>The facilitator should continue reading the quotes while participants jot down immediate reactions to them</a:t>
            </a:r>
          </a:p>
          <a:p>
            <a:pPr lvl="0" rtl="0">
              <a:spcBef>
                <a:spcPts val="0"/>
              </a:spcBef>
              <a:buClr>
                <a:schemeClr val="dk1"/>
              </a:buClr>
              <a:buFont typeface="Calibri"/>
              <a:buNone/>
            </a:pPr>
            <a:endParaRPr>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r>
              <a:rPr lang="en">
                <a:solidFill>
                  <a:schemeClr val="dk1"/>
                </a:solidFill>
              </a:rPr>
              <a:t>Objective alignment quotes handout (continued)</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Calibri"/>
              <a:buNone/>
            </a:pPr>
            <a:endParaRPr sz="1200" b="1">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897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Info on both slides are important. </a:t>
            </a:r>
          </a:p>
          <a:p>
            <a:pPr marL="457200" lvl="0" indent="-228600" rtl="0">
              <a:spcBef>
                <a:spcPts val="0"/>
              </a:spcBef>
              <a:buClr>
                <a:schemeClr val="dk1"/>
              </a:buClr>
              <a:buChar char="●"/>
            </a:pPr>
            <a:r>
              <a:rPr lang="en">
                <a:solidFill>
                  <a:schemeClr val="dk1"/>
                </a:solidFill>
              </a:rPr>
              <a:t>Neither lower level or higher level questions are necessarily better than the other especially when scaffolding instruction. </a:t>
            </a:r>
          </a:p>
          <a:p>
            <a:pPr marL="457200" lvl="0" indent="-228600" rtl="0">
              <a:spcBef>
                <a:spcPts val="0"/>
              </a:spcBef>
              <a:buClr>
                <a:schemeClr val="dk1"/>
              </a:buClr>
              <a:buChar char="●"/>
            </a:pPr>
            <a:r>
              <a:rPr lang="en">
                <a:solidFill>
                  <a:schemeClr val="dk1"/>
                </a:solidFill>
              </a:rPr>
              <a:t>Variety based on purposeful develop of questions for </a:t>
            </a:r>
            <a:r>
              <a:rPr lang="en" b="1">
                <a:solidFill>
                  <a:schemeClr val="dk1"/>
                </a:solidFill>
              </a:rPr>
              <a:t>“Management, Assessment, Engagement, and Learning.”</a:t>
            </a:r>
          </a:p>
          <a:p>
            <a:pPr marL="457200" lvl="0" indent="-228600" rtl="0">
              <a:spcBef>
                <a:spcPts val="0"/>
              </a:spcBef>
              <a:buClr>
                <a:schemeClr val="dk1"/>
              </a:buClr>
              <a:buChar char="●"/>
            </a:pPr>
            <a:r>
              <a:rPr lang="en">
                <a:solidFill>
                  <a:schemeClr val="dk1"/>
                </a:solidFill>
              </a:rPr>
              <a:t>Questions are purposeful when...question achieves your desired </a:t>
            </a:r>
            <a:r>
              <a:rPr lang="en" b="1">
                <a:solidFill>
                  <a:schemeClr val="dk1"/>
                </a:solidFill>
              </a:rPr>
              <a:t>purpose or learning outcome</a:t>
            </a:r>
            <a:r>
              <a:rPr lang="en">
                <a:solidFill>
                  <a:schemeClr val="dk1"/>
                </a:solidFill>
              </a:rPr>
              <a:t>.</a:t>
            </a:r>
          </a:p>
          <a:p>
            <a:pPr marL="457200" lvl="0" indent="-228600" rtl="0">
              <a:spcBef>
                <a:spcPts val="0"/>
              </a:spcBef>
              <a:buClr>
                <a:schemeClr val="dk1"/>
              </a:buClr>
              <a:buChar char="●"/>
            </a:pPr>
            <a:r>
              <a:rPr lang="en">
                <a:solidFill>
                  <a:schemeClr val="dk1"/>
                </a:solidFill>
              </a:rPr>
              <a:t>Engages student in the instructional process through the varied context of questioning.</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marL="0" marR="0" lvl="0" indent="0" algn="l" rtl="0">
              <a:spcBef>
                <a:spcPts val="0"/>
              </a:spcBef>
              <a:buClr>
                <a:schemeClr val="dk1"/>
              </a:buClr>
              <a:buFont typeface="Calibri"/>
              <a:buNone/>
            </a:pPr>
            <a:endParaRPr sz="1800">
              <a:solidFill>
                <a:schemeClr val="dk1"/>
              </a:solidFill>
              <a:latin typeface="Calibri"/>
              <a:ea typeface="Calibri"/>
              <a:cs typeface="Calibri"/>
              <a:sym typeface="Calibri"/>
            </a:endParaRPr>
          </a:p>
        </p:txBody>
      </p:sp>
      <p:sp>
        <p:nvSpPr>
          <p:cNvPr id="500" name="Shape 5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40</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5771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6" name="Shape 5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b="1" dirty="0">
                <a:solidFill>
                  <a:schemeClr val="dk1"/>
                </a:solidFill>
              </a:rPr>
              <a:t>Talking Points: </a:t>
            </a:r>
          </a:p>
          <a:p>
            <a:pPr lvl="0" rtl="0">
              <a:spcBef>
                <a:spcPts val="0"/>
              </a:spcBef>
              <a:buClr>
                <a:schemeClr val="dk1"/>
              </a:buClr>
              <a:buFont typeface="Arial"/>
              <a:buNone/>
            </a:pPr>
            <a:r>
              <a:rPr lang="en" dirty="0">
                <a:solidFill>
                  <a:schemeClr val="dk1"/>
                </a:solidFill>
              </a:rPr>
              <a:t>Evidence are the demonstrable requirements of higher-order and higher level questioning. </a:t>
            </a:r>
          </a:p>
          <a:p>
            <a:pPr lvl="0" rtl="0">
              <a:spcBef>
                <a:spcPts val="0"/>
              </a:spcBef>
              <a:buClr>
                <a:schemeClr val="dk1"/>
              </a:buClr>
              <a:buFont typeface="Arial"/>
              <a:buNone/>
            </a:pPr>
            <a:r>
              <a:rPr lang="en" dirty="0">
                <a:solidFill>
                  <a:schemeClr val="dk1"/>
                </a:solidFill>
              </a:rPr>
              <a:t>Need a mix of all</a:t>
            </a:r>
            <a:r>
              <a:rPr lang="en" baseline="0" dirty="0">
                <a:solidFill>
                  <a:schemeClr val="dk1"/>
                </a:solidFill>
              </a:rPr>
              <a:t> types of questions. </a:t>
            </a:r>
            <a:endParaRPr lang="en" dirty="0">
              <a:solidFill>
                <a:schemeClr val="dk1"/>
              </a:solidFill>
            </a:endParaRPr>
          </a:p>
          <a:p>
            <a:pPr lvl="0" rtl="0">
              <a:spcBef>
                <a:spcPts val="0"/>
              </a:spcBef>
              <a:buClr>
                <a:schemeClr val="dk1"/>
              </a:buClr>
              <a:buFont typeface="Arial"/>
              <a:buNone/>
            </a:pPr>
            <a:endParaRPr dirty="0">
              <a:solidFill>
                <a:schemeClr val="dk1"/>
              </a:solidFill>
              <a:latin typeface="Calibri"/>
              <a:ea typeface="Calibri"/>
              <a:cs typeface="Calibri"/>
              <a:sym typeface="Calibri"/>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507" name="Shape 5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41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2958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3" name="Shape 5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lang="en" b="1" dirty="0">
                <a:solidFill>
                  <a:schemeClr val="dk1"/>
                </a:solidFill>
              </a:rPr>
              <a:t>Talking Points: </a:t>
            </a:r>
          </a:p>
          <a:p>
            <a:pPr marL="0" marR="0" lvl="0" indent="0" algn="l" rtl="0">
              <a:spcBef>
                <a:spcPts val="0"/>
              </a:spcBef>
              <a:buClr>
                <a:schemeClr val="dk1"/>
              </a:buClr>
              <a:buFont typeface="Calibri"/>
              <a:buNone/>
            </a:pPr>
            <a:r>
              <a:rPr lang="en" dirty="0">
                <a:solidFill>
                  <a:schemeClr val="dk1"/>
                </a:solidFill>
              </a:rPr>
              <a:t>Great way to start adding variety of lower and higher order level questions.</a:t>
            </a:r>
          </a:p>
          <a:p>
            <a:pPr marL="0" lvl="0" indent="0" rtl="0">
              <a:spcBef>
                <a:spcPts val="0"/>
              </a:spcBef>
              <a:buNone/>
            </a:pPr>
            <a:r>
              <a:rPr lang="en" dirty="0">
                <a:solidFill>
                  <a:schemeClr val="dk1"/>
                </a:solidFill>
              </a:rPr>
              <a:t>Simplistic  and easy to use.</a:t>
            </a:r>
          </a:p>
          <a:p>
            <a:pPr marL="0" lvl="0" indent="0" rtl="0">
              <a:spcBef>
                <a:spcPts val="0"/>
              </a:spcBef>
              <a:buNone/>
            </a:pPr>
            <a:r>
              <a:rPr lang="en" dirty="0">
                <a:solidFill>
                  <a:schemeClr val="dk1"/>
                </a:solidFill>
              </a:rPr>
              <a:t>Ask: How could</a:t>
            </a:r>
            <a:r>
              <a:rPr lang="en" baseline="0" dirty="0">
                <a:solidFill>
                  <a:schemeClr val="dk1"/>
                </a:solidFill>
              </a:rPr>
              <a:t> you use this in your classroom?</a:t>
            </a:r>
            <a:endParaRPr lang="en" dirty="0">
              <a:solidFill>
                <a:schemeClr val="dk1"/>
              </a:solidFill>
            </a:endParaRPr>
          </a:p>
          <a:p>
            <a:pPr lvl="0" rtl="0">
              <a:spcBef>
                <a:spcPts val="0"/>
              </a:spcBef>
              <a:buClr>
                <a:schemeClr val="dk1"/>
              </a:buClr>
              <a:buFont typeface="Calibri"/>
              <a:buNone/>
            </a:pPr>
            <a:r>
              <a:rPr lang="en" dirty="0">
                <a:solidFill>
                  <a:schemeClr val="dk1"/>
                </a:solidFill>
              </a:rPr>
              <a:t>Sample questions: How would you edit the sample claim?</a:t>
            </a:r>
          </a:p>
          <a:p>
            <a:pPr lvl="0" rtl="0">
              <a:spcBef>
                <a:spcPts val="0"/>
              </a:spcBef>
              <a:buClr>
                <a:schemeClr val="dk1"/>
              </a:buClr>
              <a:buFont typeface="Arial"/>
              <a:buNone/>
            </a:pPr>
            <a:r>
              <a:rPr lang="en" dirty="0">
                <a:solidFill>
                  <a:schemeClr val="dk1"/>
                </a:solidFill>
              </a:rPr>
              <a:t>Why might Victor Frankenstein not be capable of redemption?</a:t>
            </a:r>
          </a:p>
          <a:p>
            <a:pPr lvl="0" rtl="0">
              <a:spcBef>
                <a:spcPts val="0"/>
              </a:spcBef>
              <a:buClr>
                <a:schemeClr val="dk1"/>
              </a:buClr>
              <a:buFont typeface="Arial"/>
              <a:buNone/>
            </a:pPr>
            <a:r>
              <a:rPr lang="en" dirty="0">
                <a:solidFill>
                  <a:schemeClr val="dk1"/>
                </a:solidFill>
              </a:rPr>
              <a:t>What is the number of minutes you need to complete the activity?</a:t>
            </a:r>
          </a:p>
          <a:p>
            <a:pPr marL="0" marR="0" lvl="0" indent="0" algn="l" rtl="0">
              <a:spcBef>
                <a:spcPts val="0"/>
              </a:spcBef>
              <a:buClr>
                <a:schemeClr val="dk1"/>
              </a:buClr>
              <a:buFont typeface="Calibri"/>
              <a:buNone/>
            </a:pPr>
            <a:endParaRPr b="1" dirty="0">
              <a:solidFill>
                <a:schemeClr val="dk1"/>
              </a:solidFill>
            </a:endParaRPr>
          </a:p>
          <a:p>
            <a:pPr marL="0" marR="0" lvl="0" indent="0" algn="l" rtl="0">
              <a:spcBef>
                <a:spcPts val="0"/>
              </a:spcBef>
              <a:buClr>
                <a:schemeClr val="dk1"/>
              </a:buClr>
              <a:buFont typeface="Calibri"/>
              <a:buNone/>
            </a:pPr>
            <a:r>
              <a:rPr lang="en" b="1" dirty="0">
                <a:solidFill>
                  <a:schemeClr val="dk1"/>
                </a:solidFill>
              </a:rPr>
              <a:t>Resources:  </a:t>
            </a:r>
          </a:p>
          <a:p>
            <a:pPr marL="0" marR="0" lvl="0" indent="0" algn="l" rtl="0">
              <a:spcBef>
                <a:spcPts val="0"/>
              </a:spcBef>
              <a:buClr>
                <a:schemeClr val="dk1"/>
              </a:buClr>
              <a:buFont typeface="Calibri"/>
              <a:buNone/>
            </a:pPr>
            <a:r>
              <a:rPr lang="en" dirty="0">
                <a:solidFill>
                  <a:schemeClr val="dk1"/>
                </a:solidFill>
              </a:rPr>
              <a:t>Make sure this handout is printed in color</a:t>
            </a:r>
          </a:p>
          <a:p>
            <a:pPr marL="0" marR="0" lvl="0" indent="0" algn="l" rtl="0">
              <a:spcBef>
                <a:spcPts val="0"/>
              </a:spcBef>
              <a:buClr>
                <a:schemeClr val="dk1"/>
              </a:buClr>
              <a:buFont typeface="Calibri"/>
              <a:buNone/>
            </a:pPr>
            <a:endParaRPr dirty="0">
              <a:solidFill>
                <a:schemeClr val="dk1"/>
              </a:solidFill>
            </a:endParaRPr>
          </a:p>
          <a:p>
            <a:pPr marL="0" marR="0" lvl="0" indent="0" algn="l" rtl="0">
              <a:spcBef>
                <a:spcPts val="0"/>
              </a:spcBef>
              <a:buClr>
                <a:schemeClr val="dk1"/>
              </a:buClr>
              <a:buFont typeface="Calibri"/>
              <a:buNone/>
            </a:pPr>
            <a:r>
              <a:rPr lang="en" b="1" dirty="0">
                <a:solidFill>
                  <a:schemeClr val="dk1"/>
                </a:solidFill>
              </a:rPr>
              <a:t>Activities:</a:t>
            </a:r>
          </a:p>
          <a:p>
            <a:pPr marL="0" marR="0" lvl="0" indent="0" algn="l" rtl="0">
              <a:spcBef>
                <a:spcPts val="0"/>
              </a:spcBef>
              <a:buClr>
                <a:schemeClr val="dk1"/>
              </a:buClr>
              <a:buFont typeface="Calibri"/>
              <a:buNone/>
            </a:pPr>
            <a:endParaRPr dirty="0">
              <a:solidFill>
                <a:schemeClr val="dk1"/>
              </a:solidFill>
            </a:endParaRPr>
          </a:p>
          <a:p>
            <a:pPr marL="0" marR="0" lvl="0" indent="0" algn="l" rtl="0">
              <a:spcBef>
                <a:spcPts val="0"/>
              </a:spcBef>
              <a:buClr>
                <a:schemeClr val="dk1"/>
              </a:buClr>
              <a:buFont typeface="Calibri"/>
              <a:buNone/>
            </a:pPr>
            <a:r>
              <a:rPr lang="en" b="1" dirty="0">
                <a:solidFill>
                  <a:schemeClr val="dk1"/>
                </a:solidFill>
              </a:rPr>
              <a:t>Modifications: </a:t>
            </a:r>
          </a:p>
          <a:p>
            <a:pPr lvl="0" rtl="0">
              <a:spcBef>
                <a:spcPts val="0"/>
              </a:spcBef>
              <a:buClr>
                <a:schemeClr val="dk1"/>
              </a:buClr>
              <a:buFont typeface="Arial"/>
              <a:buNone/>
            </a:pPr>
            <a:endParaRPr dirty="0">
              <a:solidFill>
                <a:schemeClr val="dk1"/>
              </a:solidFill>
            </a:endParaRPr>
          </a:p>
          <a:p>
            <a:pPr marR="0" lvl="0" algn="l" rtl="0">
              <a:spcBef>
                <a:spcPts val="0"/>
              </a:spcBef>
              <a:buNone/>
            </a:pPr>
            <a:endParaRPr sz="1200" dirty="0">
              <a:solidFill>
                <a:schemeClr val="dk1"/>
              </a:solidFill>
              <a:latin typeface="Calibri"/>
              <a:ea typeface="Calibri"/>
              <a:cs typeface="Calibri"/>
              <a:sym typeface="Calibri"/>
            </a:endParaRPr>
          </a:p>
        </p:txBody>
      </p:sp>
      <p:sp>
        <p:nvSpPr>
          <p:cNvPr id="514" name="Shape 5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42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9020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r>
              <a:rPr lang="en" b="1" dirty="0">
                <a:solidFill>
                  <a:schemeClr val="dk1"/>
                </a:solidFill>
              </a:rPr>
              <a:t>Talking Points:</a:t>
            </a:r>
            <a:r>
              <a:rPr lang="en" dirty="0">
                <a:solidFill>
                  <a:schemeClr val="dk1"/>
                </a:solidFill>
              </a:rPr>
              <a:t> </a:t>
            </a:r>
          </a:p>
          <a:p>
            <a:pPr marL="0" marR="0" lvl="0" indent="0" algn="l" rtl="0">
              <a:spcBef>
                <a:spcPts val="0"/>
              </a:spcBef>
              <a:buClr>
                <a:schemeClr val="dk1"/>
              </a:buClr>
              <a:buFont typeface="Calibri"/>
              <a:buNone/>
            </a:pPr>
            <a:r>
              <a:rPr lang="en" dirty="0">
                <a:solidFill>
                  <a:schemeClr val="dk1"/>
                </a:solidFill>
              </a:rPr>
              <a:t>Done</a:t>
            </a:r>
            <a:r>
              <a:rPr lang="en" baseline="0" dirty="0">
                <a:solidFill>
                  <a:schemeClr val="dk1"/>
                </a:solidFill>
              </a:rPr>
              <a:t> on Padlet. </a:t>
            </a:r>
            <a:endParaRPr lang="en" dirty="0">
              <a:solidFill>
                <a:schemeClr val="dk1"/>
              </a:solidFill>
            </a:endParaRPr>
          </a:p>
          <a:p>
            <a:pPr marL="0" marR="0" lvl="0" indent="0" algn="l" rtl="0">
              <a:spcBef>
                <a:spcPts val="0"/>
              </a:spcBef>
              <a:buClr>
                <a:schemeClr val="dk1"/>
              </a:buClr>
              <a:buFont typeface="Calibri"/>
              <a:buNone/>
            </a:pPr>
            <a:r>
              <a:rPr lang="en" dirty="0">
                <a:solidFill>
                  <a:schemeClr val="dk1"/>
                </a:solidFill>
              </a:rPr>
              <a:t>Ask a few participants to share responses and identify the purpose.</a:t>
            </a:r>
          </a:p>
          <a:p>
            <a:pPr marL="0" marR="0" lvl="0" indent="0" algn="l" rtl="0">
              <a:spcBef>
                <a:spcPts val="0"/>
              </a:spcBef>
              <a:buClr>
                <a:schemeClr val="dk1"/>
              </a:buClr>
              <a:buFont typeface="Calibri"/>
              <a:buNone/>
            </a:pPr>
            <a:r>
              <a:rPr lang="en" dirty="0">
                <a:solidFill>
                  <a:schemeClr val="dk1"/>
                </a:solidFill>
              </a:rPr>
              <a:t>Ask: How could</a:t>
            </a:r>
            <a:r>
              <a:rPr lang="en" baseline="0" dirty="0">
                <a:solidFill>
                  <a:schemeClr val="dk1"/>
                </a:solidFill>
              </a:rPr>
              <a:t> you use Padlet in your classroom?</a:t>
            </a:r>
            <a:endParaRPr lang="en" dirty="0">
              <a:solidFill>
                <a:schemeClr val="dk1"/>
              </a:solidFill>
            </a:endParaRPr>
          </a:p>
          <a:p>
            <a:pPr marL="0" marR="0" lvl="0" indent="0" algn="l" rtl="0">
              <a:spcBef>
                <a:spcPts val="0"/>
              </a:spcBef>
              <a:buClr>
                <a:schemeClr val="dk1"/>
              </a:buClr>
              <a:buFont typeface="Calibri"/>
              <a:buNone/>
            </a:pPr>
            <a:endParaRPr dirty="0">
              <a:solidFill>
                <a:schemeClr val="dk1"/>
              </a:solidFill>
            </a:endParaRPr>
          </a:p>
          <a:p>
            <a:pPr marL="0" marR="0" lvl="0" indent="0" algn="l" rtl="0">
              <a:spcBef>
                <a:spcPts val="0"/>
              </a:spcBef>
              <a:buClr>
                <a:schemeClr val="dk1"/>
              </a:buClr>
              <a:buFont typeface="Calibri"/>
              <a:buNone/>
            </a:pPr>
            <a:r>
              <a:rPr lang="en" b="1" dirty="0">
                <a:solidFill>
                  <a:schemeClr val="dk1"/>
                </a:solidFill>
              </a:rPr>
              <a:t>Resources:</a:t>
            </a:r>
            <a:r>
              <a:rPr lang="en" dirty="0">
                <a:solidFill>
                  <a:schemeClr val="dk1"/>
                </a:solidFill>
              </a:rPr>
              <a:t>  </a:t>
            </a:r>
          </a:p>
          <a:p>
            <a:pPr marL="0" marR="0" lvl="0" indent="0" algn="l" rtl="0">
              <a:spcBef>
                <a:spcPts val="0"/>
              </a:spcBef>
              <a:buClr>
                <a:schemeClr val="dk1"/>
              </a:buClr>
              <a:buFont typeface="Calibri"/>
              <a:buNone/>
            </a:pPr>
            <a:r>
              <a:rPr lang="en" dirty="0">
                <a:solidFill>
                  <a:schemeClr val="dk1"/>
                </a:solidFill>
              </a:rPr>
              <a:t>Padlet screenshot should be showing on second projector.</a:t>
            </a:r>
          </a:p>
          <a:p>
            <a:pPr marL="0" marR="0" lvl="0" indent="0" algn="l" rtl="0">
              <a:spcBef>
                <a:spcPts val="0"/>
              </a:spcBef>
              <a:buClr>
                <a:schemeClr val="dk1"/>
              </a:buClr>
              <a:buFont typeface="Calibri"/>
              <a:buNone/>
            </a:pPr>
            <a:endParaRPr dirty="0">
              <a:solidFill>
                <a:schemeClr val="dk1"/>
              </a:solidFill>
            </a:endParaRPr>
          </a:p>
          <a:p>
            <a:pPr marL="0" marR="0" lvl="0" indent="0" algn="l" rtl="0">
              <a:spcBef>
                <a:spcPts val="0"/>
              </a:spcBef>
              <a:buClr>
                <a:schemeClr val="dk1"/>
              </a:buClr>
              <a:buFont typeface="Calibri"/>
              <a:buNone/>
            </a:pPr>
            <a:r>
              <a:rPr lang="en" b="1" dirty="0">
                <a:solidFill>
                  <a:schemeClr val="dk1"/>
                </a:solidFill>
              </a:rPr>
              <a:t>Activities:</a:t>
            </a:r>
          </a:p>
          <a:p>
            <a:pPr marL="0" marR="0" lvl="0" indent="0" algn="l" rtl="0">
              <a:spcBef>
                <a:spcPts val="0"/>
              </a:spcBef>
              <a:buClr>
                <a:schemeClr val="dk1"/>
              </a:buClr>
              <a:buFont typeface="Calibri"/>
              <a:buNone/>
            </a:pPr>
            <a:endParaRPr b="1" dirty="0">
              <a:solidFill>
                <a:schemeClr val="dk1"/>
              </a:solidFill>
            </a:endParaRPr>
          </a:p>
          <a:p>
            <a:pPr marL="0" marR="0" lvl="0" indent="0" algn="l" rtl="0">
              <a:spcBef>
                <a:spcPts val="0"/>
              </a:spcBef>
              <a:buClr>
                <a:schemeClr val="dk1"/>
              </a:buClr>
              <a:buFont typeface="Calibri"/>
              <a:buNone/>
            </a:pPr>
            <a:r>
              <a:rPr lang="en" b="1" dirty="0">
                <a:solidFill>
                  <a:schemeClr val="dk1"/>
                </a:solidFill>
              </a:rPr>
              <a:t>Modifications:</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521" name="Shape 5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43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2454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b="1">
                <a:solidFill>
                  <a:schemeClr val="dk1"/>
                </a:solidFill>
              </a:rPr>
              <a:t>Animation Notes:</a:t>
            </a:r>
            <a:r>
              <a:rPr lang="en">
                <a:solidFill>
                  <a:schemeClr val="dk1"/>
                </a:solidFill>
              </a:rPr>
              <a:t>We would like the animation to have the questions come in by type as opposed to individually.</a:t>
            </a:r>
          </a:p>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r>
              <a:rPr lang="en" b="1">
                <a:solidFill>
                  <a:schemeClr val="dk1"/>
                </a:solidFill>
              </a:rPr>
              <a:t>Activities:</a:t>
            </a:r>
          </a:p>
          <a:p>
            <a:pPr marL="0" marR="0" lvl="0" indent="0" algn="l" rtl="0">
              <a:spcBef>
                <a:spcPts val="0"/>
              </a:spcBef>
              <a:buClr>
                <a:schemeClr val="dk1"/>
              </a:buClr>
              <a:buFont typeface="Calibri"/>
              <a:buNone/>
            </a:pPr>
            <a:r>
              <a:rPr lang="en" b="1">
                <a:solidFill>
                  <a:schemeClr val="dk1"/>
                </a:solidFill>
              </a:rPr>
              <a:t>Modifications:</a:t>
            </a:r>
          </a:p>
          <a:p>
            <a:pPr marL="0" marR="0" lvl="0" indent="0" algn="l" rtl="0">
              <a:spcBef>
                <a:spcPts val="0"/>
              </a:spcBef>
              <a:buClr>
                <a:schemeClr val="dk1"/>
              </a:buClr>
              <a:buFont typeface="Calibri"/>
              <a:buNone/>
            </a:pPr>
            <a:endParaRPr i="0" u="none" strike="noStrike" cap="none">
              <a:solidFill>
                <a:schemeClr val="dk1"/>
              </a:solidFill>
            </a:endParaRPr>
          </a:p>
        </p:txBody>
      </p:sp>
      <p:sp>
        <p:nvSpPr>
          <p:cNvPr id="529" name="Shape 5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44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348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Arial"/>
              <a:buNone/>
            </a:pPr>
            <a:r>
              <a:rPr lang="en" b="0" dirty="0">
                <a:solidFill>
                  <a:schemeClr val="dk1"/>
                </a:solidFill>
              </a:rPr>
              <a:t>Need</a:t>
            </a:r>
            <a:r>
              <a:rPr lang="en" b="0" baseline="0" dirty="0">
                <a:solidFill>
                  <a:schemeClr val="dk1"/>
                </a:solidFill>
              </a:rPr>
              <a:t> all 3 types of questions, but try to incorporate as many as you can that cause engagement and learning. </a:t>
            </a:r>
            <a:endParaRPr lang="en" b="0" dirty="0">
              <a:solidFill>
                <a:schemeClr val="dk1"/>
              </a:solidFill>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r>
              <a:rPr lang="en" b="1" dirty="0">
                <a:solidFill>
                  <a:schemeClr val="dk1"/>
                </a:solidFill>
              </a:rPr>
              <a:t>Modifications:</a:t>
            </a:r>
          </a:p>
        </p:txBody>
      </p:sp>
      <p:sp>
        <p:nvSpPr>
          <p:cNvPr id="536" name="Shape 5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45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144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2" name="Shape 5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69850" rtl="0">
              <a:spcBef>
                <a:spcPts val="0"/>
              </a:spcBef>
              <a:buClr>
                <a:schemeClr val="dk1"/>
              </a:buClr>
              <a:buFont typeface="Arial"/>
              <a:buNone/>
            </a:pPr>
            <a:r>
              <a:rPr lang="en" b="1">
                <a:solidFill>
                  <a:schemeClr val="dk1"/>
                </a:solidFill>
              </a:rPr>
              <a:t>Talking Points:</a:t>
            </a:r>
          </a:p>
          <a:p>
            <a:pPr marL="0" lvl="0" indent="-69850" rtl="0">
              <a:spcBef>
                <a:spcPts val="0"/>
              </a:spcBef>
              <a:buClr>
                <a:schemeClr val="dk1"/>
              </a:buClr>
              <a:buFont typeface="Arial"/>
              <a:buNone/>
            </a:pPr>
            <a:r>
              <a:rPr lang="en">
                <a:solidFill>
                  <a:schemeClr val="dk1"/>
                </a:solidFill>
              </a:rPr>
              <a:t>Inner circle of DOK identifies the various level of student engagement at each level of cognitive </a:t>
            </a:r>
          </a:p>
          <a:p>
            <a:pPr marL="0" lvl="0" indent="387350" rtl="0">
              <a:spcBef>
                <a:spcPts val="0"/>
              </a:spcBef>
              <a:buClr>
                <a:schemeClr val="dk1"/>
              </a:buClr>
              <a:buFont typeface="Arial"/>
              <a:buNone/>
            </a:pPr>
            <a:r>
              <a:rPr lang="en">
                <a:solidFill>
                  <a:schemeClr val="dk1"/>
                </a:solidFill>
              </a:rPr>
              <a:t>complexity.  </a:t>
            </a:r>
          </a:p>
          <a:p>
            <a:pPr marL="457200" lvl="0" indent="-228600" rtl="0">
              <a:spcBef>
                <a:spcPts val="0"/>
              </a:spcBef>
              <a:buClr>
                <a:schemeClr val="dk1"/>
              </a:buClr>
              <a:buChar char="●"/>
            </a:pPr>
            <a:r>
              <a:rPr lang="en">
                <a:solidFill>
                  <a:schemeClr val="dk1"/>
                </a:solidFill>
              </a:rPr>
              <a:t>Each level identifies how deeply students have to understand the content to successfully interact with it.  </a:t>
            </a:r>
          </a:p>
          <a:p>
            <a:pPr marL="914400" lvl="1" indent="-228600" rtl="0">
              <a:spcBef>
                <a:spcPts val="0"/>
              </a:spcBef>
              <a:buClr>
                <a:schemeClr val="dk1"/>
              </a:buClr>
              <a:buChar char="○"/>
            </a:pPr>
            <a:r>
              <a:rPr lang="en">
                <a:solidFill>
                  <a:schemeClr val="dk1"/>
                </a:solidFill>
              </a:rPr>
              <a:t>Level 1-Recall/reproduction-one correct response</a:t>
            </a:r>
          </a:p>
          <a:p>
            <a:pPr marL="914400" lvl="1" indent="-228600" rtl="0">
              <a:spcBef>
                <a:spcPts val="0"/>
              </a:spcBef>
              <a:buClr>
                <a:schemeClr val="dk1"/>
              </a:buClr>
              <a:buChar char="○"/>
            </a:pPr>
            <a:r>
              <a:rPr lang="en">
                <a:solidFill>
                  <a:schemeClr val="dk1"/>
                </a:solidFill>
              </a:rPr>
              <a:t>Level 2-Apply skills/basic concepts-may not exactly have one correct response.</a:t>
            </a:r>
          </a:p>
          <a:p>
            <a:pPr marL="914400" lvl="1" indent="-228600" rtl="0">
              <a:spcBef>
                <a:spcPts val="0"/>
              </a:spcBef>
              <a:buClr>
                <a:schemeClr val="dk1"/>
              </a:buClr>
              <a:buChar char="○"/>
            </a:pPr>
            <a:r>
              <a:rPr lang="en">
                <a:solidFill>
                  <a:schemeClr val="dk1"/>
                </a:solidFill>
              </a:rPr>
              <a:t>Level 3-Strategic thinking, reasoning-does not have one correct response</a:t>
            </a:r>
          </a:p>
          <a:p>
            <a:pPr marL="914400" lvl="1" indent="-228600" rtl="0">
              <a:spcBef>
                <a:spcPts val="0"/>
              </a:spcBef>
              <a:buClr>
                <a:schemeClr val="dk1"/>
              </a:buClr>
              <a:buChar char="○"/>
            </a:pPr>
            <a:r>
              <a:rPr lang="en">
                <a:solidFill>
                  <a:schemeClr val="dk1"/>
                </a:solidFill>
              </a:rPr>
              <a:t>Level 4-Extended thinking and time to do the research and consider the multiple, complex tasks to complete it.</a:t>
            </a:r>
          </a:p>
          <a:p>
            <a:pPr marL="457200" lvl="0" indent="-228600" rtl="0">
              <a:spcBef>
                <a:spcPts val="0"/>
              </a:spcBef>
              <a:buClr>
                <a:schemeClr val="dk1"/>
              </a:buClr>
              <a:buChar char="●"/>
            </a:pPr>
            <a:r>
              <a:rPr lang="en">
                <a:solidFill>
                  <a:schemeClr val="dk1"/>
                </a:solidFill>
              </a:rPr>
              <a:t>In other words, the common theme of aligning questions within an appropriate DOK level is determining </a:t>
            </a:r>
            <a:r>
              <a:rPr lang="en" b="1">
                <a:solidFill>
                  <a:schemeClr val="dk1"/>
                </a:solidFill>
              </a:rPr>
              <a:t>what the question requires students to do or demonstrate about their knowledge to answer it at the appropriate DOK level?</a:t>
            </a:r>
          </a:p>
          <a:p>
            <a:pPr lvl="0" rtl="0">
              <a:spcBef>
                <a:spcPts val="0"/>
              </a:spcBef>
              <a:buClr>
                <a:schemeClr val="dk1"/>
              </a:buClr>
              <a:buFont typeface="Arial"/>
              <a:buNone/>
            </a:pPr>
            <a:endParaRPr b="1">
              <a:solidFill>
                <a:schemeClr val="dk1"/>
              </a:solidFill>
            </a:endParaRPr>
          </a:p>
          <a:p>
            <a:pPr marL="0" lvl="0" indent="-69850" rtl="0">
              <a:spcBef>
                <a:spcPts val="0"/>
              </a:spcBef>
              <a:buClr>
                <a:schemeClr val="dk1"/>
              </a:buClr>
              <a:buFont typeface="Arial"/>
              <a:buNone/>
            </a:pPr>
            <a:r>
              <a:rPr lang="en" b="1">
                <a:solidFill>
                  <a:schemeClr val="dk1"/>
                </a:solidFill>
              </a:rPr>
              <a:t>Resources: </a:t>
            </a:r>
            <a:r>
              <a:rPr lang="en" b="1">
                <a:solidFill>
                  <a:schemeClr val="dk1"/>
                </a:solidFill>
                <a:latin typeface="Calibri"/>
                <a:ea typeface="Calibri"/>
                <a:cs typeface="Calibri"/>
                <a:sym typeface="Calibri"/>
              </a:rPr>
              <a:t>Additional DOK resource: </a:t>
            </a:r>
          </a:p>
          <a:p>
            <a:pPr marL="0" lvl="0" indent="387350" rtl="0">
              <a:spcBef>
                <a:spcPts val="0"/>
              </a:spcBef>
              <a:buClr>
                <a:schemeClr val="dk1"/>
              </a:buClr>
              <a:buFont typeface="Arial"/>
              <a:buNone/>
            </a:pPr>
            <a:r>
              <a:rPr lang="en" b="1" u="sng">
                <a:solidFill>
                  <a:schemeClr val="accent2"/>
                </a:solidFill>
                <a:latin typeface="Calibri"/>
                <a:ea typeface="Calibri"/>
                <a:cs typeface="Calibri"/>
                <a:sym typeface="Calibri"/>
                <a:hlinkClick r:id="rId3"/>
              </a:rPr>
              <a:t>http://4.bp.blogspot.com/-FUR5k7Ubxh8/UfMLD0hkeHI/AAAAAAAABJw/s86CjsTTJfo/s640/DOK.png</a:t>
            </a:r>
          </a:p>
          <a:p>
            <a:pPr lvl="0" indent="457200" rtl="0">
              <a:spcBef>
                <a:spcPts val="0"/>
              </a:spcBef>
              <a:buClr>
                <a:schemeClr val="dk1"/>
              </a:buClr>
              <a:buFont typeface="Arial"/>
              <a:buNone/>
            </a:pPr>
            <a:r>
              <a:rPr lang="en" b="1" u="sng">
                <a:solidFill>
                  <a:schemeClr val="accent2"/>
                </a:solidFill>
                <a:latin typeface="Calibri"/>
                <a:ea typeface="Calibri"/>
                <a:cs typeface="Calibri"/>
                <a:sym typeface="Calibri"/>
                <a:hlinkClick r:id="rId4"/>
              </a:rPr>
              <a:t>http://1.bp.blogspot.com/-UPZPwFgLVfc/UoOuPWPN9nI/AAAAAAAABOw/jSDd3vbe_fk/s640/DOK+Flow+Chart.001.jpg</a:t>
            </a:r>
          </a:p>
          <a:p>
            <a:pPr lvl="0" indent="457200" rtl="0">
              <a:spcBef>
                <a:spcPts val="0"/>
              </a:spcBef>
              <a:buClr>
                <a:schemeClr val="dk1"/>
              </a:buClr>
              <a:buFont typeface="Arial"/>
              <a:buNone/>
            </a:pPr>
            <a:r>
              <a:rPr lang="en" b="1">
                <a:solidFill>
                  <a:schemeClr val="dk1"/>
                </a:solidFill>
                <a:latin typeface="Calibri"/>
                <a:ea typeface="Calibri"/>
                <a:cs typeface="Calibri"/>
                <a:sym typeface="Calibri"/>
              </a:rPr>
              <a:t>Math: </a:t>
            </a:r>
            <a:r>
              <a:rPr lang="en" b="1" u="sng">
                <a:solidFill>
                  <a:schemeClr val="accent2"/>
                </a:solidFill>
                <a:latin typeface="Calibri"/>
                <a:ea typeface="Calibri"/>
                <a:cs typeface="Calibri"/>
                <a:sym typeface="Calibri"/>
                <a:hlinkClick r:id="rId5"/>
              </a:rPr>
              <a:t>http://storage.cloversites.com/teachforamericacolorado/documents/DOK%20Mathematics.pdf</a:t>
            </a:r>
          </a:p>
          <a:p>
            <a:pPr lvl="0" indent="457200" rtl="0">
              <a:spcBef>
                <a:spcPts val="0"/>
              </a:spcBef>
              <a:buClr>
                <a:schemeClr val="dk1"/>
              </a:buClr>
              <a:buFont typeface="Arial"/>
              <a:buNone/>
            </a:pPr>
            <a:r>
              <a:rPr lang="en" b="1">
                <a:solidFill>
                  <a:schemeClr val="dk1"/>
                </a:solidFill>
                <a:latin typeface="Calibri"/>
                <a:ea typeface="Calibri"/>
                <a:cs typeface="Calibri"/>
                <a:sym typeface="Calibri"/>
              </a:rPr>
              <a:t>Writing: </a:t>
            </a:r>
            <a:r>
              <a:rPr lang="en" b="1" u="sng">
                <a:solidFill>
                  <a:schemeClr val="accent2"/>
                </a:solidFill>
                <a:latin typeface="Calibri"/>
                <a:ea typeface="Calibri"/>
                <a:cs typeface="Calibri"/>
                <a:sym typeface="Calibri"/>
                <a:hlinkClick r:id="rId6"/>
              </a:rPr>
              <a:t>http://www.rgccisd.org/training%202013%2014/Tri-Lin/DOK%20Levels%20Writing.pdf</a:t>
            </a:r>
          </a:p>
          <a:p>
            <a:pPr lvl="0" indent="457200" rtl="0">
              <a:spcBef>
                <a:spcPts val="0"/>
              </a:spcBef>
              <a:buClr>
                <a:schemeClr val="dk1"/>
              </a:buClr>
              <a:buFont typeface="Arial"/>
              <a:buNone/>
            </a:pPr>
            <a:r>
              <a:rPr lang="en" b="1">
                <a:solidFill>
                  <a:schemeClr val="dk1"/>
                </a:solidFill>
                <a:latin typeface="Calibri"/>
                <a:ea typeface="Calibri"/>
                <a:cs typeface="Calibri"/>
                <a:sym typeface="Calibri"/>
              </a:rPr>
              <a:t>Science: </a:t>
            </a:r>
            <a:r>
              <a:rPr lang="en" b="1" u="sng">
                <a:solidFill>
                  <a:schemeClr val="accent2"/>
                </a:solidFill>
                <a:latin typeface="Calibri"/>
                <a:ea typeface="Calibri"/>
                <a:cs typeface="Calibri"/>
                <a:sym typeface="Calibri"/>
                <a:hlinkClick r:id="rId7"/>
              </a:rPr>
              <a:t>http://www.nciea.org/publications/DOKscience_KH11.pdf</a:t>
            </a:r>
          </a:p>
          <a:p>
            <a:pPr lvl="0" indent="457200" rtl="0">
              <a:spcBef>
                <a:spcPts val="0"/>
              </a:spcBef>
              <a:buClr>
                <a:schemeClr val="dk1"/>
              </a:buClr>
              <a:buFont typeface="Arial"/>
              <a:buNone/>
            </a:pPr>
            <a:r>
              <a:rPr lang="en" b="1">
                <a:solidFill>
                  <a:schemeClr val="dk1"/>
                </a:solidFill>
                <a:latin typeface="Calibri"/>
                <a:ea typeface="Calibri"/>
                <a:cs typeface="Calibri"/>
                <a:sym typeface="Calibri"/>
              </a:rPr>
              <a:t>Social Studies:</a:t>
            </a:r>
            <a:r>
              <a:rPr lang="en" u="sng">
                <a:solidFill>
                  <a:schemeClr val="accent2"/>
                </a:solidFill>
                <a:hlinkClick r:id="rId8"/>
              </a:rPr>
              <a:t>http://www.rgccisd.org/training%202013%2014/Tri-Lin/DOK%20Levels%20Social%20Studies.pdf</a:t>
            </a:r>
          </a:p>
          <a:p>
            <a:pPr lvl="0" indent="457200" rtl="0">
              <a:spcBef>
                <a:spcPts val="0"/>
              </a:spcBef>
              <a:buClr>
                <a:schemeClr val="dk1"/>
              </a:buClr>
              <a:buFont typeface="Arial"/>
              <a:buNone/>
            </a:pPr>
            <a:r>
              <a:rPr lang="en" b="1">
                <a:solidFill>
                  <a:schemeClr val="dk1"/>
                </a:solidFill>
              </a:rPr>
              <a:t>Reading</a:t>
            </a:r>
            <a:r>
              <a:rPr lang="en">
                <a:solidFill>
                  <a:schemeClr val="dk1"/>
                </a:solidFill>
              </a:rPr>
              <a:t>:</a:t>
            </a:r>
            <a:r>
              <a:rPr lang="en" u="sng">
                <a:solidFill>
                  <a:schemeClr val="accent2"/>
                </a:solidFill>
                <a:hlinkClick r:id="rId9"/>
              </a:rPr>
              <a:t> http://www.nciea.org/publications/DOKreading_KH08.pdf</a:t>
            </a:r>
          </a:p>
          <a:p>
            <a:pPr lvl="0" indent="457200" rt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marL="0" marR="0" lvl="0" indent="0" algn="l" rtl="0">
              <a:spcBef>
                <a:spcPts val="0"/>
              </a:spcBef>
              <a:buNone/>
            </a:pPr>
            <a:r>
              <a:rPr lang="en" b="1">
                <a:solidFill>
                  <a:schemeClr val="dk1"/>
                </a:solidFill>
              </a:rPr>
              <a:t>Modifications:</a:t>
            </a:r>
          </a:p>
          <a:p>
            <a:pPr marL="0" marR="0" lvl="0" indent="0" algn="l" rtl="0">
              <a:spcBef>
                <a:spcPts val="0"/>
              </a:spcBef>
              <a:buNone/>
            </a:pPr>
            <a:r>
              <a:rPr lang="en" i="0" u="none" strike="noStrike" cap="none">
                <a:solidFill>
                  <a:schemeClr val="dk1"/>
                </a:solidFill>
                <a:latin typeface="Calibri"/>
                <a:ea typeface="Calibri"/>
                <a:cs typeface="Calibri"/>
                <a:sym typeface="Calibri"/>
              </a:rPr>
              <a:t>Content update: Explaining DOK here to stress appropriate ranges of rigor when employing questions.</a:t>
            </a:r>
          </a:p>
          <a:p>
            <a:pPr marL="0" marR="0" lvl="0" indent="0" algn="l" rtl="0">
              <a:spcBef>
                <a:spcPts val="0"/>
              </a:spcBef>
              <a:buNone/>
            </a:pPr>
            <a:r>
              <a:rPr lang="en"/>
              <a:t>Possibly:  Have participants briefly examine resources and they will see this common aspect in each of the resources above.</a:t>
            </a:r>
          </a:p>
        </p:txBody>
      </p:sp>
      <p:sp>
        <p:nvSpPr>
          <p:cNvPr id="543" name="Shape 5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46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443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0" name="Shape 5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b="1" dirty="0">
                <a:solidFill>
                  <a:schemeClr val="dk1"/>
                </a:solidFill>
              </a:rPr>
              <a:t>Talking Points:</a:t>
            </a:r>
          </a:p>
          <a:p>
            <a:pPr lvl="0">
              <a:spcBef>
                <a:spcPts val="0"/>
              </a:spcBef>
              <a:buClr>
                <a:schemeClr val="dk1"/>
              </a:buClr>
              <a:buSzPct val="78571"/>
              <a:buFont typeface="Arial"/>
              <a:buNone/>
            </a:pPr>
            <a:r>
              <a:rPr lang="en" sz="1400" dirty="0">
                <a:solidFill>
                  <a:schemeClr val="dk1"/>
                </a:solidFill>
              </a:rPr>
              <a:t>Complexity vs. difficulty</a:t>
            </a:r>
          </a:p>
          <a:p>
            <a:pPr lvl="0" indent="387350" rtl="0">
              <a:spcBef>
                <a:spcPts val="0"/>
              </a:spcBef>
              <a:buClr>
                <a:schemeClr val="dk1"/>
              </a:buClr>
              <a:buSzPct val="78571"/>
              <a:buFont typeface="Arial"/>
              <a:buNone/>
            </a:pPr>
            <a:r>
              <a:rPr lang="en" sz="1400" dirty="0">
                <a:solidFill>
                  <a:schemeClr val="dk1"/>
                </a:solidFill>
                <a:latin typeface="Verdana"/>
                <a:ea typeface="Verdana"/>
                <a:cs typeface="Verdana"/>
                <a:sym typeface="Verdana"/>
              </a:rPr>
              <a:t>Difficulty: </a:t>
            </a:r>
          </a:p>
          <a:p>
            <a:pPr marL="914400" lvl="0" indent="-228600" rtl="0">
              <a:spcBef>
                <a:spcPts val="0"/>
              </a:spcBef>
              <a:buClr>
                <a:schemeClr val="dk1"/>
              </a:buClr>
              <a:buFont typeface="Verdana"/>
            </a:pPr>
            <a:r>
              <a:rPr lang="en" sz="1400" dirty="0">
                <a:solidFill>
                  <a:schemeClr val="dk1"/>
                </a:solidFill>
                <a:latin typeface="Verdana"/>
                <a:ea typeface="Verdana"/>
                <a:cs typeface="Verdana"/>
                <a:sym typeface="Verdana"/>
              </a:rPr>
              <a:t>How Much Effort is needed to answer a question, solve a problem, or complete a task.  </a:t>
            </a:r>
          </a:p>
          <a:p>
            <a:pPr marL="914400" lvl="0" indent="-228600" rtl="0">
              <a:spcBef>
                <a:spcPts val="0"/>
              </a:spcBef>
              <a:buClr>
                <a:schemeClr val="dk1"/>
              </a:buClr>
              <a:buFont typeface="Verdana"/>
            </a:pPr>
            <a:r>
              <a:rPr lang="en" sz="1400" dirty="0">
                <a:solidFill>
                  <a:schemeClr val="dk1"/>
                </a:solidFill>
                <a:latin typeface="Verdana"/>
                <a:ea typeface="Verdana"/>
                <a:cs typeface="Verdana"/>
                <a:sym typeface="Verdana"/>
              </a:rPr>
              <a:t>Defined as </a:t>
            </a:r>
            <a:r>
              <a:rPr lang="en" sz="1400" i="1" dirty="0">
                <a:solidFill>
                  <a:schemeClr val="dk1"/>
                </a:solidFill>
                <a:latin typeface="Verdana"/>
                <a:ea typeface="Verdana"/>
                <a:cs typeface="Verdana"/>
                <a:sym typeface="Verdana"/>
              </a:rPr>
              <a:t>easy </a:t>
            </a:r>
            <a:r>
              <a:rPr lang="en" sz="1400" dirty="0">
                <a:solidFill>
                  <a:schemeClr val="dk1"/>
                </a:solidFill>
                <a:latin typeface="Verdana"/>
                <a:ea typeface="Verdana"/>
                <a:cs typeface="Verdana"/>
                <a:sym typeface="Verdana"/>
              </a:rPr>
              <a:t>or </a:t>
            </a:r>
            <a:r>
              <a:rPr lang="en" sz="1400" i="1" dirty="0">
                <a:solidFill>
                  <a:schemeClr val="dk1"/>
                </a:solidFill>
                <a:latin typeface="Verdana"/>
                <a:ea typeface="Verdana"/>
                <a:cs typeface="Verdana"/>
                <a:sym typeface="Verdana"/>
              </a:rPr>
              <a:t>hard </a:t>
            </a:r>
            <a:r>
              <a:rPr lang="en" sz="1400" dirty="0">
                <a:solidFill>
                  <a:schemeClr val="dk1"/>
                </a:solidFill>
                <a:latin typeface="Verdana"/>
                <a:ea typeface="Verdana"/>
                <a:cs typeface="Verdana"/>
                <a:sym typeface="Verdana"/>
              </a:rPr>
              <a:t>based on how many people can answer the question correctly or successfully. </a:t>
            </a:r>
          </a:p>
          <a:p>
            <a:pPr lvl="0" indent="387350" rtl="0">
              <a:spcBef>
                <a:spcPts val="0"/>
              </a:spcBef>
              <a:buClr>
                <a:schemeClr val="dk1"/>
              </a:buClr>
              <a:buSzPct val="78571"/>
              <a:buFont typeface="Arial"/>
              <a:buNone/>
            </a:pPr>
            <a:r>
              <a:rPr lang="en" sz="1400" dirty="0">
                <a:solidFill>
                  <a:schemeClr val="dk1"/>
                </a:solidFill>
                <a:latin typeface="Verdana"/>
                <a:ea typeface="Verdana"/>
                <a:cs typeface="Verdana"/>
                <a:sym typeface="Verdana"/>
              </a:rPr>
              <a:t>Complexity: </a:t>
            </a:r>
          </a:p>
          <a:p>
            <a:pPr marL="914400" lvl="0" indent="-228600" rtl="0">
              <a:spcBef>
                <a:spcPts val="0"/>
              </a:spcBef>
              <a:buClr>
                <a:schemeClr val="dk1"/>
              </a:buClr>
              <a:buFont typeface="Verdana"/>
            </a:pPr>
            <a:r>
              <a:rPr lang="en" sz="1400" dirty="0">
                <a:solidFill>
                  <a:schemeClr val="dk1"/>
                </a:solidFill>
                <a:latin typeface="Verdana"/>
                <a:ea typeface="Verdana"/>
                <a:cs typeface="Verdana"/>
                <a:sym typeface="Verdana"/>
              </a:rPr>
              <a:t>What type of thinking, action, or  knowledge must be demonstrated and communicated to answer a question, solve a problem, or complete a task and how many different ways are there to do this.  </a:t>
            </a:r>
          </a:p>
          <a:p>
            <a:pPr marL="914400" lvl="0" indent="-228600" rtl="0">
              <a:spcBef>
                <a:spcPts val="0"/>
              </a:spcBef>
              <a:buClr>
                <a:schemeClr val="dk1"/>
              </a:buClr>
              <a:buFont typeface="Verdana"/>
            </a:pPr>
            <a:r>
              <a:rPr lang="en" sz="1400" dirty="0">
                <a:solidFill>
                  <a:schemeClr val="dk1"/>
                </a:solidFill>
                <a:latin typeface="Verdana"/>
                <a:ea typeface="Verdana"/>
                <a:cs typeface="Verdana"/>
                <a:sym typeface="Verdana"/>
              </a:rPr>
              <a:t>How many different ways can the question be answered or the task accomplished.   </a:t>
            </a:r>
          </a:p>
          <a:p>
            <a:pPr lvl="0" rtl="0">
              <a:spcBef>
                <a:spcPts val="0"/>
              </a:spcBef>
              <a:buClr>
                <a:schemeClr val="dk1"/>
              </a:buClr>
              <a:buSzPct val="78571"/>
              <a:buFont typeface="Arial"/>
              <a:buNone/>
            </a:pPr>
            <a:endParaRPr sz="1400" dirty="0">
              <a:solidFill>
                <a:schemeClr val="dk1"/>
              </a:solidFill>
            </a:endParaRPr>
          </a:p>
          <a:p>
            <a:pPr lvl="0" indent="387350" rtl="0">
              <a:spcBef>
                <a:spcPts val="0"/>
              </a:spcBef>
              <a:buClr>
                <a:schemeClr val="dk1"/>
              </a:buClr>
              <a:buSzPct val="78571"/>
              <a:buFont typeface="Arial"/>
              <a:buNone/>
            </a:pPr>
            <a:r>
              <a:rPr lang="en" sz="1400" dirty="0">
                <a:solidFill>
                  <a:schemeClr val="dk1"/>
                </a:solidFill>
              </a:rPr>
              <a:t>Alignment of level:  Other points addressed here:</a:t>
            </a:r>
          </a:p>
          <a:p>
            <a:pPr marL="457200" lvl="0" indent="387350" rtl="0">
              <a:spcBef>
                <a:spcPts val="0"/>
              </a:spcBef>
              <a:buClr>
                <a:schemeClr val="dk1"/>
              </a:buClr>
              <a:buSzPct val="78571"/>
              <a:buFont typeface="Arial"/>
              <a:buNone/>
            </a:pPr>
            <a:r>
              <a:rPr lang="en" sz="1400" dirty="0">
                <a:solidFill>
                  <a:schemeClr val="dk1"/>
                </a:solidFill>
              </a:rPr>
              <a:t>DOK level helps teachers as well as students recognize students’ levels of engagement as well as assess whether the level of engagement is aligned to questions posed. Webb’s DOK is also a great tool to use to promote a more stair-cased approach to question design and developmental expectations across grade levels within a discipline.</a:t>
            </a:r>
          </a:p>
          <a:p>
            <a:pPr marL="457200" lvl="0" indent="387350" rtl="0">
              <a:spcBef>
                <a:spcPts val="0"/>
              </a:spcBef>
              <a:buClr>
                <a:schemeClr val="dk1"/>
              </a:buClr>
              <a:buSzPct val="78571"/>
              <a:buFont typeface="Arial"/>
              <a:buNone/>
            </a:pPr>
            <a:endParaRPr sz="1400" dirty="0">
              <a:solidFill>
                <a:schemeClr val="dk1"/>
              </a:solidFill>
            </a:endParaRPr>
          </a:p>
          <a:p>
            <a:pPr marL="457200" lvl="0" indent="387350" rtl="0">
              <a:spcBef>
                <a:spcPts val="0"/>
              </a:spcBef>
              <a:buClr>
                <a:schemeClr val="dk1"/>
              </a:buClr>
              <a:buSzPct val="78571"/>
              <a:buFont typeface="Arial"/>
              <a:buNone/>
            </a:pPr>
            <a:r>
              <a:rPr lang="en" sz="1400" dirty="0">
                <a:solidFill>
                  <a:schemeClr val="dk1"/>
                </a:solidFill>
              </a:rPr>
              <a:t>Scenario 1:</a:t>
            </a:r>
          </a:p>
          <a:p>
            <a:pPr marL="914400" lvl="0" indent="-69850" rtl="0">
              <a:spcBef>
                <a:spcPts val="0"/>
              </a:spcBef>
              <a:buClr>
                <a:schemeClr val="dk1"/>
              </a:buClr>
              <a:buSzPct val="78571"/>
              <a:buFont typeface="Arial"/>
              <a:buNone/>
            </a:pPr>
            <a:r>
              <a:rPr lang="en" sz="1400" dirty="0">
                <a:solidFill>
                  <a:schemeClr val="dk1"/>
                </a:solidFill>
              </a:rPr>
              <a:t>Teacher asks primarily level 1 questions, and many students participate.  Yes, it seems the teacher had a lot of participation, but only at a low level of rigor.</a:t>
            </a:r>
          </a:p>
          <a:p>
            <a:pPr marL="457200" lvl="0" indent="387350" rtl="0">
              <a:spcBef>
                <a:spcPts val="0"/>
              </a:spcBef>
              <a:buClr>
                <a:schemeClr val="dk1"/>
              </a:buClr>
              <a:buSzPct val="78571"/>
              <a:buFont typeface="Arial"/>
              <a:buNone/>
            </a:pPr>
            <a:r>
              <a:rPr lang="en" sz="1400" dirty="0">
                <a:solidFill>
                  <a:schemeClr val="dk1"/>
                </a:solidFill>
              </a:rPr>
              <a:t>Scenario 2:</a:t>
            </a:r>
          </a:p>
          <a:p>
            <a:pPr marL="914400" lvl="0" indent="-69850" rtl="0">
              <a:spcBef>
                <a:spcPts val="0"/>
              </a:spcBef>
              <a:buClr>
                <a:schemeClr val="dk1"/>
              </a:buClr>
              <a:buSzPct val="78571"/>
              <a:buFont typeface="Arial"/>
              <a:buNone/>
            </a:pPr>
            <a:r>
              <a:rPr lang="en" sz="1400" dirty="0">
                <a:solidFill>
                  <a:schemeClr val="dk1"/>
                </a:solidFill>
              </a:rPr>
              <a:t>Teacher asks a range of questions and levels of participation vary due to the complexity of some questions and students may struggle through, but they do so at a more varied range of rigor.</a:t>
            </a:r>
          </a:p>
          <a:p>
            <a:pPr marL="457200" lvl="0" indent="387350" rtl="0">
              <a:spcBef>
                <a:spcPts val="0"/>
              </a:spcBef>
              <a:buClr>
                <a:schemeClr val="dk1"/>
              </a:buClr>
              <a:buSzPct val="78571"/>
              <a:buFont typeface="Arial"/>
              <a:buNone/>
            </a:pPr>
            <a:r>
              <a:rPr lang="en" sz="1400" dirty="0">
                <a:solidFill>
                  <a:schemeClr val="dk1"/>
                </a:solidFill>
              </a:rPr>
              <a:t>Scenario 3:</a:t>
            </a:r>
          </a:p>
          <a:p>
            <a:pPr marL="914400" lvl="0" indent="-69850" rtl="0">
              <a:spcBef>
                <a:spcPts val="0"/>
              </a:spcBef>
              <a:buClr>
                <a:schemeClr val="dk1"/>
              </a:buClr>
              <a:buSzPct val="78571"/>
              <a:buFont typeface="Arial"/>
              <a:buNone/>
            </a:pPr>
            <a:r>
              <a:rPr lang="en" sz="1400" dirty="0">
                <a:solidFill>
                  <a:schemeClr val="dk1"/>
                </a:solidFill>
              </a:rPr>
              <a:t>Teacher asks students questions that require extended thinking, but student response only provide responses based on recall. Here, student’s response does not meet the demands set forth by the questions to produce an acceptable response.  Teacher engages students in a teachable moment to help them understand the specific demands of various levels  of thinking required by the question’s level of rigor.  </a:t>
            </a:r>
          </a:p>
          <a:p>
            <a:pPr marL="914400" lvl="0" indent="-69850" rtl="0">
              <a:spcBef>
                <a:spcPts val="0"/>
              </a:spcBef>
              <a:buClr>
                <a:schemeClr val="dk1"/>
              </a:buClr>
              <a:buSzPct val="78571"/>
              <a:buFont typeface="Arial"/>
              <a:buNone/>
            </a:pPr>
            <a:endParaRPr sz="1400" dirty="0">
              <a:solidFill>
                <a:schemeClr val="dk1"/>
              </a:solidFill>
            </a:endParaRPr>
          </a:p>
          <a:p>
            <a:pPr lvl="0">
              <a:spcBef>
                <a:spcPts val="0"/>
              </a:spcBef>
              <a:buClr>
                <a:schemeClr val="dk1"/>
              </a:buClr>
              <a:buSzPct val="78571"/>
              <a:buFont typeface="Arial"/>
              <a:buNone/>
            </a:pPr>
            <a:r>
              <a:rPr lang="en" sz="1400" b="1" dirty="0">
                <a:solidFill>
                  <a:schemeClr val="dk1"/>
                </a:solidFill>
              </a:rPr>
              <a:t>Resources: </a:t>
            </a:r>
          </a:p>
          <a:p>
            <a:pPr lvl="0">
              <a:spcBef>
                <a:spcPts val="0"/>
              </a:spcBef>
              <a:buClr>
                <a:schemeClr val="dk1"/>
              </a:buClr>
              <a:buSzPct val="78571"/>
              <a:buFont typeface="Arial"/>
              <a:buNone/>
            </a:pPr>
            <a:r>
              <a:rPr lang="en" sz="1400" dirty="0">
                <a:solidFill>
                  <a:schemeClr val="dk1"/>
                </a:solidFill>
              </a:rPr>
              <a:t>Add handouts from resource on Webb’s that provides list of student roles/ teacher roles/behaviors/activities.</a:t>
            </a:r>
          </a:p>
          <a:p>
            <a:pPr lvl="0">
              <a:spcBef>
                <a:spcPts val="0"/>
              </a:spcBef>
              <a:buClr>
                <a:schemeClr val="dk1"/>
              </a:buClr>
              <a:buSzPct val="78571"/>
              <a:buFont typeface="Arial"/>
              <a:buNone/>
            </a:pPr>
            <a:r>
              <a:rPr lang="en" sz="1400" dirty="0">
                <a:solidFill>
                  <a:schemeClr val="dk1"/>
                </a:solidFill>
              </a:rPr>
              <a:t>DOK</a:t>
            </a:r>
            <a:r>
              <a:rPr lang="en" sz="1400" baseline="0" dirty="0">
                <a:solidFill>
                  <a:schemeClr val="dk1"/>
                </a:solidFill>
              </a:rPr>
              <a:t> question stems for evel level and different content areas. </a:t>
            </a:r>
            <a:endParaRPr lang="en" sz="1400" dirty="0">
              <a:solidFill>
                <a:schemeClr val="dk1"/>
              </a:solidFill>
            </a:endParaRPr>
          </a:p>
          <a:p>
            <a:pPr lvl="0">
              <a:spcBef>
                <a:spcPts val="0"/>
              </a:spcBef>
              <a:buClr>
                <a:schemeClr val="dk1"/>
              </a:buClr>
              <a:buSzPct val="78571"/>
              <a:buFont typeface="Arial"/>
              <a:buNone/>
            </a:pPr>
            <a:r>
              <a:rPr lang="en" sz="1400" dirty="0">
                <a:solidFill>
                  <a:schemeClr val="dk1"/>
                </a:solidFill>
              </a:rPr>
              <a:t>Talking Points taken from HOT/DOK:  </a:t>
            </a:r>
            <a:r>
              <a:rPr lang="en" sz="1400" u="sng" dirty="0">
                <a:solidFill>
                  <a:schemeClr val="hlink"/>
                </a:solidFill>
                <a:hlinkClick r:id="rId3"/>
              </a:rPr>
              <a:t>http://maverikeducation.blogspot.com/2014/03/difficulty-vs-complexity-whats.htm</a:t>
            </a:r>
          </a:p>
          <a:p>
            <a:pPr lvl="0">
              <a:spcBef>
                <a:spcPts val="0"/>
              </a:spcBef>
              <a:buClr>
                <a:schemeClr val="dk1"/>
              </a:buClr>
              <a:buSzPct val="78571"/>
              <a:buFont typeface="Arial"/>
              <a:buNone/>
            </a:pPr>
            <a:endParaRPr lang="en" sz="1400" u="sng" dirty="0">
              <a:solidFill>
                <a:schemeClr val="hlink"/>
              </a:solidFill>
              <a:hlinkClick r:id="rId3"/>
            </a:endParaRPr>
          </a:p>
          <a:p>
            <a:pPr lvl="0" rtl="0">
              <a:spcBef>
                <a:spcPts val="0"/>
              </a:spcBef>
              <a:buClr>
                <a:schemeClr val="dk1"/>
              </a:buClr>
              <a:buSzPct val="78571"/>
              <a:buFont typeface="Arial"/>
              <a:buNone/>
            </a:pPr>
            <a:endParaRPr sz="1400" dirty="0">
              <a:solidFill>
                <a:schemeClr val="dk1"/>
              </a:solidFill>
            </a:endParaRPr>
          </a:p>
          <a:p>
            <a:pPr lvl="0">
              <a:spcBef>
                <a:spcPts val="0"/>
              </a:spcBef>
              <a:buClr>
                <a:schemeClr val="dk1"/>
              </a:buClr>
              <a:buSzPct val="78571"/>
              <a:buFont typeface="Arial"/>
              <a:buNone/>
            </a:pPr>
            <a:r>
              <a:rPr lang="en" sz="1400" b="1" dirty="0">
                <a:solidFill>
                  <a:schemeClr val="dk1"/>
                </a:solidFill>
              </a:rPr>
              <a:t>Activities:</a:t>
            </a:r>
          </a:p>
          <a:p>
            <a:pPr lvl="0" rtl="0">
              <a:spcBef>
                <a:spcPts val="0"/>
              </a:spcBef>
              <a:buClr>
                <a:schemeClr val="dk1"/>
              </a:buClr>
              <a:buSzPct val="78571"/>
              <a:buFont typeface="Arial"/>
              <a:buNone/>
            </a:pPr>
            <a:endParaRPr sz="1400" b="1" dirty="0">
              <a:solidFill>
                <a:schemeClr val="dk1"/>
              </a:solidFill>
            </a:endParaRPr>
          </a:p>
          <a:p>
            <a:pPr lvl="0" rtl="0">
              <a:spcBef>
                <a:spcPts val="0"/>
              </a:spcBef>
              <a:buNone/>
            </a:pPr>
            <a:r>
              <a:rPr lang="en" sz="1400" b="1" dirty="0">
                <a:solidFill>
                  <a:schemeClr val="dk1"/>
                </a:solidFill>
              </a:rPr>
              <a:t>Modifications:</a:t>
            </a:r>
          </a:p>
          <a:p>
            <a:pPr lvl="0" rtl="0">
              <a:spcBef>
                <a:spcPts val="0"/>
              </a:spcBef>
              <a:buNone/>
            </a:pPr>
            <a:endParaRPr dirty="0"/>
          </a:p>
          <a:p>
            <a:pPr lvl="0" rtl="0">
              <a:spcBef>
                <a:spcPts val="0"/>
              </a:spcBef>
              <a:buNone/>
            </a:pPr>
            <a:endParaRPr dirty="0"/>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1733060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6" name="Shape 5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chemeClr val="dk1"/>
                </a:solidFill>
              </a:rPr>
              <a:t>DOK is about depth and complexity.</a:t>
            </a:r>
          </a:p>
          <a:p>
            <a:pPr marL="457200" lvl="0" indent="0" rtl="0">
              <a:spcBef>
                <a:spcPts val="0"/>
              </a:spcBef>
              <a:buClr>
                <a:schemeClr val="dk1"/>
              </a:buClr>
              <a:buFont typeface="Arial"/>
              <a:buNone/>
            </a:pPr>
            <a:r>
              <a:rPr lang="en">
                <a:solidFill>
                  <a:schemeClr val="dk1"/>
                </a:solidFill>
              </a:rPr>
              <a:t>The intended student learning outcome determines the DOK level.</a:t>
            </a:r>
          </a:p>
          <a:p>
            <a:pPr marL="457200" lvl="0" indent="0" rtl="0">
              <a:spcBef>
                <a:spcPts val="0"/>
              </a:spcBef>
              <a:buClr>
                <a:schemeClr val="dk1"/>
              </a:buClr>
              <a:buFont typeface="Arial"/>
              <a:buNone/>
            </a:pPr>
            <a:r>
              <a:rPr lang="en">
                <a:solidFill>
                  <a:schemeClr val="dk1"/>
                </a:solidFill>
              </a:rPr>
              <a:t>Whereas Bloom identified the “type” of thinking needed to complete a task, Webb’s Depth of Knowledge identifies how deeply students have to understand the content to successfully interact with it.  </a:t>
            </a:r>
          </a:p>
          <a:p>
            <a:pPr marL="457200" lvl="0" indent="0" rtl="0">
              <a:spcBef>
                <a:spcPts val="0"/>
              </a:spcBef>
              <a:buClr>
                <a:schemeClr val="dk1"/>
              </a:buClr>
              <a:buFont typeface="Arial"/>
              <a:buNone/>
            </a:pPr>
            <a:r>
              <a:rPr lang="en">
                <a:solidFill>
                  <a:schemeClr val="dk1"/>
                </a:solidFill>
              </a:rPr>
              <a:t>In other words, how complex or abstract is the content. Therefore, what comes after the verb in the question is the best indicator of rigor and the DOK Level.</a:t>
            </a:r>
          </a:p>
          <a:p>
            <a:pPr marL="457200" lvl="0" indent="457200" rtl="0">
              <a:spcBef>
                <a:spcPts val="0"/>
              </a:spcBef>
              <a:buClr>
                <a:schemeClr val="dk1"/>
              </a:buClr>
              <a:buFont typeface="Arial"/>
              <a:buNone/>
            </a:pPr>
            <a:r>
              <a:rPr lang="en">
                <a:solidFill>
                  <a:schemeClr val="dk1"/>
                </a:solidFill>
                <a:latin typeface="Calibri"/>
                <a:ea typeface="Calibri"/>
                <a:cs typeface="Calibri"/>
                <a:sym typeface="Calibri"/>
              </a:rPr>
              <a:t>Stress here the importance of the appropriate level of rigor. Kids need to be able to identify before they can apply. </a:t>
            </a:r>
          </a:p>
          <a:p>
            <a:pPr marL="457200" lvl="0" indent="457200" rtl="0">
              <a:spcBef>
                <a:spcPts val="0"/>
              </a:spcBef>
              <a:buClr>
                <a:schemeClr val="dk1"/>
              </a:buClr>
              <a:buFont typeface="Arial"/>
              <a:buNone/>
            </a:pPr>
            <a:r>
              <a:rPr lang="en">
                <a:solidFill>
                  <a:schemeClr val="dk1"/>
                </a:solidFill>
                <a:latin typeface="Calibri"/>
                <a:ea typeface="Calibri"/>
                <a:cs typeface="Calibri"/>
                <a:sym typeface="Calibri"/>
              </a:rPr>
              <a:t>Want to add a DOK question stem handout. </a:t>
            </a:r>
          </a:p>
          <a:p>
            <a:pPr marL="914400" lvl="0" indent="0" rtl="0">
              <a:spcBef>
                <a:spcPts val="0"/>
              </a:spcBef>
              <a:buClr>
                <a:schemeClr val="dk1"/>
              </a:buClr>
              <a:buFont typeface="Arial"/>
              <a:buNone/>
            </a:pPr>
            <a:r>
              <a:rPr lang="en">
                <a:solidFill>
                  <a:schemeClr val="dk1"/>
                </a:solidFill>
                <a:latin typeface="Calibri"/>
                <a:ea typeface="Calibri"/>
                <a:cs typeface="Calibri"/>
                <a:sym typeface="Calibri"/>
              </a:rPr>
              <a:t>In each question above, consider what the student has to do to answer these questions at the appropriate DOK level of rigor.</a:t>
            </a:r>
          </a:p>
          <a:p>
            <a:pPr lvl="0">
              <a:spcBef>
                <a:spcPts val="0"/>
              </a:spcBef>
              <a:buClr>
                <a:schemeClr val="dk1"/>
              </a:buClr>
              <a:buFont typeface="Arial"/>
              <a:buNone/>
            </a:pPr>
            <a:r>
              <a:rPr lang="en" b="1">
                <a:solidFill>
                  <a:schemeClr val="dk1"/>
                </a:solidFill>
              </a:rPr>
              <a:t>Resources: </a:t>
            </a:r>
            <a:r>
              <a:rPr lang="en" b="1" u="sng">
                <a:solidFill>
                  <a:schemeClr val="hlink"/>
                </a:solidFill>
                <a:latin typeface="Calibri"/>
                <a:ea typeface="Calibri"/>
                <a:cs typeface="Calibri"/>
                <a:sym typeface="Calibri"/>
                <a:hlinkClick r:id="rId3"/>
              </a:rPr>
              <a:t>https://education.ohio.gov/getattachment/Topics/Teaching/Educator-Evaluation-System/How-to-Design-and-Select-Quality-Assessments/DOK-Question-Stems.pdf.aspx</a:t>
            </a:r>
            <a:r>
              <a:rPr lang="en" b="1">
                <a:solidFill>
                  <a:schemeClr val="dk1"/>
                </a:solidFill>
                <a:latin typeface="Calibri"/>
                <a:ea typeface="Calibri"/>
                <a:cs typeface="Calibri"/>
                <a:sym typeface="Calibri"/>
              </a:rPr>
              <a:t> </a:t>
            </a:r>
          </a:p>
          <a:p>
            <a:pPr lvl="0" rtl="0">
              <a:spcBef>
                <a:spcPts val="0"/>
              </a:spcBef>
              <a:buClr>
                <a:schemeClr val="dk1"/>
              </a:buClr>
              <a:buFont typeface="Arial"/>
              <a:buNone/>
            </a:pPr>
            <a:endParaRPr b="1">
              <a:solidFill>
                <a:schemeClr val="dk1"/>
              </a:solidFill>
              <a:latin typeface="Calibri"/>
              <a:ea typeface="Calibri"/>
              <a:cs typeface="Calibri"/>
              <a:sym typeface="Calibri"/>
            </a:endParaRPr>
          </a:p>
          <a:p>
            <a:pPr lv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marL="0" marR="0" lvl="0" indent="0" algn="l" rtl="0">
              <a:spcBef>
                <a:spcPts val="0"/>
              </a:spcBef>
              <a:buNone/>
            </a:pPr>
            <a:r>
              <a:rPr lang="en" b="1">
                <a:solidFill>
                  <a:schemeClr val="dk1"/>
                </a:solidFill>
              </a:rPr>
              <a:t>Modifications:</a:t>
            </a:r>
            <a:r>
              <a:rPr lang="en">
                <a:solidFill>
                  <a:schemeClr val="dk1"/>
                </a:solidFill>
                <a:latin typeface="Calibri"/>
                <a:ea typeface="Calibri"/>
                <a:cs typeface="Calibri"/>
                <a:sym typeface="Calibri"/>
              </a:rPr>
              <a:t> </a:t>
            </a:r>
          </a:p>
          <a:p>
            <a:pPr marL="0" marR="0" lvl="0" indent="0" algn="l" rtl="0">
              <a:spcBef>
                <a:spcPts val="0"/>
              </a:spcBef>
              <a:buNone/>
            </a:pPr>
            <a:endParaRPr sz="1200" b="1">
              <a:solidFill>
                <a:schemeClr val="dk1"/>
              </a:solidFill>
              <a:latin typeface="Calibri"/>
              <a:ea typeface="Calibri"/>
              <a:cs typeface="Calibri"/>
              <a:sym typeface="Calibri"/>
            </a:endParaRPr>
          </a:p>
          <a:p>
            <a:pPr marL="0" marR="0" lvl="0" indent="0" algn="l" rtl="0">
              <a:spcBef>
                <a:spcPts val="0"/>
              </a:spcBef>
              <a:buNone/>
            </a:pPr>
            <a:endParaRPr sz="1800" b="1">
              <a:solidFill>
                <a:schemeClr val="dk1"/>
              </a:solidFill>
              <a:latin typeface="Calibri"/>
              <a:ea typeface="Calibri"/>
              <a:cs typeface="Calibri"/>
              <a:sym typeface="Calibri"/>
            </a:endParaRPr>
          </a:p>
          <a:p>
            <a:pPr marL="0" marR="0" lvl="0" indent="0" algn="l" rtl="0">
              <a:spcBef>
                <a:spcPts val="0"/>
              </a:spcBef>
              <a:buNone/>
            </a:pPr>
            <a:endParaRPr>
              <a:solidFill>
                <a:schemeClr val="dk1"/>
              </a:solidFill>
              <a:latin typeface="Calibri"/>
              <a:ea typeface="Calibri"/>
              <a:cs typeface="Calibri"/>
              <a:sym typeface="Calibri"/>
            </a:endParaRPr>
          </a:p>
        </p:txBody>
      </p:sp>
      <p:sp>
        <p:nvSpPr>
          <p:cNvPr id="557" name="Shape 5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48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6166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9" name="Shape 5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640"/>
              </a:spcBef>
              <a:buClr>
                <a:schemeClr val="dk1"/>
              </a:buClr>
              <a:buFont typeface="Arial"/>
              <a:buNone/>
            </a:pPr>
            <a:r>
              <a:rPr lang="en" b="1">
                <a:solidFill>
                  <a:schemeClr val="dk1"/>
                </a:solidFill>
              </a:rPr>
              <a:t>Modifications:</a:t>
            </a:r>
          </a:p>
          <a:p>
            <a:pPr lvl="0" rtl="0">
              <a:spcBef>
                <a:spcPts val="640"/>
              </a:spcBef>
              <a:buClr>
                <a:schemeClr val="dk1"/>
              </a:buClr>
              <a:buFont typeface="Arial"/>
              <a:buNone/>
            </a:pPr>
            <a:r>
              <a:rPr lang="en">
                <a:solidFill>
                  <a:schemeClr val="dk1"/>
                </a:solidFill>
              </a:rPr>
              <a:t>Note the first word in every reflection is one of the 4 R’s of reflection which will be covered in the reflection portion of the slide.</a:t>
            </a:r>
          </a:p>
        </p:txBody>
      </p:sp>
      <p:sp>
        <p:nvSpPr>
          <p:cNvPr id="580" name="Shape 5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49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194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Calibri"/>
              <a:buNone/>
            </a:pPr>
            <a:r>
              <a:rPr lang="en">
                <a:solidFill>
                  <a:schemeClr val="dk1"/>
                </a:solidFill>
              </a:rPr>
              <a:t>The facilitator should continue reading the quotes while participants jot down immediate reactions to them</a:t>
            </a:r>
          </a:p>
          <a:p>
            <a:pPr lvl="0" rtl="0">
              <a:spcBef>
                <a:spcPts val="0"/>
              </a:spcBef>
              <a:buClr>
                <a:schemeClr val="dk1"/>
              </a:buClr>
              <a:buFont typeface="Calibri"/>
              <a:buNone/>
            </a:pPr>
            <a:endParaRPr>
              <a:solidFill>
                <a:schemeClr val="dk1"/>
              </a:solidFill>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r>
              <a:rPr lang="en">
                <a:solidFill>
                  <a:schemeClr val="dk1"/>
                </a:solidFill>
              </a:rPr>
              <a:t>Objective alignment quotes handout (continued)</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Calibri"/>
              <a:buNone/>
            </a:pPr>
            <a:endParaRPr sz="1800" b="1">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Clr>
                  <a:srgbClr val="000000"/>
                </a:buClr>
                <a:buSzPct val="25000"/>
                <a:buFont typeface="Arial"/>
                <a:buNone/>
              </a:pPr>
              <a:t>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08444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rgbClr val="222222"/>
                </a:solidFill>
              </a:rPr>
              <a:t>Framing slide for progress of presentation</a:t>
            </a:r>
          </a:p>
          <a:p>
            <a:pPr lvl="0">
              <a:spcBef>
                <a:spcPts val="0"/>
              </a:spcBef>
              <a:buClr>
                <a:schemeClr val="dk1"/>
              </a:buClr>
              <a:buFont typeface="Arial"/>
              <a:buNone/>
            </a:pPr>
            <a:endParaRPr>
              <a:solidFill>
                <a:srgbClr val="222222"/>
              </a:solidFill>
            </a:endParaRPr>
          </a:p>
          <a:p>
            <a:pPr lvl="0">
              <a:spcBef>
                <a:spcPts val="0"/>
              </a:spcBef>
              <a:buClr>
                <a:schemeClr val="dk1"/>
              </a:buClr>
              <a:buFont typeface="Arial"/>
              <a:buNone/>
            </a:pPr>
            <a:r>
              <a:rPr lang="en" b="1">
                <a:solidFill>
                  <a:schemeClr val="dk1"/>
                </a:solidFill>
              </a:rPr>
              <a:t>Resources: </a:t>
            </a:r>
          </a:p>
          <a:p>
            <a:pPr lv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Activities:</a:t>
            </a:r>
          </a:p>
          <a:p>
            <a:pPr lv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Modifications:</a:t>
            </a:r>
          </a:p>
        </p:txBody>
      </p:sp>
      <p:sp>
        <p:nvSpPr>
          <p:cNvPr id="587" name="Shape 5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37968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8" name="Shape 5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a:spcBef>
                <a:spcPts val="0"/>
              </a:spcBef>
              <a:buClr>
                <a:schemeClr val="dk1"/>
              </a:buClr>
              <a:buFont typeface="Arial"/>
              <a:buNone/>
            </a:pPr>
            <a:r>
              <a:rPr lang="en">
                <a:solidFill>
                  <a:schemeClr val="dk1"/>
                </a:solidFill>
              </a:rPr>
              <a:t>Read aloud and keep the question in mind as we work through this segment.</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p:txBody>
      </p:sp>
      <p:sp>
        <p:nvSpPr>
          <p:cNvPr id="599" name="Shape 5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51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558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b="1">
                <a:solidFill>
                  <a:schemeClr val="dk1"/>
                </a:solidFill>
              </a:rPr>
              <a:t>Talking Points:</a:t>
            </a:r>
          </a:p>
          <a:p>
            <a:pPr lvl="0">
              <a:spcBef>
                <a:spcPts val="0"/>
              </a:spcBef>
              <a:buClr>
                <a:schemeClr val="dk1"/>
              </a:buClr>
              <a:buFont typeface="Arial"/>
              <a:buNone/>
            </a:pPr>
            <a:r>
              <a:rPr lang="en">
                <a:solidFill>
                  <a:schemeClr val="dk1"/>
                </a:solidFill>
              </a:rPr>
              <a:t>These quotes all show the importance of using instructional groups.</a:t>
            </a: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b="1">
                <a:solidFill>
                  <a:schemeClr val="dk1"/>
                </a:solidFill>
              </a:rPr>
              <a:t>Resources: </a:t>
            </a:r>
          </a:p>
          <a:p>
            <a:pPr lvl="0">
              <a:spcBef>
                <a:spcPts val="0"/>
              </a:spcBef>
              <a:buClr>
                <a:schemeClr val="dk1"/>
              </a:buClr>
              <a:buFont typeface="Arial"/>
              <a:buNone/>
            </a:pPr>
            <a:r>
              <a:rPr lang="en">
                <a:solidFill>
                  <a:schemeClr val="dk1"/>
                </a:solidFill>
              </a:rPr>
              <a:t>These quotes are in the activity packet.</a:t>
            </a: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b="1">
                <a:solidFill>
                  <a:schemeClr val="dk1"/>
                </a:solidFill>
              </a:rPr>
              <a:t>Activities:</a:t>
            </a:r>
          </a:p>
          <a:p>
            <a:pPr lvl="0">
              <a:spcBef>
                <a:spcPts val="0"/>
              </a:spcBef>
              <a:buClr>
                <a:schemeClr val="dk1"/>
              </a:buClr>
              <a:buFont typeface="Arial"/>
              <a:buNone/>
            </a:pPr>
            <a:r>
              <a:rPr lang="en">
                <a:solidFill>
                  <a:schemeClr val="dk1"/>
                </a:solidFill>
              </a:rPr>
              <a:t>VIP Word or Phrase protocol: ask audience to read the 5 statements and underline or highlight VIP word or phrase. After about a minute, when individuals share out what they underlined, the“I had that” protocol can be done: after a person shares the VIP word/phrase, audience members who had the same can shout “I had that”..</a:t>
            </a:r>
          </a:p>
          <a:p>
            <a:pPr lvl="0" rtl="0">
              <a:spcBef>
                <a:spcPts val="0"/>
              </a:spcBef>
              <a:buClr>
                <a:schemeClr val="dk1"/>
              </a:buClr>
              <a:buFont typeface="Arial"/>
              <a:buNone/>
            </a:pPr>
            <a:endParaRPr>
              <a:solidFill>
                <a:schemeClr val="dk1"/>
              </a:solidFill>
            </a:endParaRPr>
          </a:p>
          <a:p>
            <a:pPr marL="0" marR="0" lvl="0" indent="0" algn="l" rtl="0">
              <a:spcBef>
                <a:spcPts val="0"/>
              </a:spcBef>
              <a:buClr>
                <a:schemeClr val="dk1"/>
              </a:buClr>
              <a:buFont typeface="Calibri"/>
              <a:buNone/>
            </a:pPr>
            <a:r>
              <a:rPr lang="en" b="1">
                <a:solidFill>
                  <a:schemeClr val="dk1"/>
                </a:solidFill>
              </a:rPr>
              <a:t>Modifications:</a:t>
            </a:r>
            <a:r>
              <a:rPr lang="en">
                <a:solidFill>
                  <a:schemeClr val="dk1"/>
                </a:solidFill>
                <a:latin typeface="Calibri"/>
                <a:ea typeface="Calibri"/>
                <a:cs typeface="Calibri"/>
                <a:sym typeface="Calibri"/>
              </a:rPr>
              <a:t> </a:t>
            </a: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p:txBody>
      </p:sp>
      <p:sp>
        <p:nvSpPr>
          <p:cNvPr id="605" name="Shape 6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3228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1" name="Shape 6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Calibri"/>
              <a:buNone/>
            </a:pPr>
            <a:r>
              <a:rPr lang="en" dirty="0">
                <a:solidFill>
                  <a:schemeClr val="dk1"/>
                </a:solidFill>
              </a:rPr>
              <a:t>This question shows</a:t>
            </a:r>
            <a:r>
              <a:rPr lang="en" baseline="0" dirty="0">
                <a:solidFill>
                  <a:schemeClr val="dk1"/>
                </a:solidFill>
              </a:rPr>
              <a:t> </a:t>
            </a:r>
            <a:r>
              <a:rPr lang="en" dirty="0">
                <a:solidFill>
                  <a:schemeClr val="dk1"/>
                </a:solidFill>
              </a:rPr>
              <a:t>the amount of time students participate in a lecture style class. (36 seconds</a:t>
            </a:r>
            <a:r>
              <a:rPr lang="en" baseline="0" dirty="0">
                <a:solidFill>
                  <a:schemeClr val="dk1"/>
                </a:solidFill>
              </a:rPr>
              <a:t> in a 1 hour class with 30 students)</a:t>
            </a:r>
            <a:endParaRPr lang="en" dirty="0">
              <a:solidFill>
                <a:schemeClr val="dk1"/>
              </a:solidFill>
            </a:endParaRPr>
          </a:p>
          <a:p>
            <a:pPr lvl="0" rtl="0">
              <a:spcBef>
                <a:spcPts val="0"/>
              </a:spcBef>
              <a:buClr>
                <a:schemeClr val="dk1"/>
              </a:buClr>
              <a:buFont typeface="Calibri"/>
              <a:buNone/>
            </a:pPr>
            <a:r>
              <a:rPr lang="en" dirty="0">
                <a:solidFill>
                  <a:schemeClr val="dk1"/>
                </a:solidFill>
              </a:rPr>
              <a:t>Key Point: Importance of instructional groups.</a:t>
            </a:r>
          </a:p>
          <a:p>
            <a:pPr lvl="0" rtl="0">
              <a:spcBef>
                <a:spcPts val="0"/>
              </a:spcBef>
              <a:buClr>
                <a:schemeClr val="dk1"/>
              </a:buClr>
              <a:buFont typeface="Calibri"/>
              <a:buNone/>
            </a:pPr>
            <a:r>
              <a:rPr lang="en-US" dirty="0">
                <a:solidFill>
                  <a:schemeClr val="dk1"/>
                </a:solidFill>
              </a:rPr>
              <a:t>Ask: How could you use </a:t>
            </a:r>
            <a:r>
              <a:rPr lang="en-US" dirty="0" err="1">
                <a:solidFill>
                  <a:schemeClr val="dk1"/>
                </a:solidFill>
              </a:rPr>
              <a:t>Plickers</a:t>
            </a:r>
            <a:r>
              <a:rPr lang="en-US" dirty="0">
                <a:solidFill>
                  <a:schemeClr val="dk1"/>
                </a:solidFill>
              </a:rPr>
              <a:t> in your classroom.</a:t>
            </a:r>
            <a:r>
              <a:rPr lang="en-US" baseline="0" dirty="0">
                <a:solidFill>
                  <a:schemeClr val="dk1"/>
                </a:solidFill>
              </a:rPr>
              <a:t> </a:t>
            </a:r>
            <a:endParaRPr dirty="0">
              <a:solidFill>
                <a:schemeClr val="dk1"/>
              </a:solidFill>
            </a:endParaRPr>
          </a:p>
          <a:p>
            <a:pPr lvl="0">
              <a:spcBef>
                <a:spcPts val="0"/>
              </a:spcBef>
              <a:buClr>
                <a:schemeClr val="dk1"/>
              </a:buClr>
              <a:buFont typeface="Arial"/>
              <a:buNone/>
            </a:pPr>
            <a:r>
              <a:rPr lang="en" b="1" dirty="0">
                <a:solidFill>
                  <a:schemeClr val="dk1"/>
                </a:solidFill>
              </a:rPr>
              <a:t>Resources: </a:t>
            </a:r>
          </a:p>
          <a:p>
            <a:pPr lvl="0">
              <a:spcBef>
                <a:spcPts val="0"/>
              </a:spcBef>
              <a:buClr>
                <a:schemeClr val="dk1"/>
              </a:buClr>
              <a:buFont typeface="Arial"/>
              <a:buNone/>
            </a:pPr>
            <a:r>
              <a:rPr lang="en" dirty="0">
                <a:solidFill>
                  <a:schemeClr val="dk1"/>
                </a:solidFill>
              </a:rPr>
              <a:t>Directions / How to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Calibri"/>
              <a:buNone/>
            </a:pPr>
            <a:r>
              <a:rPr lang="en" dirty="0">
                <a:solidFill>
                  <a:schemeClr val="dk1"/>
                </a:solidFill>
              </a:rPr>
              <a:t>Cook, 2000, Charleston, 1989    Tech: Plickers  </a:t>
            </a:r>
          </a:p>
          <a:p>
            <a:pPr lvl="0" rtl="0">
              <a:spcBef>
                <a:spcPts val="0"/>
              </a:spcBef>
              <a:buClr>
                <a:schemeClr val="dk1"/>
              </a:buClr>
              <a:buFont typeface="Calibri"/>
              <a:buNone/>
            </a:pPr>
            <a:r>
              <a:rPr lang="en" dirty="0">
                <a:solidFill>
                  <a:schemeClr val="dk1"/>
                </a:solidFill>
              </a:rPr>
              <a:t>*Limit to 15 - people can partner up.*</a:t>
            </a:r>
          </a:p>
          <a:p>
            <a:pPr lvl="0" rtl="0">
              <a:spcBef>
                <a:spcPts val="0"/>
              </a:spcBef>
              <a:buClr>
                <a:schemeClr val="dk1"/>
              </a:buClr>
              <a:buFont typeface="Calibri"/>
              <a:buNone/>
            </a:pPr>
            <a:endParaRPr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lang="en" b="1" dirty="0">
                <a:solidFill>
                  <a:schemeClr val="dk1"/>
                </a:solidFill>
              </a:rPr>
              <a:t>Modifications:</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612" name="Shape 6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53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5398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Resources: </a:t>
            </a:r>
          </a:p>
          <a:p>
            <a:pPr lvl="0">
              <a:spcBef>
                <a:spcPts val="0"/>
              </a:spcBef>
              <a:buClr>
                <a:schemeClr val="dk1"/>
              </a:buClr>
              <a:buFont typeface="Calibri"/>
              <a:buNone/>
            </a:pPr>
            <a:r>
              <a:rPr lang="en">
                <a:solidFill>
                  <a:schemeClr val="dk1"/>
                </a:solidFill>
              </a:rPr>
              <a:t>Handout (copy for training session) this will facilitate first round of silent discussion </a:t>
            </a:r>
          </a:p>
          <a:p>
            <a:pPr lvl="0" rt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Activities:</a:t>
            </a:r>
          </a:p>
          <a:p>
            <a:pPr lvl="0">
              <a:spcBef>
                <a:spcPts val="0"/>
              </a:spcBef>
              <a:buClr>
                <a:schemeClr val="dk1"/>
              </a:buClr>
              <a:buFont typeface="Arial"/>
              <a:buNone/>
            </a:pPr>
            <a:r>
              <a:rPr lang="en">
                <a:solidFill>
                  <a:schemeClr val="dk1"/>
                </a:solidFill>
              </a:rPr>
              <a:t>Watch Video= 5 minutes </a:t>
            </a:r>
          </a:p>
          <a:p>
            <a:pPr lvl="0" rtl="0">
              <a:spcBef>
                <a:spcPts val="0"/>
              </a:spcBef>
              <a:buClr>
                <a:schemeClr val="dk1"/>
              </a:buClr>
              <a:buFont typeface="Arial"/>
              <a:buNone/>
            </a:pPr>
            <a:endParaRPr>
              <a:solidFill>
                <a:schemeClr val="dk1"/>
              </a:solidFill>
            </a:endParaRPr>
          </a:p>
          <a:p>
            <a:pPr marL="0" marR="0" lvl="0" indent="0" algn="l" rtl="0">
              <a:spcBef>
                <a:spcPts val="0"/>
              </a:spcBef>
              <a:buClr>
                <a:schemeClr val="dk1"/>
              </a:buClr>
              <a:buFont typeface="Calibri"/>
              <a:buNone/>
            </a:pPr>
            <a:r>
              <a:rPr lang="en" b="1">
                <a:solidFill>
                  <a:schemeClr val="dk1"/>
                </a:solidFill>
              </a:rPr>
              <a:t>Modifications:</a:t>
            </a:r>
          </a:p>
          <a:p>
            <a:pPr marL="0" marR="0" lvl="0" indent="0" algn="l" rtl="0">
              <a:spcBef>
                <a:spcPts val="0"/>
              </a:spcBef>
              <a:buClr>
                <a:schemeClr val="dk1"/>
              </a:buClr>
              <a:buFont typeface="Calibri"/>
              <a:buNone/>
            </a:pPr>
            <a:r>
              <a:rPr lang="en">
                <a:solidFill>
                  <a:schemeClr val="dk1"/>
                </a:solidFill>
              </a:rPr>
              <a:t>Instead of having individuals write notes on this graphic organizer while watching the video, then transferring them to chart paper, have participants take notes right on chart paper to save time.</a:t>
            </a:r>
          </a:p>
        </p:txBody>
      </p:sp>
      <p:sp>
        <p:nvSpPr>
          <p:cNvPr id="625" name="Shape 6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536714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3" name="Shape 6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dirty="0">
                <a:solidFill>
                  <a:schemeClr val="dk1"/>
                </a:solidFill>
              </a:rPr>
              <a:t>Talking Points:</a:t>
            </a:r>
          </a:p>
          <a:p>
            <a:pPr lvl="0">
              <a:spcBef>
                <a:spcPts val="0"/>
              </a:spcBef>
              <a:buClr>
                <a:schemeClr val="dk1"/>
              </a:buClr>
              <a:buFont typeface="Calibri"/>
              <a:buNone/>
            </a:pPr>
            <a:r>
              <a:rPr lang="en" dirty="0">
                <a:solidFill>
                  <a:schemeClr val="dk1"/>
                </a:solidFill>
              </a:rPr>
              <a:t>Discuss how this can be done in the classroom. Focus on low risk, for students who are reluctant to share in class</a:t>
            </a:r>
          </a:p>
          <a:p>
            <a:pPr lvl="0" rtl="0">
              <a:spcBef>
                <a:spcPts val="0"/>
              </a:spcBef>
              <a:buClr>
                <a:schemeClr val="dk1"/>
              </a:buClr>
              <a:buFont typeface="Arial"/>
              <a:buNone/>
            </a:pPr>
            <a:endParaRPr b="1" dirty="0">
              <a:solidFill>
                <a:schemeClr val="dk1"/>
              </a:solidFill>
            </a:endParaRPr>
          </a:p>
          <a:p>
            <a:pPr lvl="0">
              <a:spcBef>
                <a:spcPts val="0"/>
              </a:spcBef>
              <a:buClr>
                <a:schemeClr val="dk1"/>
              </a:buClr>
              <a:buFont typeface="Arial"/>
              <a:buNone/>
            </a:pPr>
            <a:r>
              <a:rPr lang="en" b="1" dirty="0">
                <a:solidFill>
                  <a:schemeClr val="dk1"/>
                </a:solidFill>
              </a:rPr>
              <a:t>Resources: </a:t>
            </a:r>
          </a:p>
          <a:p>
            <a:pPr lvl="0">
              <a:spcBef>
                <a:spcPts val="0"/>
              </a:spcBef>
              <a:buClr>
                <a:schemeClr val="dk1"/>
              </a:buClr>
              <a:buFont typeface="Arial"/>
              <a:buNone/>
            </a:pPr>
            <a:r>
              <a:rPr lang="en" dirty="0">
                <a:solidFill>
                  <a:schemeClr val="dk1"/>
                </a:solidFill>
              </a:rPr>
              <a:t>Directions- written explanation for protocol</a:t>
            </a:r>
          </a:p>
          <a:p>
            <a:pPr lvl="0" rtl="0">
              <a:spcBef>
                <a:spcPts val="0"/>
              </a:spcBef>
              <a:buClr>
                <a:schemeClr val="dk1"/>
              </a:buClr>
              <a:buFont typeface="Arial"/>
              <a:buNone/>
            </a:pPr>
            <a:endParaRPr b="1" dirty="0">
              <a:solidFill>
                <a:schemeClr val="dk1"/>
              </a:solidFill>
            </a:endParaRPr>
          </a:p>
          <a:p>
            <a:pPr lvl="0">
              <a:spcBef>
                <a:spcPts val="0"/>
              </a:spcBef>
              <a:buClr>
                <a:schemeClr val="dk1"/>
              </a:buClr>
              <a:buFont typeface="Arial"/>
              <a:buNone/>
            </a:pPr>
            <a:r>
              <a:rPr lang="en" b="1" dirty="0">
                <a:solidFill>
                  <a:schemeClr val="dk1"/>
                </a:solidFill>
              </a:rPr>
              <a:t>Activities:</a:t>
            </a:r>
          </a:p>
          <a:p>
            <a:pPr lvl="0">
              <a:spcBef>
                <a:spcPts val="0"/>
              </a:spcBef>
              <a:buClr>
                <a:schemeClr val="dk1"/>
              </a:buClr>
              <a:buFont typeface="Arial"/>
              <a:buNone/>
            </a:pPr>
            <a:r>
              <a:rPr lang="en" dirty="0">
                <a:solidFill>
                  <a:schemeClr val="dk1"/>
                </a:solidFill>
              </a:rPr>
              <a:t>Best if completed in separate location (floor, table) </a:t>
            </a:r>
          </a:p>
          <a:p>
            <a:pPr lvl="0">
              <a:spcBef>
                <a:spcPts val="0"/>
              </a:spcBef>
              <a:buClr>
                <a:schemeClr val="dk1"/>
              </a:buClr>
              <a:buFont typeface="Arial"/>
              <a:buNone/>
            </a:pPr>
            <a:r>
              <a:rPr lang="en" dirty="0">
                <a:solidFill>
                  <a:schemeClr val="dk1"/>
                </a:solidFill>
              </a:rPr>
              <a:t>Groups of 4 are ideal </a:t>
            </a:r>
          </a:p>
          <a:p>
            <a:pPr lvl="0">
              <a:spcBef>
                <a:spcPts val="0"/>
              </a:spcBef>
              <a:buClr>
                <a:schemeClr val="dk1"/>
              </a:buClr>
              <a:buFont typeface="Arial"/>
              <a:buNone/>
            </a:pPr>
            <a:r>
              <a:rPr lang="en" dirty="0">
                <a:solidFill>
                  <a:schemeClr val="dk1"/>
                </a:solidFill>
              </a:rPr>
              <a:t>Each group share out their big findings </a:t>
            </a:r>
          </a:p>
          <a:p>
            <a:pPr lvl="0">
              <a:spcBef>
                <a:spcPts val="0"/>
              </a:spcBef>
              <a:buClr>
                <a:schemeClr val="dk1"/>
              </a:buClr>
              <a:buFont typeface="Arial"/>
              <a:buNone/>
            </a:pPr>
            <a:r>
              <a:rPr lang="en" dirty="0">
                <a:solidFill>
                  <a:schemeClr val="dk1"/>
                </a:solidFill>
              </a:rPr>
              <a:t>Write 1 phrase in the middle that encompasses all notes </a:t>
            </a:r>
          </a:p>
          <a:p>
            <a:pPr lvl="0" rtl="0">
              <a:spcBef>
                <a:spcPts val="0"/>
              </a:spcBef>
              <a:buClr>
                <a:schemeClr val="dk1"/>
              </a:buClr>
              <a:buFont typeface="Arial"/>
              <a:buNone/>
            </a:pPr>
            <a:endParaRPr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r>
              <a:rPr lang="en" b="1" dirty="0">
                <a:solidFill>
                  <a:schemeClr val="dk1"/>
                </a:solidFill>
              </a:rPr>
              <a:t>Modifications:</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634" name="Shape 6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55</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24778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Talking Points:</a:t>
            </a:r>
          </a:p>
          <a:p>
            <a:pPr lvl="0">
              <a:spcBef>
                <a:spcPts val="0"/>
              </a:spcBef>
              <a:buClr>
                <a:schemeClr val="dk1"/>
              </a:buClr>
              <a:buFont typeface="Calibri"/>
              <a:buNone/>
            </a:pPr>
            <a:r>
              <a:rPr lang="en">
                <a:solidFill>
                  <a:schemeClr val="dk1"/>
                </a:solidFill>
              </a:rPr>
              <a:t>Have them write in the slides handout visible and invisible characteristics they see. </a:t>
            </a:r>
          </a:p>
          <a:p>
            <a:pPr lvl="0">
              <a:spcBef>
                <a:spcPts val="0"/>
              </a:spcBef>
              <a:buClr>
                <a:schemeClr val="dk1"/>
              </a:buClr>
              <a:buFont typeface="Arial"/>
              <a:buNone/>
            </a:pPr>
            <a:r>
              <a:rPr lang="en">
                <a:solidFill>
                  <a:schemeClr val="dk1"/>
                </a:solidFill>
              </a:rPr>
              <a:t>Share out</a:t>
            </a:r>
          </a:p>
          <a:p>
            <a:pPr lv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b="1">
                <a:solidFill>
                  <a:schemeClr val="dk1"/>
                </a:solidFill>
              </a:rPr>
              <a:t>Resources: </a:t>
            </a:r>
          </a:p>
          <a:p>
            <a:pPr lvl="0">
              <a:spcBef>
                <a:spcPts val="0"/>
              </a:spcBef>
              <a:buClr>
                <a:schemeClr val="dk1"/>
              </a:buClr>
              <a:buFont typeface="Arial"/>
              <a:buNone/>
            </a:pPr>
            <a:r>
              <a:rPr lang="en">
                <a:solidFill>
                  <a:schemeClr val="dk1"/>
                </a:solidFill>
              </a:rPr>
              <a:t>This video is 3m45s.</a:t>
            </a: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marL="0" marR="0" lvl="0" indent="0" algn="l" rtl="0">
              <a:spcBef>
                <a:spcPts val="0"/>
              </a:spcBef>
              <a:buClr>
                <a:schemeClr val="dk1"/>
              </a:buClr>
              <a:buFont typeface="Calibri"/>
              <a:buNone/>
            </a:pPr>
            <a:r>
              <a:rPr lang="en" b="1">
                <a:solidFill>
                  <a:schemeClr val="dk1"/>
                </a:solidFill>
              </a:rPr>
              <a:t>Modifications:</a:t>
            </a:r>
          </a:p>
          <a:p>
            <a:pPr marL="0" marR="0" lvl="0" indent="0" algn="l" rtl="0">
              <a:spcBef>
                <a:spcPts val="0"/>
              </a:spcBef>
              <a:buClr>
                <a:schemeClr val="dk1"/>
              </a:buClr>
              <a:buFont typeface="Calibri"/>
              <a:buNone/>
            </a:pPr>
            <a:r>
              <a:rPr lang="en">
                <a:solidFill>
                  <a:schemeClr val="dk1"/>
                </a:solidFill>
              </a:rPr>
              <a:t>Could use Stand Up, Hand Up Protocol, but easy to cut to save time.</a:t>
            </a: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5696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dirty="0">
                <a:solidFill>
                  <a:schemeClr val="dk1"/>
                </a:solidFill>
              </a:rPr>
              <a:t>Animation Note: Have 3 bullets come in second</a:t>
            </a:r>
          </a:p>
          <a:p>
            <a:pPr lvl="0">
              <a:spcBef>
                <a:spcPts val="0"/>
              </a:spcBef>
              <a:buClr>
                <a:schemeClr val="dk1"/>
              </a:buClr>
              <a:buFont typeface="Arial"/>
              <a:buNone/>
            </a:pPr>
            <a:endParaRPr lang="en" b="1" dirty="0">
              <a:solidFill>
                <a:schemeClr val="dk1"/>
              </a:solidFill>
            </a:endParaRPr>
          </a:p>
          <a:p>
            <a:pPr lvl="0">
              <a:spcBef>
                <a:spcPts val="0"/>
              </a:spcBef>
              <a:buClr>
                <a:schemeClr val="dk1"/>
              </a:buClr>
              <a:buFont typeface="Arial"/>
              <a:buNone/>
            </a:pPr>
            <a:r>
              <a:rPr lang="en" b="1" dirty="0">
                <a:solidFill>
                  <a:schemeClr val="dk1"/>
                </a:solidFill>
              </a:rPr>
              <a:t>Talking Points:</a:t>
            </a:r>
          </a:p>
          <a:p>
            <a:pPr lvl="0">
              <a:spcBef>
                <a:spcPts val="0"/>
              </a:spcBef>
              <a:buClr>
                <a:schemeClr val="dk1"/>
              </a:buClr>
              <a:buFont typeface="Arial"/>
              <a:buNone/>
            </a:pPr>
            <a:r>
              <a:rPr lang="en" dirty="0">
                <a:solidFill>
                  <a:schemeClr val="dk1"/>
                </a:solidFill>
              </a:rPr>
              <a:t>Have audience share</a:t>
            </a:r>
            <a:r>
              <a:rPr lang="en" baseline="0" dirty="0">
                <a:solidFill>
                  <a:schemeClr val="dk1"/>
                </a:solidFill>
              </a:rPr>
              <a:t> before you reveal.</a:t>
            </a:r>
            <a:endParaRPr lang="en" dirty="0">
              <a:solidFill>
                <a:schemeClr val="dk1"/>
              </a:solidFill>
            </a:endParaRPr>
          </a:p>
          <a:p>
            <a:pPr lvl="0">
              <a:spcBef>
                <a:spcPts val="0"/>
              </a:spcBef>
              <a:buClr>
                <a:schemeClr val="dk1"/>
              </a:buClr>
              <a:buFont typeface="Arial"/>
              <a:buNone/>
            </a:pPr>
            <a:r>
              <a:rPr lang="en" dirty="0">
                <a:solidFill>
                  <a:schemeClr val="dk1"/>
                </a:solidFill>
              </a:rPr>
              <a:t>Read aloud</a:t>
            </a:r>
          </a:p>
          <a:p>
            <a:pPr lvl="0" rtl="0">
              <a:spcBef>
                <a:spcPts val="0"/>
              </a:spcBef>
              <a:buClr>
                <a:schemeClr val="dk1"/>
              </a:buClr>
              <a:buFont typeface="Arial"/>
              <a:buNone/>
            </a:pPr>
            <a:endParaRPr dirty="0">
              <a:solidFill>
                <a:schemeClr val="dk1"/>
              </a:solidFill>
            </a:endParaRPr>
          </a:p>
          <a:p>
            <a:pPr lv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b="1" dirty="0">
              <a:solidFill>
                <a:schemeClr val="dk1"/>
              </a:solidFill>
            </a:endParaRPr>
          </a:p>
          <a:p>
            <a:pPr lv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marL="0" marR="0" lvl="0" indent="0" algn="l" rtl="0">
              <a:spcBef>
                <a:spcPts val="0"/>
              </a:spcBef>
              <a:buClr>
                <a:schemeClr val="dk1"/>
              </a:buClr>
              <a:buFont typeface="Calibri"/>
              <a:buNone/>
            </a:pPr>
            <a:r>
              <a:rPr lang="en" b="1" dirty="0">
                <a:solidFill>
                  <a:schemeClr val="dk1"/>
                </a:solidFill>
              </a:rPr>
              <a:t>Modifications:</a:t>
            </a:r>
          </a:p>
        </p:txBody>
      </p:sp>
      <p:sp>
        <p:nvSpPr>
          <p:cNvPr id="647" name="Shape 6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57</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1707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dirty="0">
                <a:solidFill>
                  <a:schemeClr val="dk1"/>
                </a:solidFill>
              </a:rPr>
              <a:t>Animation Note: Have 4 bullets come in second.</a:t>
            </a:r>
          </a:p>
          <a:p>
            <a:pPr lvl="0">
              <a:spcBef>
                <a:spcPts val="0"/>
              </a:spcBef>
              <a:buClr>
                <a:schemeClr val="dk1"/>
              </a:buClr>
              <a:buFont typeface="Arial"/>
              <a:buNone/>
            </a:pPr>
            <a:r>
              <a:rPr lang="en" b="1" dirty="0">
                <a:solidFill>
                  <a:schemeClr val="dk1"/>
                </a:solidFill>
              </a:rPr>
              <a:t>Talking Points:</a:t>
            </a:r>
          </a:p>
          <a:p>
            <a:pPr lvl="0">
              <a:spcBef>
                <a:spcPts val="0"/>
              </a:spcBef>
              <a:buClr>
                <a:schemeClr val="dk1"/>
              </a:buClr>
              <a:buFont typeface="Arial"/>
              <a:buNone/>
            </a:pPr>
            <a:r>
              <a:rPr lang="en" dirty="0">
                <a:solidFill>
                  <a:schemeClr val="dk1"/>
                </a:solidFill>
              </a:rPr>
              <a:t>Have audience</a:t>
            </a:r>
            <a:r>
              <a:rPr lang="en" baseline="0" dirty="0">
                <a:solidFill>
                  <a:schemeClr val="dk1"/>
                </a:solidFill>
              </a:rPr>
              <a:t> share some, then reveal</a:t>
            </a:r>
            <a:endParaRPr lang="en" dirty="0">
              <a:solidFill>
                <a:schemeClr val="dk1"/>
              </a:solidFill>
            </a:endParaRPr>
          </a:p>
          <a:p>
            <a:pPr lvl="0">
              <a:spcBef>
                <a:spcPts val="0"/>
              </a:spcBef>
              <a:buClr>
                <a:schemeClr val="dk1"/>
              </a:buClr>
              <a:buFont typeface="Arial"/>
              <a:buNone/>
            </a:pPr>
            <a:r>
              <a:rPr lang="en" dirty="0">
                <a:solidFill>
                  <a:schemeClr val="dk1"/>
                </a:solidFill>
              </a:rPr>
              <a:t>Read aloud</a:t>
            </a:r>
          </a:p>
          <a:p>
            <a:pPr lvl="0" rtl="0">
              <a:spcBef>
                <a:spcPts val="0"/>
              </a:spcBef>
              <a:buClr>
                <a:schemeClr val="dk1"/>
              </a:buClr>
              <a:buFont typeface="Arial"/>
              <a:buNone/>
            </a:pPr>
            <a:endParaRPr dirty="0">
              <a:solidFill>
                <a:schemeClr val="dk1"/>
              </a:solidFill>
            </a:endParaRPr>
          </a:p>
          <a:p>
            <a:pPr lv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b="1" dirty="0">
              <a:solidFill>
                <a:schemeClr val="dk1"/>
              </a:solidFill>
            </a:endParaRPr>
          </a:p>
          <a:p>
            <a:pPr lv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p:txBody>
      </p:sp>
      <p:sp>
        <p:nvSpPr>
          <p:cNvPr id="657" name="Shape 6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58</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74705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3" name="Shape 6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a:solidFill>
                  <a:schemeClr val="dk1"/>
                </a:solidFill>
              </a:rPr>
              <a:t>Talking Points:</a:t>
            </a:r>
          </a:p>
          <a:p>
            <a:pPr lvl="0">
              <a:spcBef>
                <a:spcPts val="0"/>
              </a:spcBef>
              <a:buClr>
                <a:schemeClr val="dk1"/>
              </a:buClr>
              <a:buFont typeface="Arial"/>
              <a:buNone/>
            </a:pPr>
            <a:r>
              <a:rPr lang="en">
                <a:solidFill>
                  <a:schemeClr val="dk1"/>
                </a:solidFill>
              </a:rPr>
              <a:t>Read aloud.</a:t>
            </a:r>
          </a:p>
          <a:p>
            <a:pPr lvl="0">
              <a:spcBef>
                <a:spcPts val="0"/>
              </a:spcBef>
              <a:buClr>
                <a:schemeClr val="dk1"/>
              </a:buClr>
              <a:buFont typeface="Arial"/>
              <a:buNone/>
            </a:pPr>
            <a:r>
              <a:rPr lang="en">
                <a:solidFill>
                  <a:schemeClr val="dk1"/>
                </a:solidFill>
              </a:rPr>
              <a:t>Point out resources.</a:t>
            </a: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b="1">
                <a:solidFill>
                  <a:schemeClr val="dk1"/>
                </a:solidFill>
              </a:rPr>
              <a:t>Resources: </a:t>
            </a:r>
          </a:p>
          <a:p>
            <a:pPr lvl="0">
              <a:spcBef>
                <a:spcPts val="0"/>
              </a:spcBef>
              <a:buClr>
                <a:schemeClr val="dk1"/>
              </a:buClr>
              <a:buFont typeface="Arial"/>
              <a:buNone/>
            </a:pPr>
            <a:r>
              <a:rPr lang="en">
                <a:solidFill>
                  <a:schemeClr val="dk1"/>
                </a:solidFill>
              </a:rPr>
              <a:t>Included possible ways to find partners (clock, phone, NSEW)</a:t>
            </a:r>
          </a:p>
          <a:p>
            <a:pPr lvl="0" rtl="0">
              <a:spcBef>
                <a:spcPts val="0"/>
              </a:spcBef>
              <a:buClr>
                <a:schemeClr val="dk1"/>
              </a:buClr>
              <a:buFont typeface="Arial"/>
              <a:buNone/>
            </a:pPr>
            <a:r>
              <a:rPr lang="en">
                <a:solidFill>
                  <a:schemeClr val="dk1"/>
                </a:solidFill>
              </a:rPr>
              <a:t>Included possible group role cards. </a:t>
            </a:r>
          </a:p>
          <a:p>
            <a:pPr lv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marL="0" marR="0" lvl="0" indent="0" algn="l" rtl="0">
              <a:spcBef>
                <a:spcPts val="0"/>
              </a:spcBef>
              <a:buClr>
                <a:schemeClr val="dk1"/>
              </a:buClr>
              <a:buFont typeface="Calibri"/>
              <a:buNone/>
            </a:pPr>
            <a:r>
              <a:rPr lang="en" b="1">
                <a:solidFill>
                  <a:schemeClr val="dk1"/>
                </a:solidFill>
              </a:rPr>
              <a:t>Modifications:</a:t>
            </a:r>
          </a:p>
        </p:txBody>
      </p:sp>
      <p:sp>
        <p:nvSpPr>
          <p:cNvPr id="664" name="Shape 6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59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68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rgbClr val="222222"/>
                </a:solidFill>
              </a:rPr>
              <a:t>Talk about validating the "facts" and linking the value of engagement is highly agreed upon. These models provide a framework, not a script/rules. Key focus is student engagement that creates a shift in the classroom dynamic. </a:t>
            </a:r>
          </a:p>
          <a:p>
            <a:pPr lvl="0" rtl="0">
              <a:spcBef>
                <a:spcPts val="0"/>
              </a:spcBef>
              <a:buClr>
                <a:schemeClr val="dk1"/>
              </a:buClr>
              <a:buFont typeface="Arial"/>
              <a:buNone/>
            </a:pPr>
            <a:endParaRPr>
              <a:solidFill>
                <a:srgbClr val="222222"/>
              </a:solidFill>
            </a:endParaRPr>
          </a:p>
          <a:p>
            <a:pPr lvl="0" rtl="0">
              <a:spcBef>
                <a:spcPts val="0"/>
              </a:spcBef>
              <a:buClr>
                <a:schemeClr val="dk1"/>
              </a:buClr>
              <a:buFont typeface="Arial"/>
              <a:buNone/>
            </a:pPr>
            <a:r>
              <a:rPr lang="en">
                <a:solidFill>
                  <a:srgbClr val="222222"/>
                </a:solidFill>
              </a:rPr>
              <a:t>Key Point- the evaluation frameworks guides the decision making for planning for engagement.  Effective teachers ask HOW do I plan for intellectual engagement. </a:t>
            </a:r>
          </a:p>
          <a:p>
            <a:pPr lvl="0"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endParaRPr sz="1200">
              <a:solidFill>
                <a:srgbClr val="222222"/>
              </a:solidFill>
              <a:latin typeface="Calibri"/>
              <a:ea typeface="Calibri"/>
              <a:cs typeface="Calibri"/>
              <a:sym typeface="Calibri"/>
            </a:endParaRPr>
          </a:p>
          <a:p>
            <a:pPr lvl="0" rtl="0">
              <a:spcBef>
                <a:spcPts val="0"/>
              </a:spcBef>
              <a:buClr>
                <a:schemeClr val="dk1"/>
              </a:buClr>
              <a:buFont typeface="Arial"/>
              <a:buNone/>
            </a:pPr>
            <a:endParaRPr sz="1200">
              <a:solidFill>
                <a:srgbClr val="222222"/>
              </a:solidFill>
              <a:latin typeface="Calibri"/>
              <a:ea typeface="Calibri"/>
              <a:cs typeface="Calibri"/>
              <a:sym typeface="Calibri"/>
            </a:endParaRPr>
          </a:p>
        </p:txBody>
      </p:sp>
      <p:sp>
        <p:nvSpPr>
          <p:cNvPr id="212" name="Shape 2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7480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b="1" dirty="0">
                <a:solidFill>
                  <a:schemeClr val="dk1"/>
                </a:solidFill>
              </a:rPr>
              <a:t>Talking Points:</a:t>
            </a:r>
          </a:p>
          <a:p>
            <a:pPr lvl="0">
              <a:spcBef>
                <a:spcPts val="0"/>
              </a:spcBef>
              <a:buClr>
                <a:schemeClr val="dk1"/>
              </a:buClr>
              <a:buSzPct val="78571"/>
              <a:buFont typeface="Arial"/>
              <a:buNone/>
            </a:pPr>
            <a:r>
              <a:rPr lang="en" sz="1400" dirty="0">
                <a:solidFill>
                  <a:schemeClr val="dk1"/>
                </a:solidFill>
              </a:rPr>
              <a:t>Read the quote. Highlight and underline 5 keys words/phrases. Volley share with partner.</a:t>
            </a:r>
            <a:r>
              <a:rPr lang="en" sz="1400" baseline="0" dirty="0">
                <a:solidFill>
                  <a:schemeClr val="dk1"/>
                </a:solidFill>
              </a:rPr>
              <a:t> Come up with a key takeaway.</a:t>
            </a:r>
            <a:endParaRPr lang="en" sz="1400" dirty="0">
              <a:solidFill>
                <a:schemeClr val="dk1"/>
              </a:solidFill>
            </a:endParaRPr>
          </a:p>
          <a:p>
            <a:pPr lvl="0">
              <a:spcBef>
                <a:spcPts val="0"/>
              </a:spcBef>
              <a:buClr>
                <a:schemeClr val="dk1"/>
              </a:buClr>
              <a:buSzPct val="78571"/>
              <a:buFont typeface="Arial"/>
              <a:buNone/>
            </a:pPr>
            <a:r>
              <a:rPr lang="en" sz="1400" dirty="0">
                <a:solidFill>
                  <a:schemeClr val="dk1"/>
                </a:solidFill>
              </a:rPr>
              <a:t>Share out key takeaways. </a:t>
            </a:r>
            <a:r>
              <a:rPr lang="en-US" sz="1400" dirty="0">
                <a:solidFill>
                  <a:schemeClr val="dk1"/>
                </a:solidFill>
              </a:rPr>
              <a:t>P</a:t>
            </a:r>
            <a:r>
              <a:rPr lang="en" sz="1400" dirty="0">
                <a:solidFill>
                  <a:schemeClr val="dk1"/>
                </a:solidFill>
              </a:rPr>
              <a:t>ossible answers:</a:t>
            </a:r>
            <a:r>
              <a:rPr lang="en" sz="1400" baseline="0" dirty="0">
                <a:solidFill>
                  <a:schemeClr val="dk1"/>
                </a:solidFill>
              </a:rPr>
              <a:t> students take over, teacher is a facilitator, all co-thinkers.</a:t>
            </a:r>
            <a:endParaRPr lang="en" sz="1400" dirty="0">
              <a:solidFill>
                <a:schemeClr val="dk1"/>
              </a:solidFill>
            </a:endParaRPr>
          </a:p>
          <a:p>
            <a:pPr lvl="0">
              <a:spcBef>
                <a:spcPts val="0"/>
              </a:spcBef>
              <a:buClr>
                <a:schemeClr val="dk1"/>
              </a:buClr>
              <a:buSzPct val="78571"/>
              <a:buFont typeface="Arial"/>
              <a:buNone/>
            </a:pPr>
            <a:endParaRPr sz="1400" dirty="0">
              <a:solidFill>
                <a:schemeClr val="dk1"/>
              </a:solidFill>
            </a:endParaRPr>
          </a:p>
          <a:p>
            <a:pPr lvl="0">
              <a:spcBef>
                <a:spcPts val="0"/>
              </a:spcBef>
              <a:buClr>
                <a:schemeClr val="dk1"/>
              </a:buClr>
              <a:buSzPct val="78571"/>
              <a:buFont typeface="Arial"/>
              <a:buNone/>
            </a:pPr>
            <a:r>
              <a:rPr lang="en" sz="1400" b="1" dirty="0">
                <a:solidFill>
                  <a:schemeClr val="dk1"/>
                </a:solidFill>
              </a:rPr>
              <a:t>Resources: </a:t>
            </a:r>
          </a:p>
          <a:p>
            <a:pPr lvl="0">
              <a:spcBef>
                <a:spcPts val="0"/>
              </a:spcBef>
              <a:buClr>
                <a:schemeClr val="dk1"/>
              </a:buClr>
              <a:buSzPct val="78571"/>
              <a:buFont typeface="Arial"/>
              <a:buNone/>
            </a:pPr>
            <a:endParaRPr sz="1400" b="1" dirty="0">
              <a:solidFill>
                <a:schemeClr val="dk1"/>
              </a:solidFill>
            </a:endParaRPr>
          </a:p>
          <a:p>
            <a:pPr lvl="0">
              <a:spcBef>
                <a:spcPts val="0"/>
              </a:spcBef>
              <a:buClr>
                <a:schemeClr val="dk1"/>
              </a:buClr>
              <a:buSzPct val="78571"/>
              <a:buFont typeface="Arial"/>
              <a:buNone/>
            </a:pPr>
            <a:r>
              <a:rPr lang="en" sz="1400" b="1" dirty="0">
                <a:solidFill>
                  <a:schemeClr val="dk1"/>
                </a:solidFill>
              </a:rPr>
              <a:t>Activities:</a:t>
            </a:r>
          </a:p>
          <a:p>
            <a:pPr lvl="0">
              <a:spcBef>
                <a:spcPts val="0"/>
              </a:spcBef>
              <a:buClr>
                <a:srgbClr val="000000"/>
              </a:buClr>
              <a:buSzPct val="78571"/>
              <a:buFont typeface="Arial"/>
              <a:buNone/>
            </a:pPr>
            <a:r>
              <a:rPr lang="en" sz="1400" dirty="0"/>
              <a:t>This quote is in the Activity packet for them to highlight.</a:t>
            </a:r>
          </a:p>
          <a:p>
            <a:pPr lvl="0">
              <a:spcBef>
                <a:spcPts val="0"/>
              </a:spcBef>
              <a:buClr>
                <a:srgbClr val="000000"/>
              </a:buClr>
              <a:buSzPct val="100000"/>
              <a:buFont typeface="Arial"/>
              <a:buNone/>
            </a:pPr>
            <a:endParaRPr dirty="0"/>
          </a:p>
          <a:p>
            <a:pPr lvl="0">
              <a:spcBef>
                <a:spcPts val="0"/>
              </a:spcBef>
              <a:buNone/>
            </a:pPr>
            <a:r>
              <a:rPr lang="en" sz="1400" b="1" dirty="0">
                <a:solidFill>
                  <a:schemeClr val="dk1"/>
                </a:solidFill>
              </a:rPr>
              <a:t>Modifications:</a:t>
            </a:r>
          </a:p>
          <a:p>
            <a:pPr lvl="0">
              <a:spcBef>
                <a:spcPts val="0"/>
              </a:spcBef>
              <a:buNone/>
            </a:pPr>
            <a:endParaRPr dirty="0"/>
          </a:p>
          <a:p>
            <a:pPr lv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548174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7" name="Shape 6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b="1" dirty="0">
                <a:solidFill>
                  <a:schemeClr val="dk1"/>
                </a:solidFill>
              </a:rPr>
              <a:t>Talking Points:</a:t>
            </a:r>
          </a:p>
          <a:p>
            <a:pPr lvl="0">
              <a:spcBef>
                <a:spcPts val="0"/>
              </a:spcBef>
              <a:buClr>
                <a:schemeClr val="dk1"/>
              </a:buClr>
              <a:buSzPct val="78571"/>
              <a:buFont typeface="Arial"/>
              <a:buNone/>
            </a:pPr>
            <a:r>
              <a:rPr lang="en" sz="1400" dirty="0"/>
              <a:t>Explain that the chart is showing hows roles change from a teacher led to student led.  Roles being taken over by the student. </a:t>
            </a:r>
          </a:p>
          <a:p>
            <a:pPr lvl="0">
              <a:spcBef>
                <a:spcPts val="0"/>
              </a:spcBef>
              <a:buClr>
                <a:schemeClr val="dk1"/>
              </a:buClr>
              <a:buSzPct val="78571"/>
              <a:buFont typeface="Arial"/>
              <a:buNone/>
            </a:pPr>
            <a:r>
              <a:rPr lang="en" sz="1400" dirty="0"/>
              <a:t>Read one aloud as an example and explain that the rest follow the same trend of turning the learning over to the students.</a:t>
            </a:r>
          </a:p>
          <a:p>
            <a:pPr lvl="0">
              <a:spcBef>
                <a:spcPts val="0"/>
              </a:spcBef>
              <a:buClr>
                <a:srgbClr val="000000"/>
              </a:buClr>
              <a:buSzPct val="78571"/>
              <a:buFont typeface="Arial"/>
              <a:buNone/>
            </a:pPr>
            <a:r>
              <a:rPr lang="en" sz="1400" dirty="0"/>
              <a:t>How does it speak to levels of student engagement  based on observable differences between the two?</a:t>
            </a:r>
          </a:p>
          <a:p>
            <a:pPr lvl="0">
              <a:spcBef>
                <a:spcPts val="0"/>
              </a:spcBef>
              <a:buClr>
                <a:srgbClr val="000000"/>
              </a:buClr>
              <a:buSzPct val="78571"/>
              <a:buFont typeface="Arial"/>
              <a:buNone/>
            </a:pPr>
            <a:r>
              <a:rPr lang="en" sz="1400" dirty="0"/>
              <a:t>Use as lead into to “fish bowl” practice.  </a:t>
            </a:r>
          </a:p>
          <a:p>
            <a:pPr lvl="0">
              <a:spcBef>
                <a:spcPts val="0"/>
              </a:spcBef>
              <a:buClr>
                <a:srgbClr val="000000"/>
              </a:buClr>
              <a:buSzPct val="78571"/>
              <a:buFont typeface="Arial"/>
              <a:buNone/>
            </a:pPr>
            <a:endParaRPr sz="1400" dirty="0"/>
          </a:p>
          <a:p>
            <a:pPr lvl="0">
              <a:spcBef>
                <a:spcPts val="0"/>
              </a:spcBef>
              <a:buClr>
                <a:schemeClr val="dk1"/>
              </a:buClr>
              <a:buSzPct val="78571"/>
              <a:buFont typeface="Arial"/>
              <a:buNone/>
            </a:pPr>
            <a:r>
              <a:rPr lang="en" sz="1400" b="1" dirty="0">
                <a:solidFill>
                  <a:schemeClr val="dk1"/>
                </a:solidFill>
              </a:rPr>
              <a:t>Resources: </a:t>
            </a:r>
          </a:p>
          <a:p>
            <a:pPr lvl="0">
              <a:spcBef>
                <a:spcPts val="0"/>
              </a:spcBef>
              <a:buClr>
                <a:schemeClr val="dk1"/>
              </a:buClr>
              <a:buSzPct val="78571"/>
              <a:buFont typeface="Arial"/>
              <a:buNone/>
            </a:pPr>
            <a:r>
              <a:rPr lang="en" sz="1400" dirty="0">
                <a:solidFill>
                  <a:schemeClr val="dk1"/>
                </a:solidFill>
              </a:rPr>
              <a:t>Show sample lesson plan here with questions (it’s an example of a student-centered discussion)</a:t>
            </a:r>
          </a:p>
          <a:p>
            <a:pPr lvl="0">
              <a:spcBef>
                <a:spcPts val="0"/>
              </a:spcBef>
              <a:buClr>
                <a:schemeClr val="dk1"/>
              </a:buClr>
              <a:buSzPct val="78571"/>
              <a:buFont typeface="Arial"/>
              <a:buNone/>
            </a:pPr>
            <a:endParaRPr sz="1400" b="1" dirty="0">
              <a:solidFill>
                <a:schemeClr val="dk1"/>
              </a:solidFill>
            </a:endParaRPr>
          </a:p>
          <a:p>
            <a:pPr lvl="0">
              <a:spcBef>
                <a:spcPts val="0"/>
              </a:spcBef>
              <a:buClr>
                <a:schemeClr val="dk1"/>
              </a:buClr>
              <a:buSzPct val="78571"/>
              <a:buFont typeface="Arial"/>
              <a:buNone/>
            </a:pPr>
            <a:r>
              <a:rPr lang="en" sz="1400" b="1" dirty="0">
                <a:solidFill>
                  <a:schemeClr val="dk1"/>
                </a:solidFill>
              </a:rPr>
              <a:t>Activities:</a:t>
            </a:r>
          </a:p>
          <a:p>
            <a:pPr lvl="0">
              <a:spcBef>
                <a:spcPts val="0"/>
              </a:spcBef>
              <a:buClr>
                <a:schemeClr val="dk1"/>
              </a:buClr>
              <a:buSzPct val="78571"/>
              <a:buFont typeface="Arial"/>
              <a:buNone/>
            </a:pPr>
            <a:endParaRPr sz="1400" b="1" dirty="0">
              <a:solidFill>
                <a:schemeClr val="dk1"/>
              </a:solidFill>
            </a:endParaRPr>
          </a:p>
          <a:p>
            <a:pPr lvl="0">
              <a:spcBef>
                <a:spcPts val="0"/>
              </a:spcBef>
              <a:buNone/>
            </a:pPr>
            <a:r>
              <a:rPr lang="en" sz="1400" b="1" dirty="0">
                <a:solidFill>
                  <a:schemeClr val="dk1"/>
                </a:solidFill>
              </a:rPr>
              <a:t>Modifications:</a:t>
            </a:r>
          </a:p>
          <a:p>
            <a:pPr lvl="0">
              <a:spcBef>
                <a:spcPts val="0"/>
              </a:spcBef>
              <a:buClr>
                <a:schemeClr val="dk1"/>
              </a:buClr>
              <a:buSzPct val="78571"/>
              <a:buFont typeface="Arial"/>
              <a:buNone/>
            </a:pPr>
            <a:r>
              <a:rPr lang="en" sz="1400" dirty="0">
                <a:solidFill>
                  <a:schemeClr val="dk1"/>
                </a:solidFill>
              </a:rPr>
              <a:t>This can also be used to introduce roles plays during fish bowl. </a:t>
            </a:r>
          </a:p>
          <a:p>
            <a:pPr lvl="0">
              <a:spcBef>
                <a:spcPts val="0"/>
              </a:spcBef>
              <a:buClr>
                <a:schemeClr val="dk1"/>
              </a:buClr>
              <a:buSzPct val="78571"/>
              <a:buFont typeface="Arial"/>
              <a:buNone/>
            </a:pPr>
            <a:r>
              <a:rPr lang="en" sz="1400" dirty="0">
                <a:solidFill>
                  <a:schemeClr val="dk1"/>
                </a:solidFill>
              </a:rPr>
              <a:t>Assessor-evaluate/provide feedback</a:t>
            </a:r>
          </a:p>
          <a:p>
            <a:pPr lvl="0">
              <a:spcBef>
                <a:spcPts val="0"/>
              </a:spcBef>
              <a:buClr>
                <a:schemeClr val="dk1"/>
              </a:buClr>
              <a:buSzPct val="78571"/>
              <a:buFont typeface="Arial"/>
              <a:buNone/>
            </a:pPr>
            <a:r>
              <a:rPr lang="en" sz="1400" dirty="0">
                <a:solidFill>
                  <a:schemeClr val="dk1"/>
                </a:solidFill>
              </a:rPr>
              <a:t>Mentor/Coach-helps others to engage/articulate ideas</a:t>
            </a:r>
          </a:p>
          <a:p>
            <a:pPr lvl="0">
              <a:spcBef>
                <a:spcPts val="0"/>
              </a:spcBef>
              <a:buClr>
                <a:schemeClr val="dk1"/>
              </a:buClr>
              <a:buSzPct val="78571"/>
              <a:buFont typeface="Arial"/>
              <a:buNone/>
            </a:pPr>
            <a:r>
              <a:rPr lang="en" sz="1400" dirty="0">
                <a:solidFill>
                  <a:schemeClr val="dk1"/>
                </a:solidFill>
              </a:rPr>
              <a:t>Facilitator-Drives process</a:t>
            </a:r>
          </a:p>
          <a:p>
            <a:pPr lvl="0">
              <a:spcBef>
                <a:spcPts val="0"/>
              </a:spcBef>
              <a:buClr>
                <a:schemeClr val="dk1"/>
              </a:buClr>
              <a:buSzPct val="78571"/>
              <a:buFont typeface="Arial"/>
              <a:buNone/>
            </a:pPr>
            <a:r>
              <a:rPr lang="en" sz="1400" dirty="0">
                <a:solidFill>
                  <a:schemeClr val="dk1"/>
                </a:solidFill>
              </a:rPr>
              <a:t>Students will naturally play these various roles based on how they respond and participate in the discussion.</a:t>
            </a:r>
          </a:p>
          <a:p>
            <a:pPr lvl="0">
              <a:spcBef>
                <a:spcPts val="0"/>
              </a:spcBef>
              <a:buNone/>
            </a:pPr>
            <a:endParaRPr sz="1400" b="1" dirty="0">
              <a:solidFill>
                <a:schemeClr val="dk1"/>
              </a:solidFill>
            </a:endParaRPr>
          </a:p>
        </p:txBody>
      </p:sp>
    </p:spTree>
    <p:extLst>
      <p:ext uri="{BB962C8B-B14F-4D97-AF65-F5344CB8AC3E}">
        <p14:creationId xmlns:p14="http://schemas.microsoft.com/office/powerpoint/2010/main" val="269158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4" name="Shape 6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b="1" dirty="0">
                <a:solidFill>
                  <a:schemeClr val="dk1"/>
                </a:solidFill>
              </a:rPr>
              <a:t>Talking Points:</a:t>
            </a:r>
          </a:p>
          <a:p>
            <a:pPr lvl="0">
              <a:spcBef>
                <a:spcPts val="0"/>
              </a:spcBef>
              <a:buClr>
                <a:schemeClr val="dk1"/>
              </a:buClr>
              <a:buSzPct val="78571"/>
              <a:buFont typeface="Arial"/>
              <a:buNone/>
            </a:pPr>
            <a:r>
              <a:rPr lang="en" sz="1400" b="0" dirty="0">
                <a:solidFill>
                  <a:schemeClr val="dk1"/>
                </a:solidFill>
              </a:rPr>
              <a:t>How</a:t>
            </a:r>
            <a:r>
              <a:rPr lang="en" sz="1400" b="0" baseline="0" dirty="0">
                <a:solidFill>
                  <a:schemeClr val="dk1"/>
                </a:solidFill>
              </a:rPr>
              <a:t> to facilitate a discussion led by the students. </a:t>
            </a:r>
            <a:endParaRPr lang="en" sz="1400" b="0" dirty="0">
              <a:solidFill>
                <a:schemeClr val="dk1"/>
              </a:solidFill>
            </a:endParaRPr>
          </a:p>
          <a:p>
            <a:pPr lvl="0">
              <a:spcBef>
                <a:spcPts val="0"/>
              </a:spcBef>
              <a:buClr>
                <a:schemeClr val="dk1"/>
              </a:buClr>
              <a:buSzPct val="78571"/>
              <a:buFont typeface="Arial"/>
              <a:buNone/>
            </a:pPr>
            <a:r>
              <a:rPr lang="en" sz="1400" dirty="0"/>
              <a:t>Have all the participants read the article and highlight and annotate as you go. Be prepared to answer the 2 questions. </a:t>
            </a:r>
          </a:p>
          <a:p>
            <a:pPr lvl="0">
              <a:spcBef>
                <a:spcPts val="0"/>
              </a:spcBef>
              <a:buClr>
                <a:schemeClr val="dk1"/>
              </a:buClr>
              <a:buSzPct val="78571"/>
              <a:buFont typeface="Arial"/>
              <a:buNone/>
            </a:pPr>
            <a:endParaRPr sz="1400" dirty="0"/>
          </a:p>
          <a:p>
            <a:pPr lvl="0">
              <a:spcBef>
                <a:spcPts val="0"/>
              </a:spcBef>
              <a:buClr>
                <a:schemeClr val="dk1"/>
              </a:buClr>
              <a:buSzPct val="78571"/>
              <a:buFont typeface="Arial"/>
              <a:buNone/>
            </a:pPr>
            <a:r>
              <a:rPr lang="en" sz="1400" b="1" dirty="0">
                <a:solidFill>
                  <a:schemeClr val="dk1"/>
                </a:solidFill>
              </a:rPr>
              <a:t>Resources: </a:t>
            </a:r>
          </a:p>
          <a:p>
            <a:pPr lvl="0">
              <a:spcBef>
                <a:spcPts val="0"/>
              </a:spcBef>
              <a:buClr>
                <a:schemeClr val="dk1"/>
              </a:buClr>
              <a:buSzPct val="78571"/>
              <a:buFont typeface="Arial"/>
              <a:buNone/>
            </a:pPr>
            <a:r>
              <a:rPr lang="en" sz="1400" b="0" dirty="0">
                <a:solidFill>
                  <a:schemeClr val="dk1"/>
                </a:solidFill>
              </a:rPr>
              <a:t>Have role cards on the table.</a:t>
            </a:r>
          </a:p>
          <a:p>
            <a:pPr lvl="0">
              <a:spcBef>
                <a:spcPts val="0"/>
              </a:spcBef>
              <a:buClr>
                <a:schemeClr val="dk1"/>
              </a:buClr>
              <a:buSzPct val="78571"/>
              <a:buFont typeface="Arial"/>
              <a:buNone/>
            </a:pPr>
            <a:endParaRPr sz="1400" b="1" dirty="0">
              <a:solidFill>
                <a:schemeClr val="dk1"/>
              </a:solidFill>
            </a:endParaRPr>
          </a:p>
          <a:p>
            <a:pPr lvl="0">
              <a:spcBef>
                <a:spcPts val="0"/>
              </a:spcBef>
              <a:buClr>
                <a:schemeClr val="dk1"/>
              </a:buClr>
              <a:buSzPct val="78571"/>
              <a:buFont typeface="Arial"/>
              <a:buNone/>
            </a:pPr>
            <a:r>
              <a:rPr lang="en" sz="1400" b="1" dirty="0">
                <a:solidFill>
                  <a:schemeClr val="dk1"/>
                </a:solidFill>
              </a:rPr>
              <a:t>Activities:</a:t>
            </a:r>
          </a:p>
          <a:p>
            <a:pPr lvl="0">
              <a:spcBef>
                <a:spcPts val="0"/>
              </a:spcBef>
              <a:buClr>
                <a:schemeClr val="dk1"/>
              </a:buClr>
              <a:buSzPct val="78571"/>
              <a:buFont typeface="Arial"/>
              <a:buNone/>
            </a:pPr>
            <a:r>
              <a:rPr lang="en" sz="1400" dirty="0">
                <a:solidFill>
                  <a:schemeClr val="dk1"/>
                </a:solidFill>
              </a:rPr>
              <a:t>“Keys to Effective Student-Centered Discussion” is in activity packet.</a:t>
            </a:r>
          </a:p>
          <a:p>
            <a:pPr lvl="0">
              <a:spcBef>
                <a:spcPts val="0"/>
              </a:spcBef>
              <a:buClr>
                <a:schemeClr val="dk1"/>
              </a:buClr>
              <a:buSzPct val="78571"/>
              <a:buFont typeface="Arial"/>
              <a:buNone/>
            </a:pPr>
            <a:endParaRPr lang="en" sz="1400" dirty="0">
              <a:solidFill>
                <a:schemeClr val="dk1"/>
              </a:solidFill>
            </a:endParaRPr>
          </a:p>
          <a:p>
            <a:pPr lvl="0">
              <a:spcBef>
                <a:spcPts val="0"/>
              </a:spcBef>
              <a:buClr>
                <a:schemeClr val="dk1"/>
              </a:buClr>
              <a:buSzPct val="78571"/>
              <a:buFont typeface="Arial"/>
              <a:buNone/>
            </a:pPr>
            <a:endParaRPr sz="1400" dirty="0">
              <a:solidFill>
                <a:schemeClr val="dk1"/>
              </a:solidFill>
            </a:endParaRPr>
          </a:p>
          <a:p>
            <a:pPr lvl="0">
              <a:spcBef>
                <a:spcPts val="0"/>
              </a:spcBef>
              <a:buNone/>
            </a:pPr>
            <a:r>
              <a:rPr lang="en" sz="1400" b="1" dirty="0">
                <a:solidFill>
                  <a:schemeClr val="dk1"/>
                </a:solidFill>
              </a:rPr>
              <a:t>Modifications:</a:t>
            </a:r>
          </a:p>
        </p:txBody>
      </p:sp>
    </p:spTree>
    <p:extLst>
      <p:ext uri="{BB962C8B-B14F-4D97-AF65-F5344CB8AC3E}">
        <p14:creationId xmlns:p14="http://schemas.microsoft.com/office/powerpoint/2010/main" val="9445206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0" name="Shape 6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b="1">
                <a:solidFill>
                  <a:schemeClr val="dk1"/>
                </a:solidFill>
              </a:rPr>
              <a:t>Talking Points:</a:t>
            </a:r>
          </a:p>
          <a:p>
            <a:pPr lvl="0">
              <a:spcBef>
                <a:spcPts val="0"/>
              </a:spcBef>
              <a:buClr>
                <a:schemeClr val="dk1"/>
              </a:buClr>
              <a:buSzPct val="78571"/>
              <a:buFont typeface="Arial"/>
              <a:buNone/>
            </a:pPr>
            <a:r>
              <a:rPr lang="en" sz="1400">
                <a:solidFill>
                  <a:schemeClr val="dk1"/>
                </a:solidFill>
              </a:rPr>
              <a:t>The Teacher is an Observer!</a:t>
            </a:r>
          </a:p>
          <a:p>
            <a:pPr lvl="0">
              <a:spcBef>
                <a:spcPts val="0"/>
              </a:spcBef>
              <a:buClr>
                <a:schemeClr val="dk1"/>
              </a:buClr>
              <a:buSzPct val="78571"/>
              <a:buFont typeface="Arial"/>
              <a:buNone/>
            </a:pPr>
            <a:endParaRPr sz="1400">
              <a:solidFill>
                <a:schemeClr val="dk1"/>
              </a:solidFill>
            </a:endParaRPr>
          </a:p>
          <a:p>
            <a:pPr lvl="0">
              <a:spcBef>
                <a:spcPts val="0"/>
              </a:spcBef>
              <a:buClr>
                <a:schemeClr val="dk1"/>
              </a:buClr>
              <a:buSzPct val="78571"/>
              <a:buFont typeface="Arial"/>
              <a:buNone/>
            </a:pPr>
            <a:r>
              <a:rPr lang="en" sz="1400" b="1">
                <a:solidFill>
                  <a:schemeClr val="dk1"/>
                </a:solidFill>
              </a:rPr>
              <a:t>Resources: </a:t>
            </a:r>
          </a:p>
          <a:p>
            <a:pPr lvl="0">
              <a:spcBef>
                <a:spcPts val="0"/>
              </a:spcBef>
              <a:buClr>
                <a:schemeClr val="dk1"/>
              </a:buClr>
              <a:buSzPct val="78571"/>
              <a:buFont typeface="Arial"/>
              <a:buNone/>
            </a:pPr>
            <a:r>
              <a:rPr lang="en" sz="1400">
                <a:solidFill>
                  <a:schemeClr val="dk1"/>
                </a:solidFill>
              </a:rPr>
              <a:t>Link to a video of a fishbowl</a:t>
            </a:r>
          </a:p>
          <a:p>
            <a:pPr lvl="0" rtl="0">
              <a:lnSpc>
                <a:spcPct val="115000"/>
              </a:lnSpc>
              <a:spcBef>
                <a:spcPts val="0"/>
              </a:spcBef>
              <a:buClr>
                <a:schemeClr val="dk1"/>
              </a:buClr>
              <a:buSzPct val="78571"/>
              <a:buFont typeface="Arial"/>
              <a:buNone/>
            </a:pPr>
            <a:r>
              <a:rPr lang="en" u="sng">
                <a:solidFill>
                  <a:srgbClr val="0563C1"/>
                </a:solidFill>
                <a:latin typeface="Calibri"/>
                <a:ea typeface="Calibri"/>
                <a:cs typeface="Calibri"/>
                <a:sym typeface="Calibri"/>
                <a:hlinkClick r:id="rId3"/>
              </a:rPr>
              <a:t>https://drive.google.com/file/d/0B8_Hm7zmAbJSM0wxcVl3MmotTDA/view</a:t>
            </a:r>
          </a:p>
          <a:p>
            <a:pPr lvl="0">
              <a:spcBef>
                <a:spcPts val="0"/>
              </a:spcBef>
              <a:buClr>
                <a:schemeClr val="dk1"/>
              </a:buClr>
              <a:buSzPct val="78571"/>
              <a:buFont typeface="Arial"/>
              <a:buNone/>
            </a:pPr>
            <a:endParaRPr sz="1400" b="1">
              <a:solidFill>
                <a:schemeClr val="dk1"/>
              </a:solidFill>
            </a:endParaRPr>
          </a:p>
          <a:p>
            <a:pPr lvl="0">
              <a:spcBef>
                <a:spcPts val="0"/>
              </a:spcBef>
              <a:buClr>
                <a:schemeClr val="dk1"/>
              </a:buClr>
              <a:buSzPct val="78571"/>
              <a:buFont typeface="Arial"/>
              <a:buNone/>
            </a:pPr>
            <a:r>
              <a:rPr lang="en" sz="1400" b="1">
                <a:solidFill>
                  <a:schemeClr val="dk1"/>
                </a:solidFill>
              </a:rPr>
              <a:t>Activities:</a:t>
            </a:r>
          </a:p>
          <a:p>
            <a:pPr lvl="0">
              <a:spcBef>
                <a:spcPts val="0"/>
              </a:spcBef>
              <a:buClr>
                <a:schemeClr val="dk1"/>
              </a:buClr>
              <a:buSzPct val="78571"/>
              <a:buFont typeface="Arial"/>
              <a:buNone/>
            </a:pPr>
            <a:r>
              <a:rPr lang="en" sz="1400">
                <a:solidFill>
                  <a:schemeClr val="dk1"/>
                </a:solidFill>
              </a:rPr>
              <a:t>After reading the article, assign 4 people to become the inner circle. </a:t>
            </a:r>
          </a:p>
          <a:p>
            <a:pPr lvl="0">
              <a:spcBef>
                <a:spcPts val="0"/>
              </a:spcBef>
              <a:buClr>
                <a:schemeClr val="dk1"/>
              </a:buClr>
              <a:buSzPct val="78571"/>
              <a:buFont typeface="Arial"/>
              <a:buNone/>
            </a:pPr>
            <a:r>
              <a:rPr lang="en" sz="1400">
                <a:solidFill>
                  <a:schemeClr val="dk1"/>
                </a:solidFill>
              </a:rPr>
              <a:t>You can prepare this ahead of time and place 4 stickers in 4 of the folders and whoever has a sticker becomes the inner circle. </a:t>
            </a:r>
          </a:p>
          <a:p>
            <a:pPr lvl="0">
              <a:spcBef>
                <a:spcPts val="0"/>
              </a:spcBef>
              <a:buClr>
                <a:schemeClr val="dk1"/>
              </a:buClr>
              <a:buSzPct val="78571"/>
              <a:buFont typeface="Arial"/>
              <a:buNone/>
            </a:pPr>
            <a:r>
              <a:rPr lang="en" sz="1400">
                <a:solidFill>
                  <a:schemeClr val="dk1"/>
                </a:solidFill>
              </a:rPr>
              <a:t>Place 4 different colored stickers. Assign roles based on the color sticker.</a:t>
            </a:r>
          </a:p>
          <a:p>
            <a:pPr lvl="0">
              <a:spcBef>
                <a:spcPts val="0"/>
              </a:spcBef>
              <a:buClr>
                <a:schemeClr val="dk1"/>
              </a:buClr>
              <a:buSzPct val="78571"/>
              <a:buFont typeface="Arial"/>
              <a:buNone/>
            </a:pPr>
            <a:endParaRPr sz="1400">
              <a:solidFill>
                <a:schemeClr val="dk1"/>
              </a:solidFill>
            </a:endParaRPr>
          </a:p>
          <a:p>
            <a:pPr lvl="0">
              <a:spcBef>
                <a:spcPts val="0"/>
              </a:spcBef>
              <a:buClr>
                <a:schemeClr val="dk1"/>
              </a:buClr>
              <a:buSzPct val="78571"/>
              <a:buFont typeface="Arial"/>
              <a:buNone/>
            </a:pPr>
            <a:r>
              <a:rPr lang="en" sz="1400">
                <a:solidFill>
                  <a:schemeClr val="dk1"/>
                </a:solidFill>
              </a:rPr>
              <a:t>Assign roles to the inner circle based on the color sticker they have in their folder. Role cards are given. (could be worn as necklaces)</a:t>
            </a:r>
          </a:p>
          <a:p>
            <a:pPr lvl="0">
              <a:spcBef>
                <a:spcPts val="0"/>
              </a:spcBef>
              <a:buClr>
                <a:schemeClr val="dk1"/>
              </a:buClr>
              <a:buSzPct val="78571"/>
              <a:buFont typeface="Arial"/>
              <a:buNone/>
            </a:pPr>
            <a:endParaRPr sz="1400">
              <a:solidFill>
                <a:schemeClr val="dk1"/>
              </a:solidFill>
            </a:endParaRPr>
          </a:p>
          <a:p>
            <a:pPr lvl="0">
              <a:spcBef>
                <a:spcPts val="0"/>
              </a:spcBef>
              <a:buClr>
                <a:schemeClr val="dk1"/>
              </a:buClr>
              <a:buSzPct val="78571"/>
              <a:buFont typeface="Arial"/>
              <a:buNone/>
            </a:pPr>
            <a:r>
              <a:rPr lang="en" sz="1400">
                <a:solidFill>
                  <a:schemeClr val="dk1"/>
                </a:solidFill>
              </a:rPr>
              <a:t>After the discussion, have presenter share big findings and outer circle share aloud and react.</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Modifications:</a:t>
            </a:r>
          </a:p>
          <a:p>
            <a:pPr lvl="0">
              <a:spcBef>
                <a:spcPts val="0"/>
              </a:spcBef>
              <a:buNone/>
            </a:pPr>
            <a:r>
              <a:rPr lang="en" sz="1400"/>
              <a:t>Variations could include: outside circle being able to tap in and participate, outside and inside circle switching roles, assign outside circle a particular role to observe and react to.</a:t>
            </a:r>
          </a:p>
          <a:p>
            <a:pPr lvl="0">
              <a:spcBef>
                <a:spcPts val="0"/>
              </a:spcBef>
              <a:buNone/>
            </a:pPr>
            <a:endParaRPr sz="1400"/>
          </a:p>
          <a:p>
            <a:pPr lvl="0">
              <a:spcBef>
                <a:spcPts val="0"/>
              </a:spcBef>
              <a:buNone/>
            </a:pPr>
            <a:endParaRPr sz="1400"/>
          </a:p>
        </p:txBody>
      </p:sp>
    </p:spTree>
    <p:extLst>
      <p:ext uri="{BB962C8B-B14F-4D97-AF65-F5344CB8AC3E}">
        <p14:creationId xmlns:p14="http://schemas.microsoft.com/office/powerpoint/2010/main" val="25558740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6" name="Shape 6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marL="0" marR="0" lvl="0" indent="0" algn="l" rtl="0">
              <a:spcBef>
                <a:spcPts val="0"/>
              </a:spcBef>
              <a:buClr>
                <a:schemeClr val="dk1"/>
              </a:buClr>
              <a:buFont typeface="Calibri"/>
              <a:buNone/>
            </a:pPr>
            <a:r>
              <a:rPr lang="en" b="1">
                <a:solidFill>
                  <a:schemeClr val="dk1"/>
                </a:solidFill>
              </a:rPr>
              <a:t>Modifications:</a:t>
            </a:r>
          </a:p>
          <a:p>
            <a:pPr marL="0" marR="0" lvl="0" indent="0" algn="l" rtl="0">
              <a:spcBef>
                <a:spcPts val="0"/>
              </a:spcBef>
              <a:buClr>
                <a:schemeClr val="dk1"/>
              </a:buClr>
              <a:buFont typeface="Calibri"/>
              <a:buNone/>
            </a:pPr>
            <a:endParaRPr i="0" u="none" strike="noStrike" cap="none">
              <a:solidFill>
                <a:schemeClr val="dk1"/>
              </a:solidFill>
            </a:endParaRPr>
          </a:p>
        </p:txBody>
      </p:sp>
      <p:sp>
        <p:nvSpPr>
          <p:cNvPr id="697" name="Shape 6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64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658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4" name="Shape 7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a:solidFill>
                  <a:schemeClr val="dk1"/>
                </a:solidFill>
              </a:rPr>
              <a:t>Animation Notes: Questions and 3 bullets fade in first, then Groups and 3 bullets fade in second</a:t>
            </a:r>
          </a:p>
          <a:p>
            <a:pPr lv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Talking Points:</a:t>
            </a:r>
          </a:p>
          <a:p>
            <a:pPr lvl="0">
              <a:spcBef>
                <a:spcPts val="0"/>
              </a:spcBef>
              <a:buClr>
                <a:schemeClr val="dk1"/>
              </a:buClr>
              <a:buFont typeface="Arial"/>
              <a:buNone/>
            </a:pPr>
            <a:r>
              <a:rPr lang="en">
                <a:solidFill>
                  <a:schemeClr val="dk1"/>
                </a:solidFill>
              </a:rPr>
              <a:t>Return to the key phrases underlined of the second two quotes during our post-discussion of the traffic light protocol. Consider your reactions to the keywords in light of our learning so far: As you start to form your own takeaways, ask yourself: How are your own definitions of questions and grouping beginning to deepen or change? </a:t>
            </a:r>
          </a:p>
          <a:p>
            <a:pPr lv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a:solidFill>
                  <a:schemeClr val="dk1"/>
                </a:solidFill>
              </a:rPr>
              <a:t>These takeaways will be provided- presenter will choose one from Questions and one from Groups that really resonates with them to share. </a:t>
            </a: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a:solidFill>
                  <a:schemeClr val="dk1"/>
                </a:solidFill>
              </a:rPr>
              <a:t>5 Minute Break here</a:t>
            </a: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r>
              <a:rPr lang="en">
                <a:solidFill>
                  <a:schemeClr val="dk1"/>
                </a:solidFill>
              </a:rPr>
              <a:t>Return to Objective alignment quotes handout   </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r>
              <a:rPr lang="en">
                <a:solidFill>
                  <a:schemeClr val="dk1"/>
                </a:solidFill>
              </a:rPr>
              <a:t>Presenters may ask teachers to write one takeaway for each topic before sharing the whole slide.</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None/>
            </a:pPr>
            <a:endParaRPr i="0" u="none" strike="noStrike" cap="none">
              <a:solidFill>
                <a:schemeClr val="dk1"/>
              </a:solidFill>
            </a:endParaRPr>
          </a:p>
        </p:txBody>
      </p:sp>
      <p:sp>
        <p:nvSpPr>
          <p:cNvPr id="705" name="Shape 7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65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413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1" name="Shape 7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a:solidFill>
                  <a:schemeClr val="dk1"/>
                </a:solidFill>
              </a:rPr>
              <a:t>Talking Points:</a:t>
            </a:r>
          </a:p>
          <a:p>
            <a:pPr lvl="0">
              <a:spcBef>
                <a:spcPts val="0"/>
              </a:spcBef>
              <a:buClr>
                <a:schemeClr val="dk1"/>
              </a:buClr>
              <a:buFont typeface="Arial"/>
              <a:buNone/>
            </a:pPr>
            <a:r>
              <a:rPr lang="en">
                <a:solidFill>
                  <a:srgbClr val="274E13"/>
                </a:solidFill>
              </a:rPr>
              <a:t>“Pedagogy should at its best be about what teachers do that not only help students to learn but actively strengthens their capacity to learn.”</a:t>
            </a:r>
          </a:p>
          <a:p>
            <a:pPr marL="171433" lvl="0" indent="-171433">
              <a:spcBef>
                <a:spcPts val="0"/>
              </a:spcBef>
              <a:buClr>
                <a:schemeClr val="dk1"/>
              </a:buClr>
              <a:buFont typeface="Arial"/>
              <a:buNone/>
            </a:pPr>
            <a:r>
              <a:rPr lang="en">
                <a:solidFill>
                  <a:srgbClr val="274E13"/>
                </a:solidFill>
              </a:rPr>
              <a:t>David Hargreaves, Learning for Life, 2004, p 27</a:t>
            </a:r>
          </a:p>
          <a:p>
            <a:pPr lvl="0" rt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marL="0" lvl="0" indent="-88900" rtl="0">
              <a:spcBef>
                <a:spcPts val="0"/>
              </a:spcBef>
              <a:buClr>
                <a:schemeClr val="dk1"/>
              </a:buClr>
              <a:buFont typeface="Arial"/>
              <a:buNone/>
            </a:pPr>
            <a:r>
              <a:rPr lang="en" b="1">
                <a:solidFill>
                  <a:schemeClr val="dk1"/>
                </a:solidFill>
              </a:rPr>
              <a:t>Modifications:</a:t>
            </a:r>
          </a:p>
          <a:p>
            <a:pPr marL="171433" lvl="0" indent="-171433" rtl="0">
              <a:spcBef>
                <a:spcPts val="0"/>
              </a:spcBef>
              <a:buClr>
                <a:schemeClr val="dk1"/>
              </a:buClr>
              <a:buFont typeface="Arial"/>
              <a:buNone/>
            </a:pPr>
            <a:endParaRPr sz="1200">
              <a:solidFill>
                <a:srgbClr val="FF0000"/>
              </a:solidFill>
              <a:latin typeface="Calibri"/>
              <a:ea typeface="Calibri"/>
              <a:cs typeface="Calibri"/>
              <a:sym typeface="Calibri"/>
            </a:endParaRPr>
          </a:p>
          <a:p>
            <a:pPr lvl="0" rtl="0">
              <a:spcBef>
                <a:spcPts val="0"/>
              </a:spcBef>
              <a:buClr>
                <a:srgbClr val="FF0000"/>
              </a:buClr>
              <a:buFont typeface="Calibri"/>
              <a:buNone/>
            </a:pPr>
            <a:endParaRPr sz="1200">
              <a:solidFill>
                <a:srgbClr val="FF0000"/>
              </a:solidFill>
              <a:latin typeface="Calibri"/>
              <a:ea typeface="Calibri"/>
              <a:cs typeface="Calibri"/>
              <a:sym typeface="Calibri"/>
            </a:endParaRPr>
          </a:p>
        </p:txBody>
      </p:sp>
      <p:sp>
        <p:nvSpPr>
          <p:cNvPr id="712" name="Shape 7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66</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25951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rgbClr val="222222"/>
                </a:solidFill>
              </a:rPr>
              <a:t>Framing slide for progress of presentation</a:t>
            </a:r>
          </a:p>
          <a:p>
            <a:pPr lvl="0" rtl="0">
              <a:spcBef>
                <a:spcPts val="0"/>
              </a:spcBef>
              <a:buClr>
                <a:schemeClr val="dk1"/>
              </a:buClr>
              <a:buFont typeface="Arial"/>
              <a:buNone/>
            </a:pPr>
            <a:endParaRPr>
              <a:solidFill>
                <a:srgbClr val="222222"/>
              </a:solidFill>
            </a:endParaRPr>
          </a:p>
          <a:p>
            <a:pPr lv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endParaRPr sz="1000">
              <a:solidFill>
                <a:srgbClr val="222222"/>
              </a:solidFill>
            </a:endParaRPr>
          </a:p>
        </p:txBody>
      </p:sp>
      <p:sp>
        <p:nvSpPr>
          <p:cNvPr id="718" name="Shape 7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9059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0" name="Shape 7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b="1">
                <a:solidFill>
                  <a:schemeClr val="dk1"/>
                </a:solidFill>
              </a:rPr>
              <a:t>Talking Points:</a:t>
            </a:r>
          </a:p>
          <a:p>
            <a:pPr lvl="0">
              <a:spcBef>
                <a:spcPts val="0"/>
              </a:spcBef>
              <a:buClr>
                <a:schemeClr val="dk1"/>
              </a:buClr>
              <a:buSzPct val="78571"/>
              <a:buFont typeface="Arial"/>
              <a:buNone/>
            </a:pPr>
            <a:r>
              <a:rPr lang="en" sz="1400">
                <a:solidFill>
                  <a:schemeClr val="dk1"/>
                </a:solidFill>
              </a:rPr>
              <a:t>Read aloud and keep the question in mind as we work through this segment.</a:t>
            </a:r>
          </a:p>
          <a:p>
            <a:pPr lvl="0">
              <a:spcBef>
                <a:spcPts val="0"/>
              </a:spcBef>
              <a:buNone/>
            </a:pPr>
            <a:r>
              <a:rPr lang="en" sz="1400"/>
              <a:t>Reflection is part of the learning process for learners of all ages - students and teachers alike. For this portion of the module, we are focusing on students’ reflection.</a:t>
            </a:r>
          </a:p>
          <a:p>
            <a:pPr lvl="0">
              <a:spcBef>
                <a:spcPts val="0"/>
              </a:spcBef>
              <a:buClr>
                <a:schemeClr val="dk1"/>
              </a:buClr>
              <a:buSzPct val="78571"/>
              <a:buFont typeface="Arial"/>
              <a:buNone/>
            </a:pPr>
            <a:endParaRPr sz="1400"/>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Modifications:</a:t>
            </a:r>
          </a:p>
        </p:txBody>
      </p:sp>
    </p:spTree>
    <p:extLst>
      <p:ext uri="{BB962C8B-B14F-4D97-AF65-F5344CB8AC3E}">
        <p14:creationId xmlns:p14="http://schemas.microsoft.com/office/powerpoint/2010/main" val="11766033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6" name="Shape 7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Calibri"/>
              <a:buNone/>
            </a:pPr>
            <a:r>
              <a:rPr lang="en">
                <a:solidFill>
                  <a:schemeClr val="dk1"/>
                </a:solidFill>
              </a:rPr>
              <a:t>Facilitating reflection tasks after students have had some practice with a concept or skill allow for them to complete a task that is metacognitive in nature. </a:t>
            </a:r>
          </a:p>
          <a:p>
            <a:pPr lvl="0" rtl="0">
              <a:spcBef>
                <a:spcPts val="0"/>
              </a:spcBef>
              <a:buClr>
                <a:schemeClr val="dk1"/>
              </a:buClr>
              <a:buFont typeface="Calibri"/>
              <a:buNone/>
            </a:pPr>
            <a:endParaRPr>
              <a:solidFill>
                <a:schemeClr val="dk1"/>
              </a:solidFill>
            </a:endParaRPr>
          </a:p>
          <a:p>
            <a:pPr lvl="0" rtl="0">
              <a:spcBef>
                <a:spcPts val="0"/>
              </a:spcBef>
              <a:buClr>
                <a:schemeClr val="dk1"/>
              </a:buClr>
              <a:buFont typeface="Calibri"/>
              <a:buNone/>
            </a:pPr>
            <a:r>
              <a:rPr lang="en">
                <a:solidFill>
                  <a:schemeClr val="dk1"/>
                </a:solidFill>
              </a:rPr>
              <a:t>The tasks will involve at least one of the 4 R’s.</a:t>
            </a:r>
          </a:p>
          <a:p>
            <a:pPr lvl="0" rtl="0">
              <a:spcBef>
                <a:spcPts val="0"/>
              </a:spcBef>
              <a:buClr>
                <a:schemeClr val="dk1"/>
              </a:buClr>
              <a:buFont typeface="Calibri"/>
              <a:buNone/>
            </a:pPr>
            <a:endParaRPr>
              <a:solidFill>
                <a:schemeClr val="dk1"/>
              </a:solidFill>
            </a:endParaRPr>
          </a:p>
          <a:p>
            <a:pPr lvl="0" rtl="0">
              <a:spcBef>
                <a:spcPts val="0"/>
              </a:spcBef>
              <a:buClr>
                <a:schemeClr val="dk1"/>
              </a:buClr>
              <a:buFont typeface="Calibri"/>
              <a:buNone/>
            </a:pPr>
            <a:r>
              <a:rPr lang="en">
                <a:solidFill>
                  <a:schemeClr val="dk1"/>
                </a:solidFill>
              </a:rPr>
              <a:t>If you remember back to today’s reflections within the module, you will hopefully recall that every reflection tasks involved at least one of the 4 R’s.  Point out to participants that they have been doing this all along.</a:t>
            </a:r>
          </a:p>
          <a:p>
            <a:pPr lvl="0" rtl="0">
              <a:spcBef>
                <a:spcPts val="0"/>
              </a:spcBef>
              <a:buClr>
                <a:schemeClr val="dk1"/>
              </a:buClr>
              <a:buFont typeface="Calibri"/>
              <a:buNone/>
            </a:pPr>
            <a:endParaRPr>
              <a:solidFill>
                <a:schemeClr val="dk1"/>
              </a:solidFill>
            </a:endParaRPr>
          </a:p>
          <a:p>
            <a:pPr lvl="0" rtl="0">
              <a:spcBef>
                <a:spcPts val="0"/>
              </a:spcBef>
              <a:buClr>
                <a:schemeClr val="dk1"/>
              </a:buClr>
              <a:buFont typeface="Calibri"/>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r>
              <a:rPr lang="en" b="1">
                <a:solidFill>
                  <a:schemeClr val="dk1"/>
                </a:solidFill>
              </a:rPr>
              <a:t>Activities:</a:t>
            </a:r>
          </a:p>
          <a:p>
            <a:pPr marL="0" marR="0" lvl="0" indent="0" algn="l" rtl="0">
              <a:spcBef>
                <a:spcPts val="0"/>
              </a:spcBef>
              <a:buClr>
                <a:schemeClr val="dk1"/>
              </a:buClr>
              <a:buFont typeface="Calibri"/>
              <a:buNone/>
            </a:pPr>
            <a:r>
              <a:rPr lang="en" b="1">
                <a:solidFill>
                  <a:schemeClr val="dk1"/>
                </a:solidFill>
              </a:rPr>
              <a:t>Modifications:</a:t>
            </a:r>
          </a:p>
          <a:p>
            <a:pPr marL="0" marR="0" lvl="0" indent="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 sz="1200">
                <a:solidFill>
                  <a:schemeClr val="dk1"/>
                </a:solidFill>
                <a:latin typeface="Calibri"/>
                <a:ea typeface="Calibri"/>
                <a:cs typeface="Calibri"/>
                <a:sym typeface="Calibri"/>
              </a:rPr>
              <a:t> </a:t>
            </a:r>
          </a:p>
        </p:txBody>
      </p:sp>
      <p:sp>
        <p:nvSpPr>
          <p:cNvPr id="737" name="Shape 7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69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355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Arial"/>
              <a:buNone/>
            </a:pPr>
            <a:r>
              <a:rPr lang="en" dirty="0">
                <a:solidFill>
                  <a:srgbClr val="222222"/>
                </a:solidFill>
              </a:rPr>
              <a:t>Key Point- the evaluation frameworks guides the decision making for planning for engagement.  Effective teachers ask HOW do I plan for intellectual engagement? </a:t>
            </a:r>
          </a:p>
          <a:p>
            <a:pPr lvl="0" rtl="0">
              <a:spcBef>
                <a:spcPts val="0"/>
              </a:spcBef>
              <a:buClr>
                <a:schemeClr val="dk1"/>
              </a:buClr>
              <a:buFont typeface="Arial"/>
              <a:buNone/>
            </a:pPr>
            <a:r>
              <a:rPr lang="en" dirty="0">
                <a:solidFill>
                  <a:schemeClr val="dk1"/>
                </a:solidFill>
              </a:rPr>
              <a:t>This slide has a clear point- how do we bridge the two?</a:t>
            </a:r>
          </a:p>
          <a:p>
            <a:pPr lvl="0" rtl="0">
              <a:spcBef>
                <a:spcPts val="0"/>
              </a:spcBef>
              <a:buClr>
                <a:schemeClr val="dk1"/>
              </a:buClr>
              <a:buFont typeface="Arial"/>
              <a:buNone/>
            </a:pPr>
            <a:r>
              <a:rPr lang="en" dirty="0">
                <a:solidFill>
                  <a:schemeClr val="dk1"/>
                </a:solidFill>
              </a:rPr>
              <a:t>student leadership = more engaged students.  Teacher is the facilitator. The teacher is not the “Sage on the Stage”.</a:t>
            </a:r>
          </a:p>
          <a:p>
            <a:pPr lvl="0" rtl="0">
              <a:spcBef>
                <a:spcPts val="0"/>
              </a:spcBef>
              <a:buClr>
                <a:schemeClr val="dk1"/>
              </a:buClr>
              <a:buFont typeface="Arial"/>
              <a:buNone/>
            </a:pPr>
            <a:r>
              <a:rPr lang="en" dirty="0">
                <a:solidFill>
                  <a:schemeClr val="dk1"/>
                </a:solidFill>
              </a:rPr>
              <a:t>Trainer note: point out how several protocols will be woven throughout presentation and encourage participants to think about how they can adapt or utilize each protocol to foster intellectual engagement. </a:t>
            </a:r>
          </a:p>
          <a:p>
            <a:pPr lvl="0" rtl="0">
              <a:spcBef>
                <a:spcPts val="0"/>
              </a:spcBef>
              <a:buClr>
                <a:schemeClr val="dk1"/>
              </a:buClr>
              <a:buFont typeface="Arial"/>
              <a:buNone/>
            </a:pPr>
            <a:r>
              <a:rPr lang="en" dirty="0">
                <a:solidFill>
                  <a:schemeClr val="dk1"/>
                </a:solidFill>
              </a:rPr>
              <a:t>The rest of the presentation is how effective teachers create and make decisions that foster student leadership and student-centered classrooms. </a:t>
            </a:r>
          </a:p>
          <a:p>
            <a:pPr lvl="0" rtl="0">
              <a:spcBef>
                <a:spcPts val="0"/>
              </a:spcBef>
              <a:buClr>
                <a:schemeClr val="dk1"/>
              </a:buClr>
              <a:buFont typeface="Calibri"/>
              <a:buNone/>
            </a:pPr>
            <a:endParaRPr sz="1200" dirty="0">
              <a:solidFill>
                <a:schemeClr val="dk1"/>
              </a:solidFill>
              <a:latin typeface="Calibri"/>
              <a:ea typeface="Calibri"/>
              <a:cs typeface="Calibri"/>
              <a:sym typeface="Calibri"/>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lvl="0">
              <a:spcBef>
                <a:spcPts val="0"/>
              </a:spcBef>
              <a:buClr>
                <a:schemeClr val="dk1"/>
              </a:buClr>
              <a:buFont typeface="Arial"/>
              <a:buNone/>
            </a:pPr>
            <a:endParaRPr sz="1200" dirty="0">
              <a:solidFill>
                <a:schemeClr val="dk1"/>
              </a:solidFill>
              <a:latin typeface="Calibri"/>
              <a:ea typeface="Calibri"/>
              <a:cs typeface="Calibri"/>
              <a:sym typeface="Calibri"/>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110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3" name="Shape 7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b="1">
                <a:solidFill>
                  <a:schemeClr val="dk1"/>
                </a:solidFill>
              </a:rPr>
              <a:t>Talking Points:</a:t>
            </a:r>
          </a:p>
          <a:p>
            <a:pPr lvl="0">
              <a:spcBef>
                <a:spcPts val="0"/>
              </a:spcBef>
              <a:buClr>
                <a:schemeClr val="dk1"/>
              </a:buClr>
              <a:buSzPct val="78571"/>
              <a:buFont typeface="Arial"/>
              <a:buNone/>
            </a:pPr>
            <a:r>
              <a:rPr lang="en" sz="1400">
                <a:solidFill>
                  <a:schemeClr val="dk1"/>
                </a:solidFill>
              </a:rPr>
              <a:t>Learning is NOT filling a bucket with knowledge</a:t>
            </a:r>
          </a:p>
          <a:p>
            <a:pPr lvl="0">
              <a:spcBef>
                <a:spcPts val="0"/>
              </a:spcBef>
              <a:buClr>
                <a:schemeClr val="dk1"/>
              </a:buClr>
              <a:buSzPct val="78571"/>
              <a:buFont typeface="Arial"/>
              <a:buNone/>
            </a:pPr>
            <a:r>
              <a:rPr lang="en" sz="1400">
                <a:solidFill>
                  <a:schemeClr val="dk1"/>
                </a:solidFill>
              </a:rPr>
              <a:t>Instead, learners ideally intrinsically own their growth</a:t>
            </a:r>
          </a:p>
          <a:p>
            <a:pPr lvl="0">
              <a:spcBef>
                <a:spcPts val="0"/>
              </a:spcBef>
              <a:buClr>
                <a:schemeClr val="dk1"/>
              </a:buClr>
              <a:buSzPct val="78571"/>
              <a:buFont typeface="Arial"/>
              <a:buNone/>
            </a:pPr>
            <a:r>
              <a:rPr lang="en" sz="1400">
                <a:solidFill>
                  <a:schemeClr val="dk1"/>
                </a:solidFill>
              </a:rPr>
              <a:t>Reflective tasks hold the learner accountable for his/her learning which, in turn, promotes ownership of one’s learning.</a:t>
            </a:r>
          </a:p>
          <a:p>
            <a:pPr lvl="0">
              <a:spcBef>
                <a:spcPts val="0"/>
              </a:spcBef>
              <a:buClr>
                <a:schemeClr val="dk1"/>
              </a:buClr>
              <a:buSzPct val="100000"/>
              <a:buFont typeface="Arial"/>
              <a:buNone/>
            </a:pPr>
            <a:endParaRPr>
              <a:solidFill>
                <a:schemeClr val="dk1"/>
              </a:solidFill>
            </a:endParaRPr>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Modifications:</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23210541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 b="1">
                <a:solidFill>
                  <a:schemeClr val="dk1"/>
                </a:solidFill>
              </a:rPr>
              <a:t>Talking Points:</a:t>
            </a:r>
          </a:p>
          <a:p>
            <a:pPr lvl="0" rtl="0">
              <a:spcBef>
                <a:spcPts val="0"/>
              </a:spcBef>
              <a:buNone/>
            </a:pPr>
            <a:r>
              <a:rPr lang="en">
                <a:solidFill>
                  <a:srgbClr val="222222"/>
                </a:solidFill>
              </a:rPr>
              <a:t>Framing slide for progress of presentation.</a:t>
            </a:r>
          </a:p>
          <a:p>
            <a:pPr lvl="0" rtl="0">
              <a:spcBef>
                <a:spcPts val="0"/>
              </a:spcBef>
              <a:buClr>
                <a:schemeClr val="dk1"/>
              </a:buClr>
              <a:buFont typeface="Arial"/>
              <a:buNone/>
            </a:pPr>
            <a:endParaRPr>
              <a:solidFill>
                <a:srgbClr val="222222"/>
              </a:solidFill>
            </a:endParaRPr>
          </a:p>
          <a:p>
            <a:pPr lvl="0" rtl="0">
              <a:spcBef>
                <a:spcPts val="0"/>
              </a:spcBef>
              <a:buNone/>
            </a:pPr>
            <a:r>
              <a:rPr lang="en" b="1">
                <a:solidFill>
                  <a:schemeClr val="dk1"/>
                </a:solidFill>
              </a:rPr>
              <a:t>Resources: </a:t>
            </a:r>
          </a:p>
          <a:p>
            <a:pPr lvl="0" rtl="0">
              <a:spcBef>
                <a:spcPts val="0"/>
              </a:spcBef>
              <a:buClr>
                <a:schemeClr val="dk1"/>
              </a:buClr>
              <a:buFont typeface="Arial"/>
              <a:buNone/>
            </a:pPr>
            <a:endParaRPr b="1">
              <a:solidFill>
                <a:schemeClr val="dk1"/>
              </a:solidFill>
            </a:endParaRPr>
          </a:p>
          <a:p>
            <a:pPr lvl="0" rtl="0">
              <a:spcBef>
                <a:spcPts val="0"/>
              </a:spcBef>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endParaRPr sz="1000">
              <a:solidFill>
                <a:srgbClr val="222222"/>
              </a:solidFill>
            </a:endParaRPr>
          </a:p>
        </p:txBody>
      </p:sp>
      <p:sp>
        <p:nvSpPr>
          <p:cNvPr id="749" name="Shape 7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3782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1" name="Shape 7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b="1">
                <a:solidFill>
                  <a:schemeClr val="dk1"/>
                </a:solidFill>
              </a:rPr>
              <a:t>Talking Points:</a:t>
            </a:r>
          </a:p>
          <a:p>
            <a:pPr lvl="0">
              <a:spcBef>
                <a:spcPts val="0"/>
              </a:spcBef>
              <a:buClr>
                <a:schemeClr val="dk1"/>
              </a:buClr>
              <a:buSzPct val="78571"/>
              <a:buFont typeface="Arial"/>
              <a:buNone/>
            </a:pPr>
            <a:r>
              <a:rPr lang="en" sz="1400">
                <a:solidFill>
                  <a:schemeClr val="dk1"/>
                </a:solidFill>
              </a:rPr>
              <a:t>Read aloud and keep the question in mind as we work through this segment.</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rtl="0">
              <a:spcBef>
                <a:spcPts val="0"/>
              </a:spcBef>
              <a:buClr>
                <a:schemeClr val="dk1"/>
              </a:buClr>
              <a:buSzPct val="78571"/>
              <a:buFont typeface="Arial"/>
              <a:buNone/>
            </a:pPr>
            <a:r>
              <a:rPr lang="en" sz="1400" b="1">
                <a:solidFill>
                  <a:schemeClr val="dk1"/>
                </a:solidFill>
              </a:rPr>
              <a:t>Modifications:</a:t>
            </a:r>
          </a:p>
        </p:txBody>
      </p:sp>
    </p:spTree>
    <p:extLst>
      <p:ext uri="{BB962C8B-B14F-4D97-AF65-F5344CB8AC3E}">
        <p14:creationId xmlns:p14="http://schemas.microsoft.com/office/powerpoint/2010/main" val="37797782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7" name="Shape 767"/>
          <p:cNvSpPr txBox="1">
            <a:spLocks noGrp="1"/>
          </p:cNvSpPr>
          <p:nvPr>
            <p:ph type="body" idx="1"/>
          </p:nvPr>
        </p:nvSpPr>
        <p:spPr>
          <a:xfrm>
            <a:off x="685800" y="4343401"/>
            <a:ext cx="5486400" cy="4114799"/>
          </a:xfrm>
          <a:prstGeom prst="rect">
            <a:avLst/>
          </a:prstGeom>
          <a:noFill/>
          <a:ln>
            <a:noFill/>
          </a:ln>
        </p:spPr>
        <p:txBody>
          <a:bodyPr lIns="91400" tIns="45675" rIns="91400" bIns="45675" anchor="t" anchorCtr="0">
            <a:noAutofit/>
          </a:bodyPr>
          <a:lstStyle/>
          <a:p>
            <a:pPr lvl="0" rtl="0">
              <a:spcBef>
                <a:spcPts val="0"/>
              </a:spcBef>
              <a:buNone/>
            </a:pPr>
            <a:r>
              <a:rPr lang="en" b="1" dirty="0">
                <a:solidFill>
                  <a:schemeClr val="dk1"/>
                </a:solidFill>
              </a:rPr>
              <a:t>Talking Points:</a:t>
            </a:r>
          </a:p>
          <a:p>
            <a:pPr lvl="0" rtl="0">
              <a:spcBef>
                <a:spcPts val="0"/>
              </a:spcBef>
              <a:buNone/>
            </a:pPr>
            <a:r>
              <a:rPr lang="en" dirty="0">
                <a:solidFill>
                  <a:srgbClr val="274E13"/>
                </a:solidFill>
              </a:rPr>
              <a:t>Emphasize that the reality of our student’s world is that they communicate and learn with technology. This extends their learning beyond the classroom. This is their way of life, so we are meeting them at their level. This visual answers the questions. Pieces</a:t>
            </a:r>
            <a:r>
              <a:rPr lang="en" baseline="0" dirty="0">
                <a:solidFill>
                  <a:srgbClr val="274E13"/>
                </a:solidFill>
              </a:rPr>
              <a:t> all work together.</a:t>
            </a:r>
            <a:endParaRPr lang="en" dirty="0">
              <a:solidFill>
                <a:srgbClr val="274E13"/>
              </a:solidFill>
            </a:endParaRPr>
          </a:p>
          <a:p>
            <a:pPr lvl="0" rtl="0">
              <a:spcBef>
                <a:spcPts val="0"/>
              </a:spcBef>
              <a:buNone/>
            </a:pPr>
            <a:endParaRPr dirty="0">
              <a:solidFill>
                <a:srgbClr val="274E13"/>
              </a:solidFill>
            </a:endParaRPr>
          </a:p>
          <a:p>
            <a:pPr lvl="0" rtl="0">
              <a:spcBef>
                <a:spcPts val="0"/>
              </a:spcBef>
              <a:buNone/>
            </a:pPr>
            <a:r>
              <a:rPr lang="en" b="1" dirty="0">
                <a:solidFill>
                  <a:schemeClr val="dk1"/>
                </a:solidFill>
              </a:rPr>
              <a:t>Resources: </a:t>
            </a:r>
          </a:p>
          <a:p>
            <a:pPr lvl="0" rtl="0">
              <a:spcBef>
                <a:spcPts val="0"/>
              </a:spcBef>
              <a:buNone/>
            </a:pPr>
            <a:endParaRPr b="1" dirty="0">
              <a:solidFill>
                <a:schemeClr val="dk1"/>
              </a:solidFill>
            </a:endParaRPr>
          </a:p>
          <a:p>
            <a:pPr lvl="0" rtl="0">
              <a:spcBef>
                <a:spcPts val="0"/>
              </a:spcBef>
              <a:buNone/>
            </a:pPr>
            <a:r>
              <a:rPr lang="en" b="1" dirty="0">
                <a:solidFill>
                  <a:schemeClr val="dk1"/>
                </a:solidFill>
              </a:rPr>
              <a:t>Activities:</a:t>
            </a:r>
          </a:p>
          <a:p>
            <a:pPr lvl="0" rtl="0">
              <a:spcBef>
                <a:spcPts val="0"/>
              </a:spcBef>
              <a:buNone/>
            </a:pPr>
            <a:endParaRPr b="1" dirty="0">
              <a:solidFill>
                <a:schemeClr val="dk1"/>
              </a:solidFill>
            </a:endParaRPr>
          </a:p>
          <a:p>
            <a:pPr lvl="0" rtl="0">
              <a:lnSpc>
                <a:spcPct val="89990"/>
              </a:lnSpc>
              <a:spcBef>
                <a:spcPts val="200"/>
              </a:spcBef>
              <a:buNone/>
            </a:pPr>
            <a:r>
              <a:rPr lang="en" b="1" dirty="0">
                <a:solidFill>
                  <a:schemeClr val="dk1"/>
                </a:solidFill>
              </a:rPr>
              <a:t>Modifications:</a:t>
            </a:r>
          </a:p>
          <a:p>
            <a:pPr lvl="0" rtl="0">
              <a:lnSpc>
                <a:spcPct val="89990"/>
              </a:lnSpc>
              <a:spcBef>
                <a:spcPts val="200"/>
              </a:spcBef>
              <a:buNone/>
            </a:pPr>
            <a:r>
              <a:rPr lang="en" sz="1200" b="1" dirty="0">
                <a:solidFill>
                  <a:schemeClr val="dk1"/>
                </a:solidFill>
                <a:latin typeface="Calibri"/>
                <a:ea typeface="Calibri"/>
                <a:cs typeface="Calibri"/>
                <a:sym typeface="Calibri"/>
              </a:rPr>
              <a:t>Consider laminating a poster with 4 c’s for presentation rooms by DOE and as a give-away prize.</a:t>
            </a:r>
          </a:p>
          <a:p>
            <a:pPr lvl="0" rtl="0">
              <a:spcBef>
                <a:spcPts val="0"/>
              </a:spcBef>
              <a:buClr>
                <a:schemeClr val="dk1"/>
              </a:buClr>
              <a:buFont typeface="Arial"/>
              <a:buNone/>
            </a:pPr>
            <a:endParaRPr b="1" dirty="0">
              <a:solidFill>
                <a:srgbClr val="274E13"/>
              </a:solidFill>
              <a:latin typeface="Calibri"/>
              <a:ea typeface="Calibri"/>
              <a:cs typeface="Calibri"/>
              <a:sym typeface="Calibri"/>
            </a:endParaRPr>
          </a:p>
        </p:txBody>
      </p:sp>
      <p:sp>
        <p:nvSpPr>
          <p:cNvPr id="768" name="Shape 768"/>
          <p:cNvSpPr txBox="1">
            <a:spLocks noGrp="1"/>
          </p:cNvSpPr>
          <p:nvPr>
            <p:ph type="sldNum" idx="12"/>
          </p:nvPr>
        </p:nvSpPr>
        <p:spPr>
          <a:xfrm>
            <a:off x="3884612" y="8685213"/>
            <a:ext cx="2971800" cy="457200"/>
          </a:xfrm>
          <a:prstGeom prst="rect">
            <a:avLst/>
          </a:prstGeom>
          <a:noFill/>
          <a:ln>
            <a:noFill/>
          </a:ln>
        </p:spPr>
        <p:txBody>
          <a:bodyPr lIns="91400" tIns="45675" rIns="91400" bIns="45675"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73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65895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5" name="Shape 7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dirty="0">
                <a:solidFill>
                  <a:schemeClr val="dk1"/>
                </a:solidFill>
              </a:rPr>
              <a:t>Talking Points:</a:t>
            </a:r>
          </a:p>
          <a:p>
            <a:pPr lvl="0">
              <a:spcBef>
                <a:spcPts val="0"/>
              </a:spcBef>
              <a:buNone/>
            </a:pPr>
            <a:r>
              <a:rPr lang="en" sz="1400" dirty="0">
                <a:solidFill>
                  <a:schemeClr val="dk1"/>
                </a:solidFill>
              </a:rPr>
              <a:t>Make sure the audience understands that the growth of questioning for students was married to the tech that can assist in this process.  </a:t>
            </a:r>
          </a:p>
          <a:p>
            <a:pPr lvl="0">
              <a:spcBef>
                <a:spcPts val="0"/>
              </a:spcBef>
              <a:buClr>
                <a:schemeClr val="dk1"/>
              </a:buClr>
              <a:buSzPct val="78571"/>
              <a:buFont typeface="Arial"/>
              <a:buNone/>
            </a:pPr>
            <a:r>
              <a:rPr lang="en-US" sz="1400" b="0" dirty="0">
                <a:solidFill>
                  <a:schemeClr val="dk1"/>
                </a:solidFill>
              </a:rPr>
              <a:t>Ask:</a:t>
            </a:r>
            <a:r>
              <a:rPr lang="en-US" sz="1400" b="0" baseline="0" dirty="0">
                <a:solidFill>
                  <a:schemeClr val="dk1"/>
                </a:solidFill>
              </a:rPr>
              <a:t> How could you pair technology with reflection?</a:t>
            </a:r>
          </a:p>
          <a:p>
            <a:pPr lvl="0">
              <a:spcBef>
                <a:spcPts val="0"/>
              </a:spcBef>
              <a:buClr>
                <a:schemeClr val="dk1"/>
              </a:buClr>
              <a:buSzPct val="78571"/>
              <a:buFont typeface="Arial"/>
              <a:buNone/>
            </a:pPr>
            <a:endParaRPr sz="1400" b="0" dirty="0">
              <a:solidFill>
                <a:schemeClr val="dk1"/>
              </a:solidFill>
            </a:endParaRPr>
          </a:p>
          <a:p>
            <a:pPr lvl="0">
              <a:spcBef>
                <a:spcPts val="0"/>
              </a:spcBef>
              <a:buNone/>
            </a:pPr>
            <a:r>
              <a:rPr lang="en" sz="1400" b="1" dirty="0">
                <a:solidFill>
                  <a:schemeClr val="dk1"/>
                </a:solidFill>
              </a:rPr>
              <a:t>Resources: </a:t>
            </a:r>
          </a:p>
          <a:p>
            <a:pPr lvl="0">
              <a:spcBef>
                <a:spcPts val="0"/>
              </a:spcBef>
              <a:buNone/>
            </a:pPr>
            <a:r>
              <a:rPr lang="en" sz="1400" dirty="0">
                <a:solidFill>
                  <a:schemeClr val="dk1"/>
                </a:solidFill>
              </a:rPr>
              <a:t>This is included in the resource packet.</a:t>
            </a:r>
          </a:p>
          <a:p>
            <a:pPr lvl="0">
              <a:spcBef>
                <a:spcPts val="0"/>
              </a:spcBef>
              <a:buClr>
                <a:schemeClr val="dk1"/>
              </a:buClr>
              <a:buSzPct val="78571"/>
              <a:buFont typeface="Arial"/>
              <a:buNone/>
            </a:pPr>
            <a:endParaRPr sz="1400" dirty="0">
              <a:solidFill>
                <a:schemeClr val="dk1"/>
              </a:solidFill>
            </a:endParaRPr>
          </a:p>
          <a:p>
            <a:pPr lvl="0">
              <a:spcBef>
                <a:spcPts val="0"/>
              </a:spcBef>
              <a:buNone/>
            </a:pPr>
            <a:r>
              <a:rPr lang="en" sz="1400" b="1" dirty="0">
                <a:solidFill>
                  <a:schemeClr val="dk1"/>
                </a:solidFill>
              </a:rPr>
              <a:t>Activities:</a:t>
            </a:r>
          </a:p>
          <a:p>
            <a:pPr lvl="0">
              <a:spcBef>
                <a:spcPts val="0"/>
              </a:spcBef>
              <a:buClr>
                <a:schemeClr val="dk1"/>
              </a:buClr>
              <a:buSzPct val="78571"/>
              <a:buFont typeface="Arial"/>
              <a:buNone/>
            </a:pPr>
            <a:endParaRPr sz="1400" b="1" dirty="0">
              <a:solidFill>
                <a:schemeClr val="dk1"/>
              </a:solidFill>
            </a:endParaRPr>
          </a:p>
          <a:p>
            <a:pPr lvl="0">
              <a:spcBef>
                <a:spcPts val="0"/>
              </a:spcBef>
              <a:buNone/>
            </a:pPr>
            <a:r>
              <a:rPr lang="en" sz="1400" b="1" dirty="0">
                <a:solidFill>
                  <a:schemeClr val="dk1"/>
                </a:solidFill>
              </a:rPr>
              <a:t>Modifications:</a:t>
            </a:r>
          </a:p>
          <a:p>
            <a:pPr lvl="0">
              <a:spcBef>
                <a:spcPts val="0"/>
              </a:spcBef>
              <a:buNone/>
            </a:pPr>
            <a:endParaRPr sz="1400" dirty="0"/>
          </a:p>
          <a:p>
            <a:pPr lvl="0">
              <a:spcBef>
                <a:spcPts val="0"/>
              </a:spcBef>
              <a:buNone/>
            </a:pPr>
            <a:endParaRPr sz="1400" dirty="0"/>
          </a:p>
        </p:txBody>
      </p:sp>
    </p:spTree>
    <p:extLst>
      <p:ext uri="{BB962C8B-B14F-4D97-AF65-F5344CB8AC3E}">
        <p14:creationId xmlns:p14="http://schemas.microsoft.com/office/powerpoint/2010/main" val="14454947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3" name="Shape 7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dirty="0">
                <a:solidFill>
                  <a:schemeClr val="dk1"/>
                </a:solidFill>
              </a:rPr>
              <a:t>Talking Points:</a:t>
            </a:r>
          </a:p>
          <a:p>
            <a:pPr lvl="0">
              <a:spcBef>
                <a:spcPts val="0"/>
              </a:spcBef>
              <a:buClr>
                <a:schemeClr val="dk1"/>
              </a:buClr>
              <a:buSzPct val="78571"/>
              <a:buFont typeface="Arial"/>
              <a:buNone/>
            </a:pPr>
            <a:r>
              <a:rPr lang="en" sz="1400" dirty="0">
                <a:solidFill>
                  <a:schemeClr val="dk1"/>
                </a:solidFill>
              </a:rPr>
              <a:t>After post-its are sorted, share out 1 from each. Might</a:t>
            </a:r>
            <a:r>
              <a:rPr lang="en" sz="1400" baseline="0" dirty="0">
                <a:solidFill>
                  <a:schemeClr val="dk1"/>
                </a:solidFill>
              </a:rPr>
              <a:t> have been discussion about where to place them. Can often cross sections. That shows how they are all connected. </a:t>
            </a:r>
            <a:endParaRPr lang="en" sz="1400" dirty="0">
              <a:solidFill>
                <a:schemeClr val="dk1"/>
              </a:solidFill>
            </a:endParaRPr>
          </a:p>
          <a:p>
            <a:pPr lvl="0">
              <a:spcBef>
                <a:spcPts val="0"/>
              </a:spcBef>
              <a:buClr>
                <a:schemeClr val="dk1"/>
              </a:buClr>
              <a:buSzPct val="78571"/>
              <a:buFont typeface="Arial"/>
              <a:buNone/>
            </a:pPr>
            <a:endParaRPr sz="1400" dirty="0">
              <a:solidFill>
                <a:schemeClr val="dk1"/>
              </a:solidFill>
            </a:endParaRPr>
          </a:p>
          <a:p>
            <a:pPr lvl="0">
              <a:spcBef>
                <a:spcPts val="0"/>
              </a:spcBef>
              <a:buNone/>
            </a:pPr>
            <a:r>
              <a:rPr lang="en" sz="1400" b="1" dirty="0">
                <a:solidFill>
                  <a:schemeClr val="dk1"/>
                </a:solidFill>
              </a:rPr>
              <a:t>Resources: </a:t>
            </a:r>
          </a:p>
          <a:p>
            <a:pPr lvl="0">
              <a:spcBef>
                <a:spcPts val="0"/>
              </a:spcBef>
              <a:buNone/>
            </a:pPr>
            <a:r>
              <a:rPr lang="en" sz="1400" dirty="0">
                <a:solidFill>
                  <a:schemeClr val="dk1"/>
                </a:solidFill>
              </a:rPr>
              <a:t>Please note: Included in the references is a BYOD Toolchest for school districts.  This is a checklist that outlines the technical considerations you may need to address before presenting in a district.</a:t>
            </a:r>
          </a:p>
          <a:p>
            <a:pPr lvl="0">
              <a:spcBef>
                <a:spcPts val="0"/>
              </a:spcBef>
              <a:buClr>
                <a:schemeClr val="dk1"/>
              </a:buClr>
              <a:buSzPct val="78571"/>
              <a:buFont typeface="Arial"/>
              <a:buNone/>
            </a:pPr>
            <a:endParaRPr sz="1400" dirty="0">
              <a:solidFill>
                <a:schemeClr val="dk1"/>
              </a:solidFill>
            </a:endParaRPr>
          </a:p>
          <a:p>
            <a:pPr lvl="0">
              <a:spcBef>
                <a:spcPts val="0"/>
              </a:spcBef>
              <a:buNone/>
            </a:pPr>
            <a:r>
              <a:rPr lang="en" sz="1400" b="1" dirty="0">
                <a:solidFill>
                  <a:schemeClr val="dk1"/>
                </a:solidFill>
              </a:rPr>
              <a:t>Activities:</a:t>
            </a:r>
          </a:p>
          <a:p>
            <a:pPr lvl="0">
              <a:spcBef>
                <a:spcPts val="0"/>
              </a:spcBef>
              <a:buNone/>
            </a:pPr>
            <a:r>
              <a:rPr lang="en" sz="1400" dirty="0">
                <a:solidFill>
                  <a:schemeClr val="dk1"/>
                </a:solidFill>
              </a:rPr>
              <a:t>Picture for Edutopia is hyperlinked.  This site include several technology resources that are school appropriate.</a:t>
            </a:r>
          </a:p>
          <a:p>
            <a:pPr lvl="0">
              <a:spcBef>
                <a:spcPts val="0"/>
              </a:spcBef>
              <a:buClr>
                <a:schemeClr val="dk1"/>
              </a:buClr>
              <a:buSzPct val="78571"/>
              <a:buFont typeface="Arial"/>
              <a:buNone/>
            </a:pPr>
            <a:endParaRPr sz="1400" dirty="0">
              <a:solidFill>
                <a:schemeClr val="dk1"/>
              </a:solidFill>
            </a:endParaRPr>
          </a:p>
          <a:p>
            <a:pPr lvl="0">
              <a:spcBef>
                <a:spcPts val="0"/>
              </a:spcBef>
              <a:buNone/>
            </a:pPr>
            <a:r>
              <a:rPr lang="en" sz="1400" b="1" dirty="0">
                <a:solidFill>
                  <a:schemeClr val="dk1"/>
                </a:solidFill>
              </a:rPr>
              <a:t>Modifications:</a:t>
            </a:r>
          </a:p>
          <a:p>
            <a:pPr lv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7057779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Shape 7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0" name="Shape 8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rgbClr val="333333"/>
                </a:solidFill>
              </a:rPr>
              <a:t> Share out in groups of 3</a:t>
            </a:r>
          </a:p>
          <a:p>
            <a:pPr lvl="0" rtl="0">
              <a:spcBef>
                <a:spcPts val="0"/>
              </a:spcBef>
              <a:buClr>
                <a:schemeClr val="dk1"/>
              </a:buClr>
              <a:buFont typeface="Arial"/>
              <a:buNone/>
            </a:pPr>
            <a:endParaRPr b="1">
              <a:solidFill>
                <a:schemeClr val="dk1"/>
              </a:solidFill>
            </a:endParaRPr>
          </a:p>
          <a:p>
            <a:pPr lv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r>
              <a:rPr lang="en">
                <a:solidFill>
                  <a:srgbClr val="333333"/>
                </a:solidFill>
              </a:rPr>
              <a:t>Video: 2m 19 sec</a:t>
            </a:r>
          </a:p>
          <a:p>
            <a:pPr lvl="0" rtl="0">
              <a:spcBef>
                <a:spcPts val="0"/>
              </a:spcBef>
              <a:buClr>
                <a:schemeClr val="dk1"/>
              </a:buClr>
              <a:buFont typeface="Arial"/>
              <a:buNone/>
            </a:pPr>
            <a:endParaRPr>
              <a:solidFill>
                <a:srgbClr val="333333"/>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a:p>
            <a:pPr lvl="0" rtl="0">
              <a:spcBef>
                <a:spcPts val="0"/>
              </a:spcBef>
              <a:buClr>
                <a:schemeClr val="dk1"/>
              </a:buClr>
              <a:buFont typeface="Arial"/>
              <a:buNone/>
            </a:pPr>
            <a:r>
              <a:rPr lang="en">
                <a:solidFill>
                  <a:schemeClr val="dk1"/>
                </a:solidFill>
              </a:rPr>
              <a:t>Wow and Wonder Protocol </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p:txBody>
      </p:sp>
      <p:sp>
        <p:nvSpPr>
          <p:cNvPr id="801" name="Shape 8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76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02960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8" name="Shape 808"/>
          <p:cNvSpPr txBox="1">
            <a:spLocks noGrp="1"/>
          </p:cNvSpPr>
          <p:nvPr>
            <p:ph type="body" idx="1"/>
          </p:nvPr>
        </p:nvSpPr>
        <p:spPr>
          <a:xfrm>
            <a:off x="685800" y="4343401"/>
            <a:ext cx="5486399" cy="4114800"/>
          </a:xfrm>
          <a:prstGeom prst="rect">
            <a:avLst/>
          </a:prstGeom>
          <a:noFill/>
          <a:ln>
            <a:noFill/>
          </a:ln>
        </p:spPr>
        <p:txBody>
          <a:bodyPr lIns="91400" tIns="45675" rIns="91400" bIns="45675"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r>
              <a:rPr lang="en">
                <a:solidFill>
                  <a:srgbClr val="274E13"/>
                </a:solidFill>
                <a:latin typeface="Calibri"/>
                <a:ea typeface="Calibri"/>
                <a:cs typeface="Calibri"/>
                <a:sym typeface="Calibri"/>
              </a:rPr>
              <a:t>It is more important to highlight these items after they have been used as part of the actual presentation with teachers.  Ultimately, teachers will then not only become familiar with these some of these tools, but will see how to more seamlessly integrate them into their own classrooms.  We are thinking a flag in the presentation, or cards with the actual tools listed, may be a good way for teachers to gather these platforms for their own toolkits.  We will have an appendix tab in their binders for the “how-tos” of setting up any technology we use throughout the presentation. Then a good activity may be to have them bring any additional tool they want to contribute.  </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p:txBody>
      </p:sp>
      <p:sp>
        <p:nvSpPr>
          <p:cNvPr id="809" name="Shape 809"/>
          <p:cNvSpPr txBox="1">
            <a:spLocks noGrp="1"/>
          </p:cNvSpPr>
          <p:nvPr>
            <p:ph type="sldNum" idx="12"/>
          </p:nvPr>
        </p:nvSpPr>
        <p:spPr>
          <a:xfrm>
            <a:off x="3884612" y="8685213"/>
            <a:ext cx="2971799" cy="457200"/>
          </a:xfrm>
          <a:prstGeom prst="rect">
            <a:avLst/>
          </a:prstGeom>
          <a:noFill/>
          <a:ln>
            <a:noFill/>
          </a:ln>
        </p:spPr>
        <p:txBody>
          <a:bodyPr lIns="91400" tIns="45675" rIns="91400" bIns="45675"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77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4653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5" name="Shape 8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a:solidFill>
                  <a:schemeClr val="dk1"/>
                </a:solidFill>
              </a:rPr>
              <a:t>Talking Points:</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a:spcBef>
                <a:spcPts val="0"/>
              </a:spcBef>
              <a:buClr>
                <a:schemeClr val="dk1"/>
              </a:buClr>
              <a:buSzPct val="78571"/>
              <a:buFont typeface="Arial"/>
              <a:buNone/>
            </a:pPr>
            <a:r>
              <a:rPr lang="en" sz="1400" b="1">
                <a:solidFill>
                  <a:schemeClr val="dk1"/>
                </a:solidFill>
              </a:rPr>
              <a:t>Modifications:</a:t>
            </a:r>
          </a:p>
        </p:txBody>
      </p:sp>
    </p:spTree>
    <p:extLst>
      <p:ext uri="{BB962C8B-B14F-4D97-AF65-F5344CB8AC3E}">
        <p14:creationId xmlns:p14="http://schemas.microsoft.com/office/powerpoint/2010/main" val="34385993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2" name="Shape 82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spcBef>
                <a:spcPts val="0"/>
              </a:spcBef>
              <a:buNone/>
            </a:pPr>
            <a:r>
              <a:rPr lang="en" b="1">
                <a:solidFill>
                  <a:schemeClr val="dk1"/>
                </a:solidFill>
              </a:rPr>
              <a:t>Talking Points: </a:t>
            </a:r>
          </a:p>
          <a:p>
            <a:pPr marL="342900" lvl="0" indent="-254000" rtl="0">
              <a:spcBef>
                <a:spcPts val="0"/>
              </a:spcBef>
              <a:buClr>
                <a:srgbClr val="274E13"/>
              </a:buClr>
              <a:buChar char="●"/>
            </a:pPr>
            <a:r>
              <a:rPr lang="en">
                <a:solidFill>
                  <a:srgbClr val="274E13"/>
                </a:solidFill>
              </a:rPr>
              <a:t>Kahoot (good for reflection, data and feedback!)</a:t>
            </a:r>
          </a:p>
          <a:p>
            <a:pPr marL="342900" lvl="0" indent="-254000" rtl="0">
              <a:spcBef>
                <a:spcPts val="0"/>
              </a:spcBef>
              <a:buClr>
                <a:srgbClr val="274E13"/>
              </a:buClr>
              <a:buChar char="●"/>
            </a:pPr>
            <a:r>
              <a:rPr lang="en">
                <a:solidFill>
                  <a:srgbClr val="274E13"/>
                </a:solidFill>
              </a:rPr>
              <a:t>Anything Google!</a:t>
            </a:r>
          </a:p>
          <a:p>
            <a:pPr marL="342900" lvl="0" indent="-254000" rtl="0">
              <a:spcBef>
                <a:spcPts val="0"/>
              </a:spcBef>
              <a:buClr>
                <a:srgbClr val="274E13"/>
              </a:buClr>
              <a:buChar char="●"/>
            </a:pPr>
            <a:r>
              <a:rPr lang="en">
                <a:solidFill>
                  <a:srgbClr val="274E13"/>
                </a:solidFill>
              </a:rPr>
              <a:t>Useful to list a few cheap subscription things here that are subject specific ideas crossing multiple grade levels. ex.MobyMax</a:t>
            </a:r>
          </a:p>
          <a:p>
            <a:pPr marL="342900" lvl="0" indent="-254000" rtl="0">
              <a:spcBef>
                <a:spcPts val="0"/>
              </a:spcBef>
              <a:buClr>
                <a:srgbClr val="274E13"/>
              </a:buClr>
              <a:buChar char="●"/>
            </a:pPr>
            <a:r>
              <a:rPr lang="en">
                <a:solidFill>
                  <a:srgbClr val="274E13"/>
                </a:solidFill>
              </a:rPr>
              <a:t>Useful to group by type….multiple choice, build own questions, open ended, complies responses, etc.</a:t>
            </a:r>
          </a:p>
          <a:p>
            <a:pPr marL="342900" lvl="0" indent="-254000" rtl="0">
              <a:spcBef>
                <a:spcPts val="0"/>
              </a:spcBef>
              <a:buClr>
                <a:srgbClr val="274E13"/>
              </a:buClr>
              <a:buChar char="●"/>
            </a:pPr>
            <a:r>
              <a:rPr lang="en">
                <a:solidFill>
                  <a:srgbClr val="274E13"/>
                </a:solidFill>
              </a:rPr>
              <a:t>Should be supplemental to presentation tools</a:t>
            </a:r>
          </a:p>
          <a:p>
            <a:pPr marL="342900" lvl="0" indent="-254000" rtl="0">
              <a:spcBef>
                <a:spcPts val="0"/>
              </a:spcBef>
              <a:buClr>
                <a:srgbClr val="274E13"/>
              </a:buClr>
              <a:buChar char="●"/>
            </a:pPr>
            <a:r>
              <a:rPr lang="en">
                <a:solidFill>
                  <a:srgbClr val="274E13"/>
                </a:solidFill>
              </a:rPr>
              <a:t>Post-It Activity </a:t>
            </a:r>
          </a:p>
          <a:p>
            <a:pPr marL="685800" lvl="1" indent="-254000" rtl="0">
              <a:spcBef>
                <a:spcPts val="0"/>
              </a:spcBef>
              <a:buClr>
                <a:srgbClr val="274E13"/>
              </a:buClr>
              <a:buChar char="○"/>
            </a:pPr>
            <a:r>
              <a:rPr lang="en">
                <a:solidFill>
                  <a:srgbClr val="274E13"/>
                </a:solidFill>
              </a:rPr>
              <a:t>giving a tip to the next class period or next year’s class about that day’s lesson.</a:t>
            </a:r>
          </a:p>
          <a:p>
            <a:pPr marL="342900" lvl="0" indent="-254000" rtl="0">
              <a:spcBef>
                <a:spcPts val="0"/>
              </a:spcBef>
              <a:buClr>
                <a:srgbClr val="274E13"/>
              </a:buClr>
              <a:buChar char="●"/>
            </a:pPr>
            <a:r>
              <a:rPr lang="en">
                <a:solidFill>
                  <a:srgbClr val="274E13"/>
                </a:solidFill>
              </a:rPr>
              <a:t>Assessment Reflection</a:t>
            </a:r>
          </a:p>
          <a:p>
            <a:pPr marL="685800" lvl="1" indent="-254000" rtl="0">
              <a:spcBef>
                <a:spcPts val="0"/>
              </a:spcBef>
              <a:buClr>
                <a:srgbClr val="274E13"/>
              </a:buClr>
              <a:buChar char="○"/>
            </a:pPr>
            <a:r>
              <a:rPr lang="en">
                <a:solidFill>
                  <a:srgbClr val="274E13"/>
                </a:solidFill>
              </a:rPr>
              <a:t>Identify what’s wrong</a:t>
            </a:r>
          </a:p>
          <a:p>
            <a:pPr marL="685800" lvl="1" indent="-254000" rtl="0">
              <a:spcBef>
                <a:spcPts val="0"/>
              </a:spcBef>
              <a:buClr>
                <a:srgbClr val="274E13"/>
              </a:buClr>
              <a:buChar char="○"/>
            </a:pPr>
            <a:r>
              <a:rPr lang="en">
                <a:solidFill>
                  <a:srgbClr val="274E13"/>
                </a:solidFill>
              </a:rPr>
              <a:t>Why is it incorrect?</a:t>
            </a:r>
          </a:p>
          <a:p>
            <a:pPr marL="685800" lvl="1" indent="-254000" rtl="0">
              <a:spcBef>
                <a:spcPts val="0"/>
              </a:spcBef>
              <a:buClr>
                <a:srgbClr val="274E13"/>
              </a:buClr>
              <a:buChar char="○"/>
            </a:pPr>
            <a:r>
              <a:rPr lang="en">
                <a:solidFill>
                  <a:srgbClr val="274E13"/>
                </a:solidFill>
              </a:rPr>
              <a:t>How can you fix it?</a:t>
            </a:r>
          </a:p>
          <a:p>
            <a:pPr marL="342900" lvl="0" indent="-254000" rtl="0">
              <a:spcBef>
                <a:spcPts val="0"/>
              </a:spcBef>
              <a:buClr>
                <a:srgbClr val="274E13"/>
              </a:buClr>
              <a:buChar char="●"/>
            </a:pPr>
            <a:r>
              <a:rPr lang="en">
                <a:solidFill>
                  <a:srgbClr val="274E13"/>
                </a:solidFill>
              </a:rPr>
              <a:t>Learner Reflection</a:t>
            </a:r>
          </a:p>
          <a:p>
            <a:pPr marL="685800" lvl="1" indent="-254000" rtl="0">
              <a:spcBef>
                <a:spcPts val="0"/>
              </a:spcBef>
              <a:buClr>
                <a:srgbClr val="274E13"/>
              </a:buClr>
              <a:buChar char="○"/>
            </a:pPr>
            <a:r>
              <a:rPr lang="en">
                <a:solidFill>
                  <a:srgbClr val="274E13"/>
                </a:solidFill>
              </a:rPr>
              <a:t>What type of learner are you?</a:t>
            </a:r>
          </a:p>
          <a:p>
            <a:pPr marL="685800" lvl="1" indent="-254000" rtl="0">
              <a:spcBef>
                <a:spcPts val="0"/>
              </a:spcBef>
              <a:buClr>
                <a:srgbClr val="274E13"/>
              </a:buClr>
              <a:buChar char="○"/>
            </a:pPr>
            <a:r>
              <a:rPr lang="en">
                <a:solidFill>
                  <a:srgbClr val="274E13"/>
                </a:solidFill>
              </a:rPr>
              <a:t>Activity to help identify</a:t>
            </a:r>
          </a:p>
          <a:p>
            <a:pPr marL="685800" lvl="1" indent="-254000" rtl="0">
              <a:spcBef>
                <a:spcPts val="0"/>
              </a:spcBef>
              <a:buClr>
                <a:srgbClr val="274E13"/>
              </a:buClr>
              <a:buChar char="○"/>
            </a:pPr>
            <a:r>
              <a:rPr lang="en">
                <a:solidFill>
                  <a:srgbClr val="274E13"/>
                </a:solidFill>
              </a:rPr>
              <a:t>have activities for multiple grade levels</a:t>
            </a:r>
          </a:p>
          <a:p>
            <a:pPr lvl="0" rtl="0">
              <a:spcBef>
                <a:spcPts val="0"/>
              </a:spcBef>
              <a:buNone/>
            </a:pPr>
            <a:endParaRPr b="1">
              <a:solidFill>
                <a:schemeClr val="dk1"/>
              </a:solidFill>
            </a:endParaRPr>
          </a:p>
          <a:p>
            <a:pPr lvl="0" rtl="0">
              <a:spcBef>
                <a:spcPts val="0"/>
              </a:spcBef>
              <a:buNone/>
            </a:pPr>
            <a:endParaRPr b="1">
              <a:solidFill>
                <a:schemeClr val="dk1"/>
              </a:solidFill>
            </a:endParaRPr>
          </a:p>
          <a:p>
            <a:pPr marL="342900" lvl="0" indent="-254000" rtl="0">
              <a:spcBef>
                <a:spcPts val="0"/>
              </a:spcBef>
              <a:buClr>
                <a:srgbClr val="274E13"/>
              </a:buClr>
              <a:buChar char="●"/>
            </a:pPr>
            <a:r>
              <a:rPr lang="en" b="1">
                <a:solidFill>
                  <a:schemeClr val="dk1"/>
                </a:solidFill>
              </a:rPr>
              <a:t>Resources: </a:t>
            </a:r>
          </a:p>
          <a:p>
            <a:pPr lvl="0" rtl="0">
              <a:spcBef>
                <a:spcPts val="0"/>
              </a:spcBef>
              <a:buNone/>
            </a:pPr>
            <a:endParaRPr b="1">
              <a:solidFill>
                <a:schemeClr val="dk1"/>
              </a:solidFill>
            </a:endParaRPr>
          </a:p>
          <a:p>
            <a:pPr marL="342900" lvl="0" indent="-254000" rtl="0">
              <a:spcBef>
                <a:spcPts val="0"/>
              </a:spcBef>
              <a:buClr>
                <a:srgbClr val="274E13"/>
              </a:buClr>
              <a:buChar char="●"/>
            </a:pPr>
            <a:r>
              <a:rPr lang="en" b="1">
                <a:solidFill>
                  <a:schemeClr val="dk1"/>
                </a:solidFill>
              </a:rPr>
              <a:t>Activities:</a:t>
            </a:r>
          </a:p>
          <a:p>
            <a:pPr lvl="0" rtl="0">
              <a:spcBef>
                <a:spcPts val="0"/>
              </a:spcBef>
              <a:buNone/>
            </a:pPr>
            <a:endParaRPr b="1">
              <a:solidFill>
                <a:schemeClr val="dk1"/>
              </a:solidFill>
            </a:endParaRPr>
          </a:p>
          <a:p>
            <a:pPr marL="342900" lvl="0" indent="-254000" rtl="0">
              <a:spcBef>
                <a:spcPts val="0"/>
              </a:spcBef>
              <a:buClr>
                <a:srgbClr val="274E13"/>
              </a:buClr>
              <a:buChar char="●"/>
            </a:pPr>
            <a:r>
              <a:rPr lang="en" b="1">
                <a:solidFill>
                  <a:schemeClr val="dk1"/>
                </a:solidFill>
              </a:rPr>
              <a:t>Modifications:</a:t>
            </a:r>
          </a:p>
        </p:txBody>
      </p:sp>
      <p:sp>
        <p:nvSpPr>
          <p:cNvPr id="823" name="Shape 82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79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643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Font typeface="Arial"/>
              <a:buNone/>
            </a:pPr>
            <a:r>
              <a:rPr lang="en" b="1" dirty="0">
                <a:solidFill>
                  <a:schemeClr val="dk1"/>
                </a:solidFill>
              </a:rPr>
              <a:t>Talking Points:</a:t>
            </a:r>
          </a:p>
          <a:p>
            <a:pPr lvl="0" rtl="0">
              <a:spcBef>
                <a:spcPts val="0"/>
              </a:spcBef>
              <a:buClr>
                <a:schemeClr val="dk1"/>
              </a:buClr>
              <a:buFont typeface="Arial"/>
              <a:buNone/>
            </a:pPr>
            <a:r>
              <a:rPr lang="en" dirty="0">
                <a:solidFill>
                  <a:srgbClr val="222222"/>
                </a:solidFill>
              </a:rPr>
              <a:t>This is our framework.</a:t>
            </a:r>
            <a:r>
              <a:rPr lang="en" baseline="0" dirty="0">
                <a:solidFill>
                  <a:srgbClr val="222222"/>
                </a:solidFill>
              </a:rPr>
              <a:t> </a:t>
            </a:r>
            <a:r>
              <a:rPr lang="en" dirty="0">
                <a:solidFill>
                  <a:srgbClr val="222222"/>
                </a:solidFill>
              </a:rPr>
              <a:t>We really just need to talk about how classroom management is the foundation, grouping and questioning builds, and technology and reflection enhances.  WIthout roots, your tree is falling over.  The components of the tree are key aspects of student engagement that we will discuss - these elements will help us move our classroom to a more student- led classroom</a:t>
            </a:r>
          </a:p>
          <a:p>
            <a:pPr lvl="0" rtl="0">
              <a:spcBef>
                <a:spcPts val="0"/>
              </a:spcBef>
              <a:buClr>
                <a:schemeClr val="dk1"/>
              </a:buClr>
              <a:buFont typeface="Calibri"/>
              <a:buNone/>
            </a:pPr>
            <a:endParaRPr sz="1200" dirty="0">
              <a:solidFill>
                <a:schemeClr val="dk1"/>
              </a:solidFill>
              <a:latin typeface="Calibri"/>
              <a:ea typeface="Calibri"/>
              <a:cs typeface="Calibri"/>
              <a:sym typeface="Calibri"/>
            </a:endParaRPr>
          </a:p>
          <a:p>
            <a:pPr lvl="0" rtl="0">
              <a:spcBef>
                <a:spcPts val="0"/>
              </a:spcBef>
              <a:buClr>
                <a:schemeClr val="dk1"/>
              </a:buClr>
              <a:buFont typeface="Arial"/>
              <a:buNone/>
            </a:pPr>
            <a:r>
              <a:rPr lang="en" b="1" dirty="0">
                <a:solidFill>
                  <a:schemeClr val="dk1"/>
                </a:solidFill>
              </a:rPr>
              <a:t>Resources: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Activities:</a:t>
            </a:r>
          </a:p>
          <a:p>
            <a:pPr lvl="0" rtl="0">
              <a:spcBef>
                <a:spcPts val="0"/>
              </a:spcBef>
              <a:buClr>
                <a:schemeClr val="dk1"/>
              </a:buClr>
              <a:buFont typeface="Arial"/>
              <a:buNone/>
            </a:pPr>
            <a:endParaRPr b="1" dirty="0">
              <a:solidFill>
                <a:schemeClr val="dk1"/>
              </a:solidFill>
            </a:endParaRPr>
          </a:p>
          <a:p>
            <a:pPr lvl="0" rtl="0">
              <a:spcBef>
                <a:spcPts val="0"/>
              </a:spcBef>
              <a:buClr>
                <a:schemeClr val="dk1"/>
              </a:buClr>
              <a:buFont typeface="Arial"/>
              <a:buNone/>
            </a:pPr>
            <a:r>
              <a:rPr lang="en" b="1" dirty="0">
                <a:solidFill>
                  <a:schemeClr val="dk1"/>
                </a:solidFill>
              </a:rPr>
              <a:t>Modifications:</a:t>
            </a:r>
          </a:p>
          <a:p>
            <a:pPr lvl="0" rtl="0">
              <a:spcBef>
                <a:spcPts val="0"/>
              </a:spcBef>
              <a:buNone/>
            </a:pPr>
            <a:endParaRPr sz="1000" dirty="0">
              <a:solidFill>
                <a:srgbClr val="222222"/>
              </a:solidFill>
            </a:endParaRPr>
          </a:p>
          <a:p>
            <a:pPr lvl="0" rtl="0">
              <a:spcBef>
                <a:spcPts val="0"/>
              </a:spcBef>
              <a:buNone/>
            </a:pPr>
            <a:endParaRPr sz="1000" dirty="0">
              <a:solidFill>
                <a:srgbClr val="222222"/>
              </a:solidFill>
            </a:endParaRPr>
          </a:p>
          <a:p>
            <a:pPr lvl="0" rtl="0">
              <a:spcBef>
                <a:spcPts val="0"/>
              </a:spcBef>
              <a:buNone/>
            </a:pPr>
            <a:endParaRPr sz="1000" dirty="0">
              <a:solidFill>
                <a:srgbClr val="222222"/>
              </a:solidFill>
            </a:endParaRPr>
          </a:p>
          <a:p>
            <a:pPr lvl="0">
              <a:spcBef>
                <a:spcPts val="0"/>
              </a:spcBef>
              <a:buClr>
                <a:schemeClr val="dk1"/>
              </a:buClr>
              <a:buFont typeface="Arial"/>
              <a:buNone/>
            </a:pPr>
            <a:endParaRPr sz="1000" dirty="0">
              <a:solidFill>
                <a:srgbClr val="222222"/>
              </a:solidFill>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0749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0" name="Shape 8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a:solidFill>
                  <a:schemeClr val="dk1"/>
                </a:solidFill>
              </a:rPr>
              <a:t>Talking Points:  </a:t>
            </a:r>
          </a:p>
          <a:p>
            <a:pPr lvl="0">
              <a:spcBef>
                <a:spcPts val="0"/>
              </a:spcBef>
              <a:buNone/>
            </a:pPr>
            <a:r>
              <a:rPr lang="en" sz="1400">
                <a:solidFill>
                  <a:schemeClr val="dk1"/>
                </a:solidFill>
              </a:rPr>
              <a:t>Split participants into two groups. One suggestion is to have them count off by A and B. Have the two groups stand in two lines facing each other. When the music plays the first  three participants from line A and the last three participants from line B dance down the middle (like in Soul Train). A counter-motion of the lines is needed so participants have a different partner each time. When the music stops the person across from you is your reflection partner. A question is asked and you have about a minute to discuss. Music starts and the process repeats.  You will advance through the slides of this section using this procedure.</a:t>
            </a:r>
          </a:p>
          <a:p>
            <a:pPr lvl="0">
              <a:spcBef>
                <a:spcPts val="0"/>
              </a:spcBef>
              <a:buClr>
                <a:schemeClr val="dk1"/>
              </a:buClr>
              <a:buSzPct val="78571"/>
              <a:buFont typeface="Arial"/>
              <a:buNone/>
            </a:pPr>
            <a:endParaRPr sz="1400">
              <a:solidFill>
                <a:schemeClr val="dk1"/>
              </a:solidFill>
            </a:endParaRPr>
          </a:p>
          <a:p>
            <a:pPr lvl="0">
              <a:spcBef>
                <a:spcPts val="0"/>
              </a:spcBef>
              <a:buNone/>
            </a:pPr>
            <a:r>
              <a:rPr lang="en" sz="1400" b="1">
                <a:solidFill>
                  <a:schemeClr val="dk1"/>
                </a:solidFill>
              </a:rPr>
              <a:t>Resources: </a:t>
            </a:r>
          </a:p>
          <a:p>
            <a:pPr lvl="0">
              <a:spcBef>
                <a:spcPts val="0"/>
              </a:spcBef>
              <a:buNone/>
            </a:pPr>
            <a:r>
              <a:rPr lang="en" sz="1400">
                <a:solidFill>
                  <a:schemeClr val="dk1"/>
                </a:solidFill>
              </a:rPr>
              <a:t>Please note - you will need to have a song ready to go -it is not included in this slide deck!</a:t>
            </a:r>
          </a:p>
          <a:p>
            <a:pPr lvl="0">
              <a:spcBef>
                <a:spcPts val="0"/>
              </a:spcBef>
              <a:buClr>
                <a:schemeClr val="dk1"/>
              </a:buClr>
              <a:buSzPct val="78571"/>
              <a:buFont typeface="Arial"/>
              <a:buNone/>
            </a:pPr>
            <a:endParaRPr sz="1400">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Modifications:</a:t>
            </a:r>
          </a:p>
        </p:txBody>
      </p:sp>
    </p:spTree>
    <p:extLst>
      <p:ext uri="{BB962C8B-B14F-4D97-AF65-F5344CB8AC3E}">
        <p14:creationId xmlns:p14="http://schemas.microsoft.com/office/powerpoint/2010/main" val="31695972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a:solidFill>
                  <a:schemeClr val="dk1"/>
                </a:solidFill>
              </a:rPr>
              <a:t>Talking Points:</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rtl="0">
              <a:spcBef>
                <a:spcPts val="0"/>
              </a:spcBef>
              <a:buNone/>
            </a:pPr>
            <a:r>
              <a:rPr lang="en" sz="1400" b="1">
                <a:solidFill>
                  <a:schemeClr val="dk1"/>
                </a:solidFill>
              </a:rPr>
              <a:t>Modifications:</a:t>
            </a:r>
          </a:p>
        </p:txBody>
      </p:sp>
    </p:spTree>
    <p:extLst>
      <p:ext uri="{BB962C8B-B14F-4D97-AF65-F5344CB8AC3E}">
        <p14:creationId xmlns:p14="http://schemas.microsoft.com/office/powerpoint/2010/main" val="33755198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5" name="Shape 8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a:solidFill>
                  <a:schemeClr val="dk1"/>
                </a:solidFill>
              </a:rPr>
              <a:t>Talking Points: </a:t>
            </a:r>
          </a:p>
          <a:p>
            <a:pPr lvl="0">
              <a:spcBef>
                <a:spcPts val="0"/>
              </a:spcBef>
              <a:buNone/>
            </a:pPr>
            <a:r>
              <a:rPr lang="en" sz="1400">
                <a:solidFill>
                  <a:schemeClr val="dk1"/>
                </a:solidFill>
              </a:rPr>
              <a:t>Encourage participants to commit to investigating at least one!</a:t>
            </a:r>
          </a:p>
          <a:p>
            <a:pPr lvl="0">
              <a:spcBef>
                <a:spcPts val="0"/>
              </a:spcBef>
              <a:buClr>
                <a:schemeClr val="dk1"/>
              </a:buClr>
              <a:buSzPct val="78571"/>
              <a:buFont typeface="Arial"/>
              <a:buNone/>
            </a:pPr>
            <a:endParaRPr sz="1400">
              <a:solidFill>
                <a:schemeClr val="dk1"/>
              </a:solidFill>
            </a:endParaRPr>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Modifications:</a:t>
            </a:r>
          </a:p>
        </p:txBody>
      </p:sp>
    </p:spTree>
    <p:extLst>
      <p:ext uri="{BB962C8B-B14F-4D97-AF65-F5344CB8AC3E}">
        <p14:creationId xmlns:p14="http://schemas.microsoft.com/office/powerpoint/2010/main" val="27774451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2" name="Shape 8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a:solidFill>
                  <a:schemeClr val="dk1"/>
                </a:solidFill>
              </a:rPr>
              <a:t>Talking Points: </a:t>
            </a:r>
          </a:p>
          <a:p>
            <a:pPr lvl="0">
              <a:spcBef>
                <a:spcPts val="0"/>
              </a:spcBef>
              <a:buNone/>
            </a:pPr>
            <a:r>
              <a:rPr lang="en" sz="1400">
                <a:solidFill>
                  <a:schemeClr val="dk1"/>
                </a:solidFill>
              </a:rPr>
              <a:t>Participants will reflect on a tool for engagement they can immediately take away.</a:t>
            </a:r>
          </a:p>
          <a:p>
            <a:pPr lvl="0">
              <a:spcBef>
                <a:spcPts val="0"/>
              </a:spcBef>
              <a:buClr>
                <a:schemeClr val="dk1"/>
              </a:buClr>
              <a:buSzPct val="78571"/>
              <a:buFont typeface="Arial"/>
              <a:buNone/>
            </a:pPr>
            <a:r>
              <a:rPr lang="en" sz="1400">
                <a:solidFill>
                  <a:schemeClr val="dk1"/>
                </a:solidFill>
              </a:rPr>
              <a:t> </a:t>
            </a:r>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Modifications:</a:t>
            </a:r>
          </a:p>
        </p:txBody>
      </p:sp>
    </p:spTree>
    <p:extLst>
      <p:ext uri="{BB962C8B-B14F-4D97-AF65-F5344CB8AC3E}">
        <p14:creationId xmlns:p14="http://schemas.microsoft.com/office/powerpoint/2010/main" val="20012486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Shape 8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9" name="Shape 8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a:solidFill>
                  <a:schemeClr val="dk1"/>
                </a:solidFill>
              </a:rPr>
              <a:t>Talking Points: </a:t>
            </a:r>
          </a:p>
          <a:p>
            <a:pPr lvl="0">
              <a:spcBef>
                <a:spcPts val="0"/>
              </a:spcBef>
              <a:buNone/>
            </a:pPr>
            <a:r>
              <a:rPr lang="en" sz="1400">
                <a:solidFill>
                  <a:schemeClr val="dk1"/>
                </a:solidFill>
              </a:rPr>
              <a:t>This transitions participants back to their seats. Tell participants to think of the protocol from the last slide and when the music starts dance back to their seat. They are ready to complete the homework.</a:t>
            </a:r>
          </a:p>
          <a:p>
            <a:pPr lvl="0">
              <a:spcBef>
                <a:spcPts val="0"/>
              </a:spcBef>
              <a:buClr>
                <a:schemeClr val="dk1"/>
              </a:buClr>
              <a:buSzPct val="78571"/>
              <a:buFont typeface="Arial"/>
              <a:buNone/>
            </a:pPr>
            <a:endParaRPr sz="1400">
              <a:solidFill>
                <a:schemeClr val="dk1"/>
              </a:solidFill>
            </a:endParaRPr>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rtl="0">
              <a:spcBef>
                <a:spcPts val="0"/>
              </a:spcBef>
              <a:buNone/>
            </a:pPr>
            <a:r>
              <a:rPr lang="en" sz="1400" b="1">
                <a:solidFill>
                  <a:schemeClr val="dk1"/>
                </a:solidFill>
              </a:rPr>
              <a:t>Modifications:</a:t>
            </a:r>
          </a:p>
        </p:txBody>
      </p:sp>
    </p:spTree>
    <p:extLst>
      <p:ext uri="{BB962C8B-B14F-4D97-AF65-F5344CB8AC3E}">
        <p14:creationId xmlns:p14="http://schemas.microsoft.com/office/powerpoint/2010/main" val="10861279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Talking Points: </a:t>
            </a:r>
          </a:p>
          <a:p>
            <a:pPr lvl="0" rtl="0">
              <a:spcBef>
                <a:spcPts val="0"/>
              </a:spcBef>
              <a:buClr>
                <a:schemeClr val="dk1"/>
              </a:buClr>
              <a:buFont typeface="Arial"/>
              <a:buNone/>
            </a:pPr>
            <a:r>
              <a:rPr lang="en" b="1">
                <a:solidFill>
                  <a:schemeClr val="dk1"/>
                </a:solidFill>
              </a:rPr>
              <a:t>*</a:t>
            </a:r>
            <a:r>
              <a:rPr lang="en">
                <a:solidFill>
                  <a:schemeClr val="dk1"/>
                </a:solidFill>
              </a:rPr>
              <a:t>For ACSI only, not for turn keying to districts.</a:t>
            </a:r>
          </a:p>
          <a:p>
            <a:pPr lvl="0" rt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r>
              <a:rPr lang="en">
                <a:solidFill>
                  <a:schemeClr val="dk1"/>
                </a:solidFill>
              </a:rPr>
              <a:t>These 3 video are good examples of Intellectually Engaged Classrooms.  Consider showing them in summary to your districts depending on grade-level.</a:t>
            </a:r>
          </a:p>
          <a:p>
            <a:pPr lvl="0" rtl="0">
              <a:spcBef>
                <a:spcPts val="0"/>
              </a:spcBef>
              <a:buClr>
                <a:schemeClr val="dk1"/>
              </a:buClr>
              <a:buFont typeface="Calibri"/>
              <a:buNone/>
            </a:pPr>
            <a:endParaRPr>
              <a:solidFill>
                <a:schemeClr val="dk1"/>
              </a:solidFill>
            </a:endParaRPr>
          </a:p>
          <a:p>
            <a:pPr lvl="0" rtl="0">
              <a:spcBef>
                <a:spcPts val="0"/>
              </a:spcBef>
              <a:buClr>
                <a:schemeClr val="dk1"/>
              </a:buClr>
              <a:buFont typeface="Arial"/>
              <a:buNone/>
            </a:pPr>
            <a:r>
              <a:rPr lang="en" u="sng">
                <a:solidFill>
                  <a:schemeClr val="dk1"/>
                </a:solidFill>
                <a:hlinkClick r:id="rId3"/>
              </a:rPr>
              <a:t>Grade 7 Science</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u="sng">
                <a:solidFill>
                  <a:schemeClr val="dk1"/>
                </a:solidFill>
                <a:hlinkClick r:id="rId4"/>
              </a:rPr>
              <a:t>Grade 3 Social Studies</a:t>
            </a:r>
          </a:p>
          <a:p>
            <a:pPr lvl="0" rtl="0">
              <a:spcBef>
                <a:spcPts val="0"/>
              </a:spcBef>
              <a:buClr>
                <a:schemeClr val="dk1"/>
              </a:buClr>
              <a:buFont typeface="Arial"/>
              <a:buNone/>
            </a:pPr>
            <a:r>
              <a:rPr lang="en" u="sng">
                <a:solidFill>
                  <a:schemeClr val="dk1"/>
                </a:solidFill>
                <a:hlinkClick r:id="rId5"/>
              </a:rPr>
              <a:t>Grade 11 History</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marL="0" marR="0" lvl="0" indent="0" algn="l" rtl="0">
              <a:spcBef>
                <a:spcPts val="0"/>
              </a:spcBef>
              <a:buClr>
                <a:schemeClr val="dk1"/>
              </a:buClr>
              <a:buFont typeface="Calibri"/>
              <a:buNone/>
            </a:pPr>
            <a:r>
              <a:rPr lang="en" b="1">
                <a:solidFill>
                  <a:schemeClr val="dk1"/>
                </a:solidFill>
              </a:rPr>
              <a:t>Modifications:</a:t>
            </a:r>
          </a:p>
          <a:p>
            <a:pPr lvl="0" rtl="0">
              <a:spcBef>
                <a:spcPts val="0"/>
              </a:spcBef>
              <a:buClr>
                <a:srgbClr val="000000"/>
              </a:buClr>
              <a:buFont typeface="Arial"/>
              <a:buNone/>
            </a:pPr>
            <a:endParaRPr/>
          </a:p>
          <a:p>
            <a:pPr lvl="0" rtl="0">
              <a:spcBef>
                <a:spcPts val="0"/>
              </a:spcBef>
              <a:buClr>
                <a:schemeClr val="dk1"/>
              </a:buClr>
              <a:buFont typeface="Arial"/>
              <a:buNone/>
            </a:pPr>
            <a:endParaRPr/>
          </a:p>
          <a:p>
            <a:pPr marL="0" marR="0" lvl="0" indent="0" algn="l" rtl="0">
              <a:spcBef>
                <a:spcPts val="0"/>
              </a:spcBef>
              <a:buClr>
                <a:schemeClr val="dk1"/>
              </a:buClr>
              <a:buFont typeface="Calibri"/>
              <a:buNone/>
            </a:pPr>
            <a:endParaRPr>
              <a:solidFill>
                <a:schemeClr val="dk1"/>
              </a:solidFill>
            </a:endParaRPr>
          </a:p>
        </p:txBody>
      </p:sp>
      <p:sp>
        <p:nvSpPr>
          <p:cNvPr id="868" name="Shape 8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939116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Shape 8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4" name="Shape 8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a:solidFill>
                  <a:schemeClr val="dk1"/>
                </a:solidFill>
              </a:rPr>
              <a:t>Talking Points:</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a:spcBef>
                <a:spcPts val="0"/>
              </a:spcBef>
              <a:buClr>
                <a:schemeClr val="dk1"/>
              </a:buClr>
              <a:buSzPct val="78571"/>
              <a:buFont typeface="Arial"/>
              <a:buNone/>
            </a:pPr>
            <a:r>
              <a:rPr lang="en" sz="1400" b="1">
                <a:solidFill>
                  <a:schemeClr val="dk1"/>
                </a:solidFill>
              </a:rPr>
              <a:t>Modifications:</a:t>
            </a:r>
          </a:p>
        </p:txBody>
      </p:sp>
    </p:spTree>
    <p:extLst>
      <p:ext uri="{BB962C8B-B14F-4D97-AF65-F5344CB8AC3E}">
        <p14:creationId xmlns:p14="http://schemas.microsoft.com/office/powerpoint/2010/main" val="31361298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2" name="Shape 8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a:solidFill>
                  <a:schemeClr val="dk1"/>
                </a:solidFill>
              </a:rPr>
              <a:t>Talking Points:</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Resources: </a:t>
            </a:r>
          </a:p>
          <a:p>
            <a:pPr lvl="0">
              <a:spcBef>
                <a:spcPts val="0"/>
              </a:spcBef>
              <a:buClr>
                <a:schemeClr val="dk1"/>
              </a:buClr>
              <a:buSzPct val="78571"/>
              <a:buFont typeface="Arial"/>
              <a:buNone/>
            </a:pPr>
            <a:endParaRPr sz="1400" b="1">
              <a:solidFill>
                <a:schemeClr val="dk1"/>
              </a:solidFill>
            </a:endParaRPr>
          </a:p>
          <a:p>
            <a:pPr lvl="0">
              <a:spcBef>
                <a:spcPts val="0"/>
              </a:spcBef>
              <a:buNone/>
            </a:pPr>
            <a:r>
              <a:rPr lang="en" sz="1400" b="1">
                <a:solidFill>
                  <a:schemeClr val="dk1"/>
                </a:solidFill>
              </a:rPr>
              <a:t>Activities:</a:t>
            </a:r>
          </a:p>
          <a:p>
            <a:pPr lvl="0">
              <a:spcBef>
                <a:spcPts val="0"/>
              </a:spcBef>
              <a:buClr>
                <a:schemeClr val="dk1"/>
              </a:buClr>
              <a:buSzPct val="78571"/>
              <a:buFont typeface="Arial"/>
              <a:buNone/>
            </a:pPr>
            <a:endParaRPr sz="1400" b="1">
              <a:solidFill>
                <a:schemeClr val="dk1"/>
              </a:solidFill>
            </a:endParaRPr>
          </a:p>
          <a:p>
            <a:pPr lvl="0">
              <a:spcBef>
                <a:spcPts val="0"/>
              </a:spcBef>
              <a:buClr>
                <a:schemeClr val="dk1"/>
              </a:buClr>
              <a:buSzPct val="78571"/>
              <a:buFont typeface="Arial"/>
              <a:buNone/>
            </a:pPr>
            <a:r>
              <a:rPr lang="en" sz="1400" b="1">
                <a:solidFill>
                  <a:schemeClr val="dk1"/>
                </a:solidFill>
              </a:rPr>
              <a:t>Modifications:</a:t>
            </a:r>
          </a:p>
        </p:txBody>
      </p:sp>
    </p:spTree>
    <p:extLst>
      <p:ext uri="{BB962C8B-B14F-4D97-AF65-F5344CB8AC3E}">
        <p14:creationId xmlns:p14="http://schemas.microsoft.com/office/powerpoint/2010/main" val="14241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r>
              <a:rPr lang="en" b="1">
                <a:solidFill>
                  <a:schemeClr val="dk1"/>
                </a:solidFill>
              </a:rPr>
              <a:t>Talking Points:</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b="1">
                <a:solidFill>
                  <a:schemeClr val="dk1"/>
                </a:solidFill>
              </a:rPr>
              <a:t>Resources: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b="1">
                <a:solidFill>
                  <a:schemeClr val="dk1"/>
                </a:solidFill>
              </a:rPr>
              <a:t>Activities:</a:t>
            </a:r>
          </a:p>
          <a:p>
            <a:pPr lvl="0" rtl="0">
              <a:spcBef>
                <a:spcPts val="0"/>
              </a:spcBef>
              <a:buClr>
                <a:schemeClr val="dk1"/>
              </a:buClr>
              <a:buFont typeface="Arial"/>
              <a:buNone/>
            </a:pPr>
            <a:endParaRPr b="1">
              <a:solidFill>
                <a:schemeClr val="dk1"/>
              </a:solidFill>
            </a:endParaRPr>
          </a:p>
          <a:p>
            <a:pPr lvl="0" rtl="0">
              <a:spcBef>
                <a:spcPts val="0"/>
              </a:spcBef>
              <a:buClr>
                <a:schemeClr val="dk1"/>
              </a:buClr>
              <a:buFont typeface="Arial"/>
              <a:buNone/>
            </a:pPr>
            <a:r>
              <a:rPr lang="en" b="1">
                <a:solidFill>
                  <a:schemeClr val="dk1"/>
                </a:solidFill>
              </a:rPr>
              <a:t>Modifications:</a:t>
            </a: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976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7808600" y="4869656"/>
            <a:ext cx="1335399" cy="2738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Source Sans Pro"/>
              <a:buNone/>
            </a:pPr>
            <a:fld id="{00000000-1234-1234-1234-123412341234}" type="slidenum">
              <a:rPr lang="en" sz="1800" b="0" i="0" u="none" strike="noStrike" cap="none">
                <a:solidFill>
                  <a:srgbClr val="000000"/>
                </a:solidFill>
                <a:latin typeface="Source Sans Pro"/>
                <a:ea typeface="Source Sans Pro"/>
                <a:cs typeface="Source Sans Pro"/>
                <a:sym typeface="Source Sans Pro"/>
              </a:rPr>
              <a:pPr marL="0" marR="0" lvl="0" indent="0" algn="l" rtl="0">
                <a:lnSpc>
                  <a:spcPct val="100000"/>
                </a:lnSpc>
                <a:spcBef>
                  <a:spcPts val="0"/>
                </a:spcBef>
                <a:spcAft>
                  <a:spcPts val="0"/>
                </a:spcAft>
                <a:buClr>
                  <a:srgbClr val="000000"/>
                </a:buClr>
                <a:buSzPct val="25000"/>
                <a:buFont typeface="Source Sans Pro"/>
                <a:buNone/>
              </a:pPr>
              <a:t>‹#›</a:t>
            </a:fld>
            <a:endParaRPr lang="en" sz="1800" b="0" i="0" u="none" strike="noStrike" cap="none">
              <a:solidFill>
                <a:srgbClr val="000000"/>
              </a:solidFill>
              <a:latin typeface="Source Sans Pro"/>
              <a:ea typeface="Source Sans Pro"/>
              <a:cs typeface="Source Sans Pro"/>
              <a:sym typeface="Source Sans Pro"/>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714500" y="971550"/>
            <a:ext cx="5714999" cy="3200399"/>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Noto Sans Symbols"/>
              <a:buChar char="✓"/>
              <a:defRPr sz="3200" b="1" i="0" u="none" strike="noStrike" cap="none">
                <a:solidFill>
                  <a:schemeClr val="dk1"/>
                </a:solidFill>
                <a:latin typeface="Source Sans Pro"/>
                <a:ea typeface="Source Sans Pro"/>
                <a:cs typeface="Source Sans Pro"/>
                <a:sym typeface="Source Sans Pro"/>
              </a:defRPr>
            </a:lvl1pPr>
            <a:lvl2pPr marL="742950" marR="0" lvl="1" indent="-285750" algn="l" rtl="0">
              <a:spcBef>
                <a:spcPts val="560"/>
              </a:spcBef>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61" name="Shape 61"/>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38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1" i="0" u="none" strike="noStrike" cap="none">
                <a:solidFill>
                  <a:schemeClr val="dk1"/>
                </a:solidFill>
                <a:latin typeface="Source Sans Pro"/>
                <a:ea typeface="Source Sans Pro"/>
                <a:cs typeface="Source Sans Pro"/>
                <a:sym typeface="Source Sans Pro"/>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65" name="Shape 65"/>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6" name="Shape 66"/>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800">
                <a:solidFill>
                  <a:srgbClr val="888888"/>
                </a:solidFill>
                <a:latin typeface="Source Sans Pro"/>
                <a:ea typeface="Source Sans Pro"/>
                <a:cs typeface="Source Sans Pro"/>
                <a:sym typeface="Source Sans Pro"/>
              </a:rPr>
              <a:pPr marL="0" marR="0" lvl="0" indent="0" algn="l" rtl="0">
                <a:spcBef>
                  <a:spcPts val="0"/>
                </a:spcBef>
                <a:buSzPct val="25000"/>
                <a:buNone/>
              </a:pPr>
              <a:t>‹#›</a:t>
            </a:fld>
            <a:endParaRPr lang="en" sz="1800">
              <a:solidFill>
                <a:srgbClr val="888888"/>
              </a:solidFill>
              <a:latin typeface="Source Sans Pro"/>
              <a:ea typeface="Source Sans Pro"/>
              <a:cs typeface="Source Sans Pro"/>
              <a:sym typeface="Source Sans Pro"/>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69" name="Shape 69"/>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graphicFrame>
        <p:nvGraphicFramePr>
          <p:cNvPr id="72" name="Shape 72"/>
          <p:cNvGraphicFramePr/>
          <p:nvPr/>
        </p:nvGraphicFramePr>
        <p:xfrm>
          <a:off x="457200" y="1257300"/>
          <a:ext cx="8229600" cy="2986050"/>
        </p:xfrm>
        <a:graphic>
          <a:graphicData uri="http://schemas.openxmlformats.org/drawingml/2006/table">
            <a:tbl>
              <a:tblPr firstRow="1" bandRow="1">
                <a:noFill/>
                <a:tableStyleId>{F16E56A6-1E79-42E1-A8F6-CE44C05D5797}</a:tableStyleId>
              </a:tblPr>
              <a:tblGrid>
                <a:gridCol w="8229600">
                  <a:extLst>
                    <a:ext uri="{9D8B030D-6E8A-4147-A177-3AD203B41FA5}">
                      <a16:colId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a:solidFill>
                            <a:schemeClr val="lt1"/>
                          </a:solidFill>
                          <a:latin typeface="Source Sans Pro"/>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a16="http://schemas.microsoft.com/office/drawing/2014/main" val="10000"/>
                  </a:ext>
                </a:extLst>
              </a:tr>
              <a:tr h="728650">
                <a:tc>
                  <a:txBody>
                    <a:bodyPr/>
                    <a:lstStyle/>
                    <a:p>
                      <a:pPr marL="0" marR="0" lvl="0" indent="0" algn="ctr" rtl="0">
                        <a:spcBef>
                          <a:spcPts val="0"/>
                        </a:spcBef>
                        <a:buSzPct val="25000"/>
                        <a:buNone/>
                      </a:pPr>
                      <a:r>
                        <a:rPr lang="en" sz="2400" u="none" strike="noStrike" cap="none">
                          <a:latin typeface="Source Sans Pro"/>
                          <a:ea typeface="Source Sans Pro"/>
                          <a:cs typeface="Source Sans Pro"/>
                          <a:sym typeface="Source Sans Pro"/>
                        </a:rPr>
                        <a:t>CLICK TO EDIT MASTER TITLE STYLE</a:t>
                      </a:r>
                    </a:p>
                  </a:txBody>
                  <a:tcPr marL="91450" marR="91450" marT="34300" marB="34300" anchor="ctr"/>
                </a:tc>
                <a:extLst>
                  <a:ext uri="{0D108BD9-81ED-4DB2-BD59-A6C34878D82A}">
                    <a16:rowId xmlns:a16="http://schemas.microsoft.com/office/drawing/2014/main" val="10001"/>
                  </a:ext>
                </a:extLst>
              </a:tr>
              <a:tr h="728650">
                <a:tc>
                  <a:txBody>
                    <a:bodyPr/>
                    <a:lstStyle/>
                    <a:p>
                      <a:pPr marL="0" marR="0" lvl="0" indent="0" algn="ctr" rtl="0">
                        <a:spcBef>
                          <a:spcPts val="0"/>
                        </a:spcBef>
                        <a:buSzPct val="25000"/>
                        <a:buNone/>
                      </a:pPr>
                      <a:r>
                        <a:rPr lang="en" sz="2400" u="none" strike="noStrike" cap="none">
                          <a:latin typeface="Source Sans Pro"/>
                          <a:ea typeface="Source Sans Pro"/>
                          <a:cs typeface="Source Sans Pro"/>
                          <a:sym typeface="Source Sans Pro"/>
                        </a:rPr>
                        <a:t>CLICK TO EDIT MASTER TITLE STYLE</a:t>
                      </a:r>
                    </a:p>
                  </a:txBody>
                  <a:tcPr marL="91450" marR="91450" marT="34300" marB="34300" anchor="ctr"/>
                </a:tc>
                <a:extLst>
                  <a:ext uri="{0D108BD9-81ED-4DB2-BD59-A6C34878D82A}">
                    <a16:rowId xmlns:a16="http://schemas.microsoft.com/office/drawing/2014/main" val="10002"/>
                  </a:ext>
                </a:extLst>
              </a:tr>
              <a:tr h="728650">
                <a:tc>
                  <a:txBody>
                    <a:bodyPr/>
                    <a:lstStyle/>
                    <a:p>
                      <a:pPr marL="0" marR="0" lvl="0" indent="0" algn="ctr" rtl="0">
                        <a:spcBef>
                          <a:spcPts val="0"/>
                        </a:spcBef>
                        <a:buSzPct val="25000"/>
                        <a:buNone/>
                      </a:pPr>
                      <a:r>
                        <a:rPr lang="en" sz="2400" u="none" strike="noStrike" cap="none">
                          <a:latin typeface="Source Sans Pro"/>
                          <a:ea typeface="Source Sans Pro"/>
                          <a:cs typeface="Source Sans Pro"/>
                          <a:sym typeface="Source Sans Pro"/>
                        </a:rPr>
                        <a:t>CLICK TO EDIT MASTER TITLE STYLE</a:t>
                      </a:r>
                    </a:p>
                  </a:txBody>
                  <a:tcPr marL="91450" marR="91450" marT="34300" marB="34300" anchor="ctr"/>
                </a:tc>
                <a:extLst>
                  <a:ext uri="{0D108BD9-81ED-4DB2-BD59-A6C34878D82A}">
                    <a16:rowId xmlns:a16="http://schemas.microsoft.com/office/drawing/2014/main" val="10003"/>
                  </a:ext>
                </a:extLst>
              </a:tr>
            </a:tbl>
          </a:graphicData>
        </a:graphic>
      </p:graphicFrame>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3"/>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ACSI Layou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76"/>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77"/>
        <p:cNvGrpSpPr/>
        <p:nvPr/>
      </p:nvGrpSpPr>
      <p:grpSpPr>
        <a:xfrm>
          <a:off x="0" y="0"/>
          <a:ext cx="0" cy="0"/>
          <a:chOff x="0" y="0"/>
          <a:chExt cx="0" cy="0"/>
        </a:xfrm>
      </p:grpSpPr>
      <p:sp>
        <p:nvSpPr>
          <p:cNvPr id="78" name="Shape 78"/>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800">
                <a:solidFill>
                  <a:srgbClr val="888888"/>
                </a:solidFill>
                <a:latin typeface="Source Sans Pro"/>
                <a:ea typeface="Source Sans Pro"/>
                <a:cs typeface="Source Sans Pro"/>
                <a:sym typeface="Source Sans Pro"/>
              </a:rPr>
              <a:pPr marL="0" marR="0" lvl="0" indent="0" algn="l" rtl="0">
                <a:spcBef>
                  <a:spcPts val="0"/>
                </a:spcBef>
                <a:buSzPct val="25000"/>
                <a:buNone/>
              </a:pPr>
              <a:t>‹#›</a:t>
            </a:fld>
            <a:endParaRPr lang="en" sz="1800">
              <a:solidFill>
                <a:srgbClr val="888888"/>
              </a:solidFill>
              <a:latin typeface="Source Sans Pro"/>
              <a:ea typeface="Source Sans Pro"/>
              <a:cs typeface="Source Sans Pro"/>
              <a:sym typeface="Source Sans Pro"/>
            </a:endParaRPr>
          </a:p>
        </p:txBody>
      </p:sp>
      <p:sp>
        <p:nvSpPr>
          <p:cNvPr id="79" name="Shape 79"/>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Title Slide">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lide">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714500" y="971550"/>
            <a:ext cx="5715000" cy="3200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sldNum" idx="12"/>
          </p:nvPr>
        </p:nvSpPr>
        <p:spPr>
          <a:xfrm>
            <a:off x="7808600" y="4869656"/>
            <a:ext cx="1335300" cy="27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Source Sans Pro"/>
              <a:buNone/>
            </a:pPr>
            <a:fld id="{00000000-1234-1234-1234-123412341234}" type="slidenum">
              <a:rPr lang="en" sz="1800" b="0" i="0" u="none" strike="noStrike" cap="none">
                <a:solidFill>
                  <a:srgbClr val="000000"/>
                </a:solidFill>
                <a:latin typeface="Source Sans Pro"/>
                <a:ea typeface="Source Sans Pro"/>
                <a:cs typeface="Source Sans Pro"/>
                <a:sym typeface="Source Sans Pro"/>
              </a:rPr>
              <a:pPr marL="0" marR="0" lvl="0" indent="0" algn="l" rtl="0">
                <a:lnSpc>
                  <a:spcPct val="100000"/>
                </a:lnSpc>
                <a:spcBef>
                  <a:spcPts val="0"/>
                </a:spcBef>
                <a:spcAft>
                  <a:spcPts val="0"/>
                </a:spcAft>
                <a:buClr>
                  <a:srgbClr val="000000"/>
                </a:buClr>
                <a:buSzPct val="25000"/>
                <a:buFont typeface="Source Sans Pro"/>
                <a:buNone/>
              </a:pPr>
              <a:t>‹#›</a:t>
            </a:fld>
            <a:endParaRPr lang="en" sz="1800" b="0" i="0" u="none" strike="noStrike" cap="none">
              <a:solidFill>
                <a:srgbClr val="000000"/>
              </a:solidFill>
              <a:latin typeface="Source Sans Pro"/>
              <a:ea typeface="Source Sans Pro"/>
              <a:cs typeface="Source Sans Pro"/>
              <a:sym typeface="Source Sans Pro"/>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Noto Sans Symbols"/>
              <a:buChar char="✓"/>
              <a:defRPr sz="3200" b="1" i="0" u="none" strike="noStrike" cap="none">
                <a:solidFill>
                  <a:schemeClr val="dk1"/>
                </a:solidFill>
                <a:latin typeface="Source Sans Pro"/>
                <a:ea typeface="Source Sans Pro"/>
                <a:cs typeface="Source Sans Pro"/>
                <a:sym typeface="Source Sans Pro"/>
              </a:defRPr>
            </a:lvl1pPr>
            <a:lvl2pPr marL="742950" marR="0" lvl="1" indent="-285750" algn="l" rtl="0">
              <a:spcBef>
                <a:spcPts val="560"/>
              </a:spcBef>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99" name="Shape 99"/>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38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2" name="Shape 10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1" i="0" u="none" strike="noStrike" cap="none">
                <a:solidFill>
                  <a:schemeClr val="dk1"/>
                </a:solidFill>
                <a:latin typeface="Source Sans Pro"/>
                <a:ea typeface="Source Sans Pro"/>
                <a:cs typeface="Source Sans Pro"/>
                <a:sym typeface="Source Sans Pro"/>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03" name="Shape 103"/>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4" name="Shape 104"/>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800">
                <a:solidFill>
                  <a:srgbClr val="888888"/>
                </a:solidFill>
                <a:latin typeface="Source Sans Pro"/>
                <a:ea typeface="Source Sans Pro"/>
                <a:cs typeface="Source Sans Pro"/>
                <a:sym typeface="Source Sans Pro"/>
              </a:rPr>
              <a:pPr marL="0" marR="0" lvl="0" indent="0" algn="l" rtl="0">
                <a:spcBef>
                  <a:spcPts val="0"/>
                </a:spcBef>
                <a:buSzPct val="25000"/>
                <a:buNone/>
              </a:pPr>
              <a:t>‹#›</a:t>
            </a:fld>
            <a:endParaRPr lang="en" sz="1800">
              <a:solidFill>
                <a:srgbClr val="888888"/>
              </a:solidFill>
              <a:latin typeface="Source Sans Pro"/>
              <a:ea typeface="Source Sans Pro"/>
              <a:cs typeface="Source Sans Pro"/>
              <a:sym typeface="Source Sans Pro"/>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07" name="Shape 107"/>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graphicFrame>
        <p:nvGraphicFramePr>
          <p:cNvPr id="110" name="Shape 110"/>
          <p:cNvGraphicFramePr/>
          <p:nvPr/>
        </p:nvGraphicFramePr>
        <p:xfrm>
          <a:off x="457200" y="1257300"/>
          <a:ext cx="8229600" cy="2986125"/>
        </p:xfrm>
        <a:graphic>
          <a:graphicData uri="http://schemas.openxmlformats.org/drawingml/2006/table">
            <a:tbl>
              <a:tblPr firstRow="1" bandRow="1">
                <a:noFill/>
                <a:tableStyleId>{F16E56A6-1E79-42E1-A8F6-CE44C05D5797}</a:tableStyleId>
              </a:tblPr>
              <a:tblGrid>
                <a:gridCol w="8229600">
                  <a:extLst>
                    <a:ext uri="{9D8B030D-6E8A-4147-A177-3AD203B41FA5}">
                      <a16:colId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a:solidFill>
                            <a:schemeClr val="lt1"/>
                          </a:solidFill>
                          <a:latin typeface="Source Sans Pro"/>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a16="http://schemas.microsoft.com/office/drawing/2014/main" val="10000"/>
                  </a:ext>
                </a:extLst>
              </a:tr>
              <a:tr h="728675">
                <a:tc>
                  <a:txBody>
                    <a:bodyPr/>
                    <a:lstStyle/>
                    <a:p>
                      <a:pPr marL="0" marR="0" lvl="0" indent="0" algn="ctr" rtl="0">
                        <a:spcBef>
                          <a:spcPts val="0"/>
                        </a:spcBef>
                        <a:buSzPct val="25000"/>
                        <a:buNone/>
                      </a:pPr>
                      <a:r>
                        <a:rPr lang="en" sz="2400" u="none" strike="noStrike" cap="none">
                          <a:latin typeface="Source Sans Pro"/>
                          <a:ea typeface="Source Sans Pro"/>
                          <a:cs typeface="Source Sans Pro"/>
                          <a:sym typeface="Source Sans Pro"/>
                        </a:rPr>
                        <a:t>CLICK TO EDIT MASTER TITLE STYLE</a:t>
                      </a:r>
                    </a:p>
                  </a:txBody>
                  <a:tcPr marL="91450" marR="91450" marT="34300" marB="34300" anchor="ctr"/>
                </a:tc>
                <a:extLst>
                  <a:ext uri="{0D108BD9-81ED-4DB2-BD59-A6C34878D82A}">
                    <a16:rowId xmlns:a16="http://schemas.microsoft.com/office/drawing/2014/main" val="10001"/>
                  </a:ext>
                </a:extLst>
              </a:tr>
              <a:tr h="728675">
                <a:tc>
                  <a:txBody>
                    <a:bodyPr/>
                    <a:lstStyle/>
                    <a:p>
                      <a:pPr marL="0" marR="0" lvl="0" indent="0" algn="ctr" rtl="0">
                        <a:spcBef>
                          <a:spcPts val="0"/>
                        </a:spcBef>
                        <a:buSzPct val="25000"/>
                        <a:buNone/>
                      </a:pPr>
                      <a:r>
                        <a:rPr lang="en" sz="2400" u="none" strike="noStrike" cap="none">
                          <a:latin typeface="Source Sans Pro"/>
                          <a:ea typeface="Source Sans Pro"/>
                          <a:cs typeface="Source Sans Pro"/>
                          <a:sym typeface="Source Sans Pro"/>
                        </a:rPr>
                        <a:t>CLICK TO EDIT MASTER TITLE STYLE</a:t>
                      </a:r>
                    </a:p>
                  </a:txBody>
                  <a:tcPr marL="91450" marR="91450" marT="34300" marB="34300" anchor="ctr"/>
                </a:tc>
                <a:extLst>
                  <a:ext uri="{0D108BD9-81ED-4DB2-BD59-A6C34878D82A}">
                    <a16:rowId xmlns:a16="http://schemas.microsoft.com/office/drawing/2014/main" val="10002"/>
                  </a:ext>
                </a:extLst>
              </a:tr>
              <a:tr h="728675">
                <a:tc>
                  <a:txBody>
                    <a:bodyPr/>
                    <a:lstStyle/>
                    <a:p>
                      <a:pPr marL="0" marR="0" lvl="0" indent="0" algn="ctr" rtl="0">
                        <a:spcBef>
                          <a:spcPts val="0"/>
                        </a:spcBef>
                        <a:buSzPct val="25000"/>
                        <a:buNone/>
                      </a:pPr>
                      <a:r>
                        <a:rPr lang="en" sz="2400" u="none" strike="noStrike" cap="none">
                          <a:latin typeface="Source Sans Pro"/>
                          <a:ea typeface="Source Sans Pro"/>
                          <a:cs typeface="Source Sans Pro"/>
                          <a:sym typeface="Source Sans Pro"/>
                        </a:rPr>
                        <a:t>CLICK TO EDIT MASTER TITLE STYLE</a:t>
                      </a:r>
                    </a:p>
                  </a:txBody>
                  <a:tcPr marL="91450" marR="91450" marT="34300" marB="34300" anchor="ctr"/>
                </a:tc>
                <a:extLst>
                  <a:ext uri="{0D108BD9-81ED-4DB2-BD59-A6C34878D82A}">
                    <a16:rowId xmlns:a16="http://schemas.microsoft.com/office/drawing/2014/main" val="10003"/>
                  </a:ext>
                </a:extLst>
              </a:tr>
            </a:tbl>
          </a:graphicData>
        </a:graphic>
      </p:graphicFrame>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11"/>
        <p:cNvGrpSpPr/>
        <p:nvPr/>
      </p:nvGrpSpPr>
      <p:grpSpPr>
        <a:xfrm>
          <a:off x="0" y="0"/>
          <a:ext cx="0" cy="0"/>
          <a:chOff x="0" y="0"/>
          <a:chExt cx="0" cy="0"/>
        </a:xfrm>
      </p:grpSpPr>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ACSI Layou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14"/>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15"/>
        <p:cNvGrpSpPr/>
        <p:nvPr/>
      </p:nvGrpSpPr>
      <p:grpSpPr>
        <a:xfrm>
          <a:off x="0" y="0"/>
          <a:ext cx="0" cy="0"/>
          <a:chOff x="0" y="0"/>
          <a:chExt cx="0" cy="0"/>
        </a:xfrm>
      </p:grpSpPr>
      <p:sp>
        <p:nvSpPr>
          <p:cNvPr id="116" name="Shape 116"/>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800">
                <a:solidFill>
                  <a:srgbClr val="888888"/>
                </a:solidFill>
                <a:latin typeface="Source Sans Pro"/>
                <a:ea typeface="Source Sans Pro"/>
                <a:cs typeface="Source Sans Pro"/>
                <a:sym typeface="Source Sans Pro"/>
              </a:rPr>
              <a:pPr marL="0" marR="0" lvl="0" indent="0" algn="l" rtl="0">
                <a:spcBef>
                  <a:spcPts val="0"/>
                </a:spcBef>
                <a:buSzPct val="25000"/>
                <a:buNone/>
              </a:pPr>
              <a:t>‹#›</a:t>
            </a:fld>
            <a:endParaRPr lang="en" sz="1800">
              <a:solidFill>
                <a:srgbClr val="888888"/>
              </a:solidFill>
              <a:latin typeface="Source Sans Pro"/>
              <a:ea typeface="Source Sans Pro"/>
              <a:cs typeface="Source Sans Pro"/>
              <a:sym typeface="Source Sans Pro"/>
            </a:endParaRPr>
          </a:p>
        </p:txBody>
      </p:sp>
      <p:sp>
        <p:nvSpPr>
          <p:cNvPr id="117" name="Shape 117"/>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7_Title Slide">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25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53" name="Shape 53"/>
          <p:cNvSpPr txBox="1"/>
          <p:nvPr/>
        </p:nvSpPr>
        <p:spPr>
          <a:xfrm>
            <a:off x="7772400" y="4755356"/>
            <a:ext cx="990599" cy="27384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Source Sans Pro"/>
              <a:buNone/>
            </a:pPr>
            <a:fld id="{00000000-1234-1234-1234-123412341234}" type="slidenum">
              <a:rPr lang="en" sz="1400" b="0" i="0" u="none" strike="noStrike" cap="none">
                <a:solidFill>
                  <a:srgbClr val="888888"/>
                </a:solidFill>
                <a:latin typeface="Source Sans Pro"/>
                <a:ea typeface="Source Sans Pro"/>
                <a:cs typeface="Source Sans Pro"/>
                <a:sym typeface="Source Sans Pro"/>
              </a:rPr>
              <a:pPr marL="0" marR="0" lvl="0" indent="0" algn="ctr" rtl="0">
                <a:lnSpc>
                  <a:spcPct val="100000"/>
                </a:lnSpc>
                <a:spcBef>
                  <a:spcPts val="0"/>
                </a:spcBef>
                <a:spcAft>
                  <a:spcPts val="0"/>
                </a:spcAft>
                <a:buClr>
                  <a:srgbClr val="888888"/>
                </a:buClr>
                <a:buSzPct val="25000"/>
                <a:buFont typeface="Source Sans Pro"/>
                <a:buNone/>
              </a:pPr>
              <a:t>‹#›</a:t>
            </a:fld>
            <a:endParaRPr lang="en" sz="1400" b="0" i="0" u="none" strike="noStrike" cap="none">
              <a:solidFill>
                <a:srgbClr val="888888"/>
              </a:solidFill>
              <a:latin typeface="Source Sans Pro"/>
              <a:ea typeface="Source Sans Pro"/>
              <a:cs typeface="Source Sans Pro"/>
              <a:sym typeface="Source Sans Pro"/>
            </a:endParaRPr>
          </a:p>
        </p:txBody>
      </p:sp>
      <p:pic>
        <p:nvPicPr>
          <p:cNvPr id="54" name="Shape 54"/>
          <p:cNvPicPr preferRelativeResize="0"/>
          <p:nvPr/>
        </p:nvPicPr>
        <p:blipFill rotWithShape="1">
          <a:blip r:embed="rId16">
            <a:alphaModFix/>
          </a:blip>
          <a:srcRect/>
          <a:stretch/>
        </p:blipFill>
        <p:spPr>
          <a:xfrm>
            <a:off x="281354" y="4457700"/>
            <a:ext cx="709245" cy="5143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lt1"/>
              </a:buClr>
              <a:buFont typeface="Source Sans Pro"/>
              <a:buNone/>
              <a:defRPr sz="4000" b="0" i="0" u="none" strike="noStrike" cap="none">
                <a:solidFill>
                  <a:schemeClr val="l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0" name="Shape 9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91" name="Shape 91"/>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Source Sans Pro"/>
              <a:buNone/>
            </a:pPr>
            <a:fld id="{00000000-1234-1234-1234-123412341234}" type="slidenum">
              <a:rPr lang="en" sz="1400" b="0" i="0" u="none" strike="noStrike" cap="none">
                <a:solidFill>
                  <a:srgbClr val="888888"/>
                </a:solidFill>
                <a:latin typeface="Source Sans Pro"/>
                <a:ea typeface="Source Sans Pro"/>
                <a:cs typeface="Source Sans Pro"/>
                <a:sym typeface="Source Sans Pro"/>
              </a:rPr>
              <a:pPr marL="0" marR="0" lvl="0" indent="0" algn="ctr" rtl="0">
                <a:lnSpc>
                  <a:spcPct val="100000"/>
                </a:lnSpc>
                <a:spcBef>
                  <a:spcPts val="0"/>
                </a:spcBef>
                <a:spcAft>
                  <a:spcPts val="0"/>
                </a:spcAft>
                <a:buClr>
                  <a:srgbClr val="888888"/>
                </a:buClr>
                <a:buSzPct val="25000"/>
                <a:buFont typeface="Source Sans Pro"/>
                <a:buNone/>
              </a:pPr>
              <a:t>‹#›</a:t>
            </a:fld>
            <a:endParaRPr lang="en" sz="1400" b="0" i="0" u="none" strike="noStrike" cap="none">
              <a:solidFill>
                <a:srgbClr val="888888"/>
              </a:solidFill>
              <a:latin typeface="Source Sans Pro"/>
              <a:ea typeface="Source Sans Pro"/>
              <a:cs typeface="Source Sans Pro"/>
              <a:sym typeface="Source Sans Pro"/>
            </a:endParaRPr>
          </a:p>
        </p:txBody>
      </p:sp>
      <p:pic>
        <p:nvPicPr>
          <p:cNvPr id="92" name="Shape 92"/>
          <p:cNvPicPr preferRelativeResize="0"/>
          <p:nvPr/>
        </p:nvPicPr>
        <p:blipFill rotWithShape="1">
          <a:blip r:embed="rId16">
            <a:alphaModFix/>
          </a:blip>
          <a:srcRect/>
          <a:stretch/>
        </p:blipFill>
        <p:spPr>
          <a:xfrm>
            <a:off x="281354" y="4457700"/>
            <a:ext cx="709200" cy="514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drive.google.com/a/clearviewregional.edu/file/d/0B8_Hm7zmAbJSTVh4X19Yb1VFS2M/view" TargetMode="External"/><Relationship Id="rId7" Type="http://schemas.openxmlformats.org/officeDocument/2006/relationships/diagramLayout" Target="../diagrams/layout1.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drive.google.com/folderview?id=0B8_Hm7zmAbJSSHZreTVLMEZaMkE&amp;usp=sharing" TargetMode="External"/><Relationship Id="rId10" Type="http://schemas.microsoft.com/office/2007/relationships/diagramDrawing" Target="../diagrams/drawing1.xml"/><Relationship Id="rId4" Type="http://schemas.openxmlformats.org/officeDocument/2006/relationships/hyperlink" Target="https://drive.google.com/file/d/0B8_Hm7zmAbJSTVh4X19Yb1VFS2M/view?usp=sharing" TargetMode="External"/><Relationship Id="rId9" Type="http://schemas.openxmlformats.org/officeDocument/2006/relationships/diagramColors" Target="../diagrams/colors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file/d/0B8_Hm7zmAbJSZ2dONFNlMF9kVlU/view?usp=sharing"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file/d/0B8_Hm7zmAbJSSkI0bnZMeWZqZnM/view?usp=sharing"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hyperlink" Target="http://www.aps.edu/re/documents/resources/Webbs_DOK_Guide.pd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youtube.com/watch?v=Lo5hEhLjZD4&amp;feature=youtu.be" TargetMode="External"/><Relationship Id="rId7" Type="http://schemas.openxmlformats.org/officeDocument/2006/relationships/diagramQuickStyle" Target="../diagrams/quickStyle2.xml"/><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drive.google.com/file/d/0B8_Hm7zmAbJSVnVMd24yZ1pENms/view?usp=sharing" TargetMode="External"/><Relationship Id="rId9" Type="http://schemas.microsoft.com/office/2007/relationships/diagramDrawing" Target="../diagrams/drawing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hyperlink" Target="https://drive.google.com/file/d/0B8_Hm7zmAbJSRjRsZC1vd3JZa2c/view?usp=sharing" TargetMode="External"/><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www.interactivityfoundation.org/wp-content/uploads/2009/12/Guidebook-for-Student-Centered-Classroom-Discussions.pdf" TargetMode="External"/><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14.xml"/><Relationship Id="rId4" Type="http://schemas.openxmlformats.org/officeDocument/2006/relationships/hyperlink" Target="https://www.youtube.com/watch?v=rVIlv5y3KH4&amp;feature=youtu.be"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2.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714500" y="971550"/>
            <a:ext cx="5714999" cy="32003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4000" b="0" i="0" u="none" strike="noStrike" cap="none" dirty="0">
                <a:solidFill>
                  <a:schemeClr val="lt1"/>
                </a:solidFill>
                <a:latin typeface="Source Sans Pro"/>
                <a:ea typeface="Source Sans Pro"/>
                <a:cs typeface="Source Sans Pro"/>
                <a:sym typeface="Source Sans Pro"/>
              </a:rPr>
              <a:t>TEACHER PRACTICE: FOSTERING INTELLECTUAL ENGAGEMENT</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457200" y="1200150"/>
            <a:ext cx="8229600" cy="3394500"/>
          </a:xfrm>
          <a:prstGeom prst="rect">
            <a:avLst/>
          </a:prstGeom>
          <a:noFill/>
          <a:ln>
            <a:noFill/>
          </a:ln>
        </p:spPr>
        <p:txBody>
          <a:bodyPr lIns="91425" tIns="45700" rIns="91425" bIns="45700" anchor="t" anchorCtr="0">
            <a:noAutofit/>
          </a:bodyPr>
          <a:lstStyle/>
          <a:p>
            <a:pPr marL="342900" marR="0" lvl="0" indent="-317500" algn="l" rtl="0">
              <a:lnSpc>
                <a:spcPct val="90000"/>
              </a:lnSpc>
              <a:spcBef>
                <a:spcPts val="0"/>
              </a:spcBef>
              <a:spcAft>
                <a:spcPts val="0"/>
              </a:spcAft>
              <a:buClr>
                <a:schemeClr val="dk1"/>
              </a:buClr>
              <a:buSzPct val="100000"/>
              <a:buFont typeface="Arial"/>
              <a:buChar char="•"/>
            </a:pPr>
            <a:r>
              <a:rPr lang="en" sz="2400" b="1" i="0" u="none" strike="noStrike" cap="none">
                <a:solidFill>
                  <a:schemeClr val="dk1"/>
                </a:solidFill>
                <a:latin typeface="Source Sans Pro"/>
                <a:ea typeface="Source Sans Pro"/>
                <a:cs typeface="Source Sans Pro"/>
                <a:sym typeface="Source Sans Pro"/>
              </a:rPr>
              <a:t>This session is part of the New Jersey Achievement Coach Program.</a:t>
            </a:r>
          </a:p>
          <a:p>
            <a:pPr marL="342900" marR="0" lvl="0" indent="-317500" algn="l" rtl="0">
              <a:lnSpc>
                <a:spcPct val="90000"/>
              </a:lnSpc>
              <a:spcBef>
                <a:spcPts val="640"/>
              </a:spcBef>
              <a:spcAft>
                <a:spcPts val="0"/>
              </a:spcAft>
              <a:buClr>
                <a:schemeClr val="dk1"/>
              </a:buClr>
              <a:buSzPct val="100000"/>
              <a:buFont typeface="Arial"/>
              <a:buChar char="•"/>
            </a:pPr>
            <a:r>
              <a:rPr lang="en" sz="2400" b="1" i="0" u="none" strike="noStrike" cap="none">
                <a:solidFill>
                  <a:schemeClr val="dk1"/>
                </a:solidFill>
                <a:latin typeface="Source Sans Pro"/>
                <a:ea typeface="Source Sans Pro"/>
                <a:cs typeface="Source Sans Pro"/>
                <a:sym typeface="Source Sans Pro"/>
              </a:rPr>
              <a:t>Achievement Coaches are educators selected by their districts as leaders who share their knowledge of teaching and learning with their peers.</a:t>
            </a:r>
          </a:p>
          <a:p>
            <a:pPr marL="342900" marR="0" lvl="0" indent="-317500" algn="l" rtl="0">
              <a:lnSpc>
                <a:spcPct val="90000"/>
              </a:lnSpc>
              <a:spcBef>
                <a:spcPts val="640"/>
              </a:spcBef>
              <a:spcAft>
                <a:spcPts val="0"/>
              </a:spcAft>
              <a:buClr>
                <a:schemeClr val="dk1"/>
              </a:buClr>
              <a:buSzPct val="100000"/>
              <a:buFont typeface="Arial"/>
              <a:buChar char="•"/>
            </a:pPr>
            <a:r>
              <a:rPr lang="en" sz="2400" b="1" i="0" u="none" strike="noStrike" cap="none">
                <a:solidFill>
                  <a:schemeClr val="dk1"/>
                </a:solidFill>
                <a:latin typeface="Source Sans Pro"/>
                <a:ea typeface="Source Sans Pro"/>
                <a:cs typeface="Source Sans Pro"/>
                <a:sym typeface="Source Sans Pro"/>
              </a:rPr>
              <a:t>The  three sessions led by Achievement Coaches were developed by New Jersey's educators to address specific needs.</a:t>
            </a:r>
          </a:p>
          <a:p>
            <a:pPr marL="342900" marR="0" lvl="0" indent="-139700" algn="l" rtl="0">
              <a:lnSpc>
                <a:spcPct val="90000"/>
              </a:lnSpc>
              <a:spcBef>
                <a:spcPts val="640"/>
              </a:spcBef>
              <a:spcAft>
                <a:spcPts val="0"/>
              </a:spcAft>
              <a:buClr>
                <a:schemeClr val="dk1"/>
              </a:buClr>
              <a:buSzPct val="25000"/>
              <a:buFont typeface="Arial"/>
              <a:buNone/>
            </a:pPr>
            <a:endParaRPr sz="3200" b="1" i="0" u="none" strike="noStrike" cap="none">
              <a:solidFill>
                <a:schemeClr val="dk1"/>
              </a:solidFill>
              <a:latin typeface="Source Sans Pro"/>
              <a:ea typeface="Source Sans Pro"/>
              <a:cs typeface="Source Sans Pro"/>
              <a:sym typeface="Source Sans Pro"/>
            </a:endParaRPr>
          </a:p>
        </p:txBody>
      </p:sp>
      <p:sp>
        <p:nvSpPr>
          <p:cNvPr id="256" name="Shape 256"/>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latin typeface="Source Sans Pro"/>
                <a:ea typeface="Source Sans Pro"/>
                <a:cs typeface="Source Sans Pro"/>
                <a:sym typeface="Source Sans Pro"/>
              </a:rPr>
              <a:t>Achievement Coach Program</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1052495" y="1063378"/>
            <a:ext cx="7643346" cy="3394500"/>
          </a:xfrm>
          <a:prstGeom prst="rect">
            <a:avLst/>
          </a:prstGeom>
          <a:noFill/>
          <a:ln>
            <a:noFill/>
          </a:ln>
        </p:spPr>
        <p:txBody>
          <a:bodyPr lIns="91425" tIns="45700" rIns="91425" bIns="45700" anchor="t" anchorCtr="0">
            <a:noAutofit/>
          </a:bodyPr>
          <a:lstStyle/>
          <a:p>
            <a:pPr marL="457200" marR="0" lvl="0" indent="-419100" algn="l" rtl="0">
              <a:spcBef>
                <a:spcPts val="0"/>
              </a:spcBef>
              <a:spcAft>
                <a:spcPts val="0"/>
              </a:spcAft>
              <a:buClr>
                <a:schemeClr val="dk1"/>
              </a:buClr>
              <a:buSzPct val="100000"/>
              <a:buFont typeface="Source Sans Pro"/>
              <a:buAutoNum type="arabicPeriod"/>
            </a:pPr>
            <a:r>
              <a:rPr lang="en" sz="1800" b="1" i="0" u="none" strike="noStrike" cap="none" dirty="0">
                <a:solidFill>
                  <a:schemeClr val="dk1"/>
                </a:solidFill>
                <a:latin typeface="Source Sans Pro"/>
                <a:ea typeface="Source Sans Pro"/>
                <a:cs typeface="Source Sans Pro"/>
                <a:sym typeface="Source Sans Pro"/>
              </a:rPr>
              <a:t>Active Listening and Learning</a:t>
            </a:r>
          </a:p>
          <a:p>
            <a:pPr marL="857250" marR="0" lvl="1" indent="-450850" algn="l" rtl="0">
              <a:spcBef>
                <a:spcPts val="400"/>
              </a:spcBef>
              <a:spcAft>
                <a:spcPts val="0"/>
              </a:spcAft>
              <a:buClr>
                <a:schemeClr val="dk1"/>
              </a:buClr>
              <a:buSzPct val="100000"/>
              <a:buFont typeface="Arial"/>
              <a:buChar char="–"/>
            </a:pPr>
            <a:r>
              <a:rPr lang="en" sz="1800" b="0" i="0" u="none" strike="noStrike" cap="none" dirty="0">
                <a:solidFill>
                  <a:schemeClr val="dk1"/>
                </a:solidFill>
                <a:latin typeface="Source Sans Pro"/>
                <a:ea typeface="Source Sans Pro"/>
                <a:cs typeface="Source Sans Pro"/>
                <a:sym typeface="Source Sans Pro"/>
              </a:rPr>
              <a:t>Listen hard, speak softly.</a:t>
            </a:r>
          </a:p>
          <a:p>
            <a:pPr marL="857250" marR="0" lvl="1" indent="-450850" algn="l" rtl="0">
              <a:spcBef>
                <a:spcPts val="400"/>
              </a:spcBef>
              <a:spcAft>
                <a:spcPts val="0"/>
              </a:spcAft>
              <a:buClr>
                <a:schemeClr val="dk1"/>
              </a:buClr>
              <a:buSzPct val="100000"/>
              <a:buFont typeface="Arial"/>
              <a:buChar char="–"/>
            </a:pPr>
            <a:r>
              <a:rPr lang="en" sz="1800" b="0" i="0" u="none" strike="noStrike" cap="none" dirty="0">
                <a:solidFill>
                  <a:schemeClr val="dk1"/>
                </a:solidFill>
                <a:latin typeface="Source Sans Pro"/>
                <a:ea typeface="Source Sans Pro"/>
                <a:cs typeface="Source Sans Pro"/>
                <a:sym typeface="Source Sans Pro"/>
              </a:rPr>
              <a:t>Take ownership over your learning.</a:t>
            </a:r>
          </a:p>
          <a:p>
            <a:pPr marL="857250" marR="0" lvl="1" indent="-450850" algn="l" rtl="0">
              <a:spcBef>
                <a:spcPts val="400"/>
              </a:spcBef>
              <a:spcAft>
                <a:spcPts val="0"/>
              </a:spcAft>
              <a:buClr>
                <a:schemeClr val="dk1"/>
              </a:buClr>
              <a:buSzPct val="100000"/>
              <a:buFont typeface="Arial"/>
              <a:buChar char="–"/>
            </a:pPr>
            <a:r>
              <a:rPr lang="en" sz="1800" b="0" i="0" u="none" strike="noStrike" cap="none" dirty="0">
                <a:solidFill>
                  <a:schemeClr val="dk1"/>
                </a:solidFill>
                <a:latin typeface="Source Sans Pro"/>
                <a:ea typeface="Source Sans Pro"/>
                <a:cs typeface="Source Sans Pro"/>
                <a:sym typeface="Source Sans Pro"/>
              </a:rPr>
              <a:t>Be solution-oriented.</a:t>
            </a:r>
          </a:p>
          <a:p>
            <a:pPr marL="857250" marR="0" lvl="1" indent="-450850" algn="l" rtl="0">
              <a:spcBef>
                <a:spcPts val="400"/>
              </a:spcBef>
              <a:spcAft>
                <a:spcPts val="0"/>
              </a:spcAft>
              <a:buClr>
                <a:srgbClr val="1C4587"/>
              </a:buClr>
              <a:buSzPct val="100000"/>
              <a:buFont typeface="Arial"/>
              <a:buChar char="–"/>
            </a:pPr>
            <a:r>
              <a:rPr lang="en" sz="1800" b="1" i="0" u="none" strike="noStrike" cap="none" dirty="0">
                <a:solidFill>
                  <a:srgbClr val="1C4587"/>
                </a:solidFill>
                <a:latin typeface="Source Sans Pro"/>
                <a:ea typeface="Source Sans Pro"/>
                <a:cs typeface="Source Sans Pro"/>
                <a:sym typeface="Source Sans Pro"/>
              </a:rPr>
              <a:t>Think about how this looks in your classroom or school.</a:t>
            </a:r>
          </a:p>
          <a:p>
            <a:pPr marL="457200" marR="0" lvl="0" indent="-419100" algn="l" rtl="0">
              <a:spcBef>
                <a:spcPts val="480"/>
              </a:spcBef>
              <a:spcAft>
                <a:spcPts val="0"/>
              </a:spcAft>
              <a:buClr>
                <a:schemeClr val="dk1"/>
              </a:buClr>
              <a:buSzPct val="100000"/>
              <a:buFont typeface="Source Sans Pro"/>
              <a:buAutoNum type="arabicPeriod"/>
            </a:pPr>
            <a:r>
              <a:rPr lang="en" sz="1800" b="1" i="0" u="none" strike="noStrike" cap="none" dirty="0">
                <a:solidFill>
                  <a:schemeClr val="dk1"/>
                </a:solidFill>
                <a:latin typeface="Source Sans Pro"/>
                <a:ea typeface="Source Sans Pro"/>
                <a:cs typeface="Source Sans Pro"/>
                <a:sym typeface="Source Sans Pro"/>
              </a:rPr>
              <a:t>Parking Lot</a:t>
            </a:r>
          </a:p>
          <a:p>
            <a:pPr marL="857250" marR="0" lvl="1" indent="-450850" algn="l" rtl="0">
              <a:spcBef>
                <a:spcPts val="400"/>
              </a:spcBef>
              <a:spcAft>
                <a:spcPts val="0"/>
              </a:spcAft>
              <a:buClr>
                <a:schemeClr val="dk1"/>
              </a:buClr>
              <a:buSzPct val="100000"/>
              <a:buFont typeface="Arial"/>
              <a:buChar char="–"/>
            </a:pPr>
            <a:r>
              <a:rPr lang="en" sz="1800" b="0" i="0" u="none" strike="noStrike" cap="none" dirty="0">
                <a:solidFill>
                  <a:schemeClr val="dk1"/>
                </a:solidFill>
                <a:latin typeface="Source Sans Pro"/>
                <a:ea typeface="Source Sans Pro"/>
                <a:cs typeface="Source Sans Pro"/>
                <a:sym typeface="Source Sans Pro"/>
              </a:rPr>
              <a:t>Please write any outstanding questions you have on the “Parking Lot” in the back of the room.</a:t>
            </a:r>
          </a:p>
          <a:p>
            <a:pPr marL="457200" marR="0" lvl="0" indent="-419100" algn="l" rtl="0">
              <a:spcBef>
                <a:spcPts val="480"/>
              </a:spcBef>
              <a:spcAft>
                <a:spcPts val="0"/>
              </a:spcAft>
              <a:buClr>
                <a:schemeClr val="dk1"/>
              </a:buClr>
              <a:buSzPct val="100000"/>
              <a:buFont typeface="Source Sans Pro"/>
              <a:buAutoNum type="arabicPeriod"/>
            </a:pPr>
            <a:r>
              <a:rPr lang="en" sz="1800" b="1" i="0" u="none" strike="noStrike" cap="none" dirty="0">
                <a:solidFill>
                  <a:schemeClr val="dk1"/>
                </a:solidFill>
                <a:latin typeface="Source Sans Pro"/>
                <a:ea typeface="Source Sans Pro"/>
                <a:cs typeface="Source Sans Pro"/>
                <a:sym typeface="Source Sans Pro"/>
              </a:rPr>
              <a:t>Cell Phones</a:t>
            </a:r>
          </a:p>
          <a:p>
            <a:pPr marL="857250" marR="0" lvl="1" indent="-450850" algn="l" rtl="0">
              <a:spcBef>
                <a:spcPts val="400"/>
              </a:spcBef>
              <a:spcAft>
                <a:spcPts val="0"/>
              </a:spcAft>
              <a:buClr>
                <a:schemeClr val="dk1"/>
              </a:buClr>
              <a:buSzPct val="100000"/>
              <a:buFont typeface="Arial"/>
              <a:buChar char="–"/>
            </a:pPr>
            <a:r>
              <a:rPr lang="en" sz="1800" b="0" i="0" u="none" strike="noStrike" cap="none" dirty="0">
                <a:solidFill>
                  <a:schemeClr val="dk1"/>
                </a:solidFill>
                <a:latin typeface="Source Sans Pro"/>
                <a:ea typeface="Source Sans Pro"/>
                <a:cs typeface="Source Sans Pro"/>
                <a:sym typeface="Source Sans Pro"/>
              </a:rPr>
              <a:t>Please keep phones on silent and take emergency calls/texts outside. </a:t>
            </a:r>
          </a:p>
        </p:txBody>
      </p:sp>
      <p:sp>
        <p:nvSpPr>
          <p:cNvPr id="262" name="Shape 262"/>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0" i="0" u="none" strike="noStrike" cap="none" dirty="0">
                <a:solidFill>
                  <a:schemeClr val="lt1"/>
                </a:solidFill>
                <a:latin typeface="Source Sans Pro"/>
                <a:ea typeface="Source Sans Pro"/>
                <a:cs typeface="Source Sans Pro"/>
                <a:sym typeface="Source Sans Pro"/>
              </a:rPr>
              <a:t>Norms</a:t>
            </a:r>
          </a:p>
        </p:txBody>
      </p:sp>
      <p:pic>
        <p:nvPicPr>
          <p:cNvPr id="1028" name="Picture 4" descr="https://d30y9cdsu7xlg0.cloudfront.net/png/21603-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0" y="1345954"/>
            <a:ext cx="1052495" cy="1052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3.iconfinder.com/data/icons/car-icons-front-views/505/Mid-Size_Car_Front_View-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82" y="2793239"/>
            <a:ext cx="92891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dn4.iconfinder.com/data/icons/proglyphs-communication-and-devices/512/Cell_Phone-5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07" y="3579321"/>
            <a:ext cx="878557" cy="878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9" name="Shape 279"/>
          <p:cNvSpPr txBox="1"/>
          <p:nvPr/>
        </p:nvSpPr>
        <p:spPr>
          <a:xfrm>
            <a:off x="2590800" y="1123950"/>
            <a:ext cx="3866100" cy="38100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600" b="1" i="0" u="none" strike="noStrike" cap="none" dirty="0">
                <a:solidFill>
                  <a:schemeClr val="dk1"/>
                </a:solidFill>
                <a:latin typeface="Source Sans Pro"/>
                <a:ea typeface="Source Sans Pro"/>
                <a:cs typeface="Source Sans Pro"/>
                <a:sym typeface="Source Sans Pro"/>
              </a:rPr>
              <a:t>Fostering Intellectual Engagement</a:t>
            </a:r>
          </a:p>
        </p:txBody>
      </p:sp>
      <p:sp>
        <p:nvSpPr>
          <p:cNvPr id="268" name="Shape 268"/>
          <p:cNvSpPr txBox="1"/>
          <p:nvPr/>
        </p:nvSpPr>
        <p:spPr>
          <a:xfrm>
            <a:off x="152400" y="2038350"/>
            <a:ext cx="1905000" cy="91440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600" b="1" i="0" u="none" strike="noStrike" cap="none" dirty="0">
                <a:solidFill>
                  <a:schemeClr val="dk1"/>
                </a:solidFill>
                <a:latin typeface="Source Sans Pro"/>
                <a:ea typeface="Source Sans Pro"/>
                <a:cs typeface="Source Sans Pro"/>
                <a:sym typeface="Source Sans Pro"/>
              </a:rPr>
              <a:t>Using Assessment Data to Drive Instruction</a:t>
            </a:r>
          </a:p>
        </p:txBody>
      </p:sp>
      <p:sp>
        <p:nvSpPr>
          <p:cNvPr id="269" name="Shape 269"/>
          <p:cNvSpPr txBox="1"/>
          <p:nvPr/>
        </p:nvSpPr>
        <p:spPr>
          <a:xfrm>
            <a:off x="6324600" y="4019550"/>
            <a:ext cx="2481300" cy="34125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600" b="1" i="0" u="none" strike="noStrike" cap="none" dirty="0">
                <a:solidFill>
                  <a:schemeClr val="dk1"/>
                </a:solidFill>
                <a:latin typeface="Source Sans Pro"/>
                <a:ea typeface="Source Sans Pro"/>
                <a:cs typeface="Source Sans Pro"/>
                <a:sym typeface="Source Sans Pro"/>
              </a:rPr>
              <a:t>Effective Assessments</a:t>
            </a:r>
          </a:p>
        </p:txBody>
      </p:sp>
      <p:grpSp>
        <p:nvGrpSpPr>
          <p:cNvPr id="2" name="Shape 270"/>
          <p:cNvGrpSpPr/>
          <p:nvPr/>
        </p:nvGrpSpPr>
        <p:grpSpPr>
          <a:xfrm>
            <a:off x="1752601" y="1409370"/>
            <a:ext cx="5334000" cy="3448380"/>
            <a:chOff x="396875" y="3586119"/>
            <a:chExt cx="2509725" cy="2512708"/>
          </a:xfrm>
        </p:grpSpPr>
        <p:sp>
          <p:nvSpPr>
            <p:cNvPr id="271" name="Shape 271"/>
            <p:cNvSpPr/>
            <p:nvPr/>
          </p:nvSpPr>
          <p:spPr>
            <a:xfrm>
              <a:off x="547687" y="3586119"/>
              <a:ext cx="1308000" cy="1117500"/>
            </a:xfrm>
            <a:custGeom>
              <a:avLst/>
              <a:gdLst/>
              <a:ahLst/>
              <a:cxnLst/>
              <a:rect l="0" t="0" r="0" b="0"/>
              <a:pathLst>
                <a:path w="120000" h="120000" extrusionOk="0">
                  <a:moveTo>
                    <a:pt x="51655" y="117200"/>
                  </a:moveTo>
                  <a:lnTo>
                    <a:pt x="53472" y="111733"/>
                  </a:lnTo>
                  <a:lnTo>
                    <a:pt x="55629" y="106533"/>
                  </a:lnTo>
                  <a:lnTo>
                    <a:pt x="58353" y="101600"/>
                  </a:lnTo>
                  <a:lnTo>
                    <a:pt x="61419" y="97066"/>
                  </a:lnTo>
                  <a:lnTo>
                    <a:pt x="64711" y="92800"/>
                  </a:lnTo>
                  <a:lnTo>
                    <a:pt x="68457" y="88933"/>
                  </a:lnTo>
                  <a:lnTo>
                    <a:pt x="72544" y="85600"/>
                  </a:lnTo>
                  <a:lnTo>
                    <a:pt x="76745" y="82800"/>
                  </a:lnTo>
                  <a:lnTo>
                    <a:pt x="80946" y="80666"/>
                  </a:lnTo>
                  <a:lnTo>
                    <a:pt x="85487" y="78800"/>
                  </a:lnTo>
                  <a:lnTo>
                    <a:pt x="90028" y="77466"/>
                  </a:lnTo>
                  <a:lnTo>
                    <a:pt x="94683" y="76666"/>
                  </a:lnTo>
                  <a:lnTo>
                    <a:pt x="94569" y="94800"/>
                  </a:lnTo>
                  <a:lnTo>
                    <a:pt x="119886" y="49866"/>
                  </a:lnTo>
                  <a:lnTo>
                    <a:pt x="92866" y="0"/>
                  </a:lnTo>
                  <a:lnTo>
                    <a:pt x="92980" y="18266"/>
                  </a:lnTo>
                  <a:lnTo>
                    <a:pt x="85941" y="19066"/>
                  </a:lnTo>
                  <a:lnTo>
                    <a:pt x="78789" y="20533"/>
                  </a:lnTo>
                  <a:lnTo>
                    <a:pt x="71977" y="22400"/>
                  </a:lnTo>
                  <a:lnTo>
                    <a:pt x="65165" y="25066"/>
                  </a:lnTo>
                  <a:lnTo>
                    <a:pt x="58580" y="28133"/>
                  </a:lnTo>
                  <a:lnTo>
                    <a:pt x="52223" y="31733"/>
                  </a:lnTo>
                  <a:lnTo>
                    <a:pt x="45979" y="36000"/>
                  </a:lnTo>
                  <a:lnTo>
                    <a:pt x="39962" y="40800"/>
                  </a:lnTo>
                  <a:lnTo>
                    <a:pt x="34285" y="46133"/>
                  </a:lnTo>
                  <a:lnTo>
                    <a:pt x="28949" y="52000"/>
                  </a:lnTo>
                  <a:lnTo>
                    <a:pt x="23954" y="58266"/>
                  </a:lnTo>
                  <a:lnTo>
                    <a:pt x="19299" y="64800"/>
                  </a:lnTo>
                  <a:lnTo>
                    <a:pt x="15212" y="71866"/>
                  </a:lnTo>
                  <a:lnTo>
                    <a:pt x="11466" y="79333"/>
                  </a:lnTo>
                  <a:lnTo>
                    <a:pt x="8174" y="87066"/>
                  </a:lnTo>
                  <a:lnTo>
                    <a:pt x="5335" y="94800"/>
                  </a:lnTo>
                  <a:lnTo>
                    <a:pt x="3065" y="103066"/>
                  </a:lnTo>
                  <a:lnTo>
                    <a:pt x="1248" y="111333"/>
                  </a:lnTo>
                  <a:lnTo>
                    <a:pt x="0" y="119866"/>
                  </a:lnTo>
                  <a:lnTo>
                    <a:pt x="27019" y="98800"/>
                  </a:lnTo>
                  <a:lnTo>
                    <a:pt x="51655" y="117200"/>
                  </a:lnTo>
                </a:path>
              </a:pathLst>
            </a:custGeom>
            <a:solidFill>
              <a:schemeClr val="accent4"/>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800" b="1" i="0" u="none" strike="noStrike" cap="none">
                <a:solidFill>
                  <a:schemeClr val="lt1"/>
                </a:solidFill>
                <a:latin typeface="Source Sans Pro"/>
                <a:ea typeface="Source Sans Pro"/>
                <a:cs typeface="Source Sans Pro"/>
                <a:sym typeface="Source Sans Pro"/>
              </a:endParaRPr>
            </a:p>
          </p:txBody>
        </p:sp>
        <p:sp>
          <p:nvSpPr>
            <p:cNvPr id="272" name="Shape 272"/>
            <p:cNvSpPr/>
            <p:nvPr/>
          </p:nvSpPr>
          <p:spPr>
            <a:xfrm>
              <a:off x="1422400" y="4974728"/>
              <a:ext cx="1278000" cy="1124100"/>
            </a:xfrm>
            <a:custGeom>
              <a:avLst/>
              <a:gdLst/>
              <a:ahLst/>
              <a:cxnLst/>
              <a:rect l="0" t="0" r="0" b="0"/>
              <a:pathLst>
                <a:path w="120000" h="120000" extrusionOk="0">
                  <a:moveTo>
                    <a:pt x="67957" y="132"/>
                  </a:moveTo>
                  <a:lnTo>
                    <a:pt x="66563" y="5442"/>
                  </a:lnTo>
                  <a:lnTo>
                    <a:pt x="64588" y="10353"/>
                  </a:lnTo>
                  <a:lnTo>
                    <a:pt x="62381" y="15398"/>
                  </a:lnTo>
                  <a:lnTo>
                    <a:pt x="59709" y="19911"/>
                  </a:lnTo>
                  <a:lnTo>
                    <a:pt x="56689" y="24159"/>
                  </a:lnTo>
                  <a:lnTo>
                    <a:pt x="53320" y="28141"/>
                  </a:lnTo>
                  <a:lnTo>
                    <a:pt x="49603" y="31725"/>
                  </a:lnTo>
                  <a:lnTo>
                    <a:pt x="45653" y="34778"/>
                  </a:lnTo>
                  <a:lnTo>
                    <a:pt x="41355" y="37566"/>
                  </a:lnTo>
                  <a:lnTo>
                    <a:pt x="36824" y="39955"/>
                  </a:lnTo>
                  <a:lnTo>
                    <a:pt x="32178" y="41681"/>
                  </a:lnTo>
                  <a:lnTo>
                    <a:pt x="27415" y="42876"/>
                  </a:lnTo>
                  <a:lnTo>
                    <a:pt x="27299" y="24823"/>
                  </a:lnTo>
                  <a:lnTo>
                    <a:pt x="18470" y="39557"/>
                  </a:lnTo>
                  <a:lnTo>
                    <a:pt x="9293" y="54292"/>
                  </a:lnTo>
                  <a:lnTo>
                    <a:pt x="0" y="68628"/>
                  </a:lnTo>
                  <a:lnTo>
                    <a:pt x="27415" y="119867"/>
                  </a:lnTo>
                  <a:lnTo>
                    <a:pt x="27415" y="101681"/>
                  </a:lnTo>
                  <a:lnTo>
                    <a:pt x="34269" y="100752"/>
                  </a:lnTo>
                  <a:lnTo>
                    <a:pt x="41006" y="99159"/>
                  </a:lnTo>
                  <a:lnTo>
                    <a:pt x="47744" y="97300"/>
                  </a:lnTo>
                  <a:lnTo>
                    <a:pt x="54249" y="94646"/>
                  </a:lnTo>
                  <a:lnTo>
                    <a:pt x="60638" y="91725"/>
                  </a:lnTo>
                  <a:lnTo>
                    <a:pt x="66795" y="88274"/>
                  </a:lnTo>
                  <a:lnTo>
                    <a:pt x="72720" y="84292"/>
                  </a:lnTo>
                  <a:lnTo>
                    <a:pt x="78528" y="79778"/>
                  </a:lnTo>
                  <a:lnTo>
                    <a:pt x="84104" y="74867"/>
                  </a:lnTo>
                  <a:lnTo>
                    <a:pt x="89215" y="69690"/>
                  </a:lnTo>
                  <a:lnTo>
                    <a:pt x="94211" y="63849"/>
                  </a:lnTo>
                  <a:lnTo>
                    <a:pt x="98625" y="57743"/>
                  </a:lnTo>
                  <a:lnTo>
                    <a:pt x="102691" y="51371"/>
                  </a:lnTo>
                  <a:lnTo>
                    <a:pt x="106408" y="44734"/>
                  </a:lnTo>
                  <a:lnTo>
                    <a:pt x="109777" y="37699"/>
                  </a:lnTo>
                  <a:lnTo>
                    <a:pt x="112681" y="30663"/>
                  </a:lnTo>
                  <a:lnTo>
                    <a:pt x="115121" y="23097"/>
                  </a:lnTo>
                  <a:lnTo>
                    <a:pt x="117212" y="15530"/>
                  </a:lnTo>
                  <a:lnTo>
                    <a:pt x="118838" y="7699"/>
                  </a:lnTo>
                  <a:lnTo>
                    <a:pt x="119883" y="0"/>
                  </a:lnTo>
                  <a:lnTo>
                    <a:pt x="94327" y="17522"/>
                  </a:lnTo>
                  <a:lnTo>
                    <a:pt x="67957" y="132"/>
                  </a:lnTo>
                </a:path>
              </a:pathLst>
            </a:custGeom>
            <a:solidFill>
              <a:schemeClr val="accent2"/>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800" b="1" i="0" u="none" strike="noStrike" cap="none">
                <a:solidFill>
                  <a:schemeClr val="dk1"/>
                </a:solidFill>
                <a:latin typeface="Source Sans Pro"/>
                <a:ea typeface="Source Sans Pro"/>
                <a:cs typeface="Source Sans Pro"/>
                <a:sym typeface="Source Sans Pro"/>
              </a:endParaRPr>
            </a:p>
          </p:txBody>
        </p:sp>
        <p:sp>
          <p:nvSpPr>
            <p:cNvPr id="273" name="Shape 273"/>
            <p:cNvSpPr/>
            <p:nvPr/>
          </p:nvSpPr>
          <p:spPr>
            <a:xfrm>
              <a:off x="396875" y="4566744"/>
              <a:ext cx="1150800" cy="1335000"/>
            </a:xfrm>
            <a:custGeom>
              <a:avLst/>
              <a:gdLst/>
              <a:ahLst/>
              <a:cxnLst/>
              <a:rect l="0" t="0" r="0" b="0"/>
              <a:pathLst>
                <a:path w="120000" h="120000" extrusionOk="0">
                  <a:moveTo>
                    <a:pt x="119870" y="72000"/>
                  </a:moveTo>
                  <a:lnTo>
                    <a:pt x="114451" y="70772"/>
                  </a:lnTo>
                  <a:lnTo>
                    <a:pt x="109290" y="69209"/>
                  </a:lnTo>
                  <a:lnTo>
                    <a:pt x="104129" y="67311"/>
                  </a:lnTo>
                  <a:lnTo>
                    <a:pt x="99483" y="64967"/>
                  </a:lnTo>
                  <a:lnTo>
                    <a:pt x="94838" y="62176"/>
                  </a:lnTo>
                  <a:lnTo>
                    <a:pt x="90709" y="59051"/>
                  </a:lnTo>
                  <a:lnTo>
                    <a:pt x="86838" y="55479"/>
                  </a:lnTo>
                  <a:lnTo>
                    <a:pt x="83612" y="51906"/>
                  </a:lnTo>
                  <a:lnTo>
                    <a:pt x="80516" y="47776"/>
                  </a:lnTo>
                  <a:lnTo>
                    <a:pt x="78322" y="44427"/>
                  </a:lnTo>
                  <a:lnTo>
                    <a:pt x="76645" y="40855"/>
                  </a:lnTo>
                  <a:lnTo>
                    <a:pt x="75225" y="37060"/>
                  </a:lnTo>
                  <a:lnTo>
                    <a:pt x="74451" y="33265"/>
                  </a:lnTo>
                  <a:lnTo>
                    <a:pt x="74193" y="29469"/>
                  </a:lnTo>
                  <a:lnTo>
                    <a:pt x="74322" y="25562"/>
                  </a:lnTo>
                  <a:lnTo>
                    <a:pt x="96516" y="25562"/>
                  </a:lnTo>
                  <a:lnTo>
                    <a:pt x="46451" y="0"/>
                  </a:lnTo>
                  <a:lnTo>
                    <a:pt x="0" y="26344"/>
                  </a:lnTo>
                  <a:lnTo>
                    <a:pt x="17548" y="26455"/>
                  </a:lnTo>
                  <a:lnTo>
                    <a:pt x="18193" y="33376"/>
                  </a:lnTo>
                  <a:lnTo>
                    <a:pt x="19354" y="40409"/>
                  </a:lnTo>
                  <a:lnTo>
                    <a:pt x="21290" y="47106"/>
                  </a:lnTo>
                  <a:lnTo>
                    <a:pt x="23483" y="53916"/>
                  </a:lnTo>
                  <a:lnTo>
                    <a:pt x="26322" y="60390"/>
                  </a:lnTo>
                  <a:lnTo>
                    <a:pt x="29806" y="66753"/>
                  </a:lnTo>
                  <a:lnTo>
                    <a:pt x="33806" y="72893"/>
                  </a:lnTo>
                  <a:lnTo>
                    <a:pt x="38193" y="78586"/>
                  </a:lnTo>
                  <a:lnTo>
                    <a:pt x="42967" y="83944"/>
                  </a:lnTo>
                  <a:lnTo>
                    <a:pt x="48258" y="88967"/>
                  </a:lnTo>
                  <a:lnTo>
                    <a:pt x="54064" y="93879"/>
                  </a:lnTo>
                  <a:lnTo>
                    <a:pt x="60000" y="98232"/>
                  </a:lnTo>
                  <a:lnTo>
                    <a:pt x="66322" y="102362"/>
                  </a:lnTo>
                  <a:lnTo>
                    <a:pt x="73032" y="106158"/>
                  </a:lnTo>
                  <a:lnTo>
                    <a:pt x="80000" y="109395"/>
                  </a:lnTo>
                  <a:lnTo>
                    <a:pt x="87096" y="112409"/>
                  </a:lnTo>
                  <a:lnTo>
                    <a:pt x="94451" y="114865"/>
                  </a:lnTo>
                  <a:lnTo>
                    <a:pt x="101935" y="116986"/>
                  </a:lnTo>
                  <a:lnTo>
                    <a:pt x="109548" y="118548"/>
                  </a:lnTo>
                  <a:lnTo>
                    <a:pt x="117419" y="119888"/>
                  </a:lnTo>
                  <a:lnTo>
                    <a:pt x="99612" y="94325"/>
                  </a:lnTo>
                  <a:lnTo>
                    <a:pt x="119870" y="72000"/>
                  </a:lnTo>
                </a:path>
              </a:pathLst>
            </a:custGeom>
            <a:solidFill>
              <a:schemeClr val="accent3"/>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800" b="1" i="0" u="none" strike="noStrike" cap="none">
                <a:solidFill>
                  <a:schemeClr val="lt1"/>
                </a:solidFill>
                <a:latin typeface="Source Sans Pro"/>
                <a:ea typeface="Source Sans Pro"/>
                <a:cs typeface="Source Sans Pro"/>
                <a:sym typeface="Source Sans Pro"/>
              </a:endParaRPr>
            </a:p>
          </p:txBody>
        </p:sp>
        <p:sp>
          <p:nvSpPr>
            <p:cNvPr id="274" name="Shape 274"/>
            <p:cNvSpPr/>
            <p:nvPr/>
          </p:nvSpPr>
          <p:spPr>
            <a:xfrm>
              <a:off x="1739900" y="3753944"/>
              <a:ext cx="1166700" cy="1323900"/>
            </a:xfrm>
            <a:custGeom>
              <a:avLst/>
              <a:gdLst/>
              <a:ahLst/>
              <a:cxnLst/>
              <a:rect l="0" t="0" r="0" b="0"/>
              <a:pathLst>
                <a:path w="120000" h="120000" extrusionOk="0">
                  <a:moveTo>
                    <a:pt x="70498" y="119887"/>
                  </a:moveTo>
                  <a:lnTo>
                    <a:pt x="119872" y="94647"/>
                  </a:lnTo>
                  <a:lnTo>
                    <a:pt x="99384" y="94647"/>
                  </a:lnTo>
                  <a:lnTo>
                    <a:pt x="98748" y="87661"/>
                  </a:lnTo>
                  <a:lnTo>
                    <a:pt x="97603" y="80676"/>
                  </a:lnTo>
                  <a:lnTo>
                    <a:pt x="95949" y="73802"/>
                  </a:lnTo>
                  <a:lnTo>
                    <a:pt x="93785" y="67042"/>
                  </a:lnTo>
                  <a:lnTo>
                    <a:pt x="90858" y="60394"/>
                  </a:lnTo>
                  <a:lnTo>
                    <a:pt x="87550" y="54084"/>
                  </a:lnTo>
                  <a:lnTo>
                    <a:pt x="83732" y="47887"/>
                  </a:lnTo>
                  <a:lnTo>
                    <a:pt x="79406" y="41915"/>
                  </a:lnTo>
                  <a:lnTo>
                    <a:pt x="74570" y="36394"/>
                  </a:lnTo>
                  <a:lnTo>
                    <a:pt x="69607" y="30985"/>
                  </a:lnTo>
                  <a:lnTo>
                    <a:pt x="63881" y="26140"/>
                  </a:lnTo>
                  <a:lnTo>
                    <a:pt x="57900" y="21521"/>
                  </a:lnTo>
                  <a:lnTo>
                    <a:pt x="51537" y="17239"/>
                  </a:lnTo>
                  <a:lnTo>
                    <a:pt x="44793" y="13521"/>
                  </a:lnTo>
                  <a:lnTo>
                    <a:pt x="37921" y="10028"/>
                  </a:lnTo>
                  <a:lnTo>
                    <a:pt x="30668" y="7098"/>
                  </a:lnTo>
                  <a:lnTo>
                    <a:pt x="23160" y="4619"/>
                  </a:lnTo>
                  <a:lnTo>
                    <a:pt x="15524" y="2591"/>
                  </a:lnTo>
                  <a:lnTo>
                    <a:pt x="7762" y="1014"/>
                  </a:lnTo>
                  <a:lnTo>
                    <a:pt x="0" y="0"/>
                  </a:lnTo>
                  <a:lnTo>
                    <a:pt x="17433" y="25464"/>
                  </a:lnTo>
                  <a:lnTo>
                    <a:pt x="636" y="50816"/>
                  </a:lnTo>
                  <a:lnTo>
                    <a:pt x="6108" y="52394"/>
                  </a:lnTo>
                  <a:lnTo>
                    <a:pt x="11452" y="54422"/>
                  </a:lnTo>
                  <a:lnTo>
                    <a:pt x="16542" y="56901"/>
                  </a:lnTo>
                  <a:lnTo>
                    <a:pt x="21378" y="59830"/>
                  </a:lnTo>
                  <a:lnTo>
                    <a:pt x="25705" y="63211"/>
                  </a:lnTo>
                  <a:lnTo>
                    <a:pt x="29650" y="66929"/>
                  </a:lnTo>
                  <a:lnTo>
                    <a:pt x="33340" y="70873"/>
                  </a:lnTo>
                  <a:lnTo>
                    <a:pt x="36267" y="75267"/>
                  </a:lnTo>
                  <a:lnTo>
                    <a:pt x="38812" y="79887"/>
                  </a:lnTo>
                  <a:lnTo>
                    <a:pt x="40848" y="84619"/>
                  </a:lnTo>
                  <a:lnTo>
                    <a:pt x="42375" y="89577"/>
                  </a:lnTo>
                  <a:lnTo>
                    <a:pt x="43266" y="94647"/>
                  </a:lnTo>
                  <a:lnTo>
                    <a:pt x="23923" y="94760"/>
                  </a:lnTo>
                  <a:lnTo>
                    <a:pt x="70498" y="119887"/>
                  </a:lnTo>
                </a:path>
              </a:pathLst>
            </a:custGeom>
            <a:solidFill>
              <a:schemeClr val="accent1"/>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800" b="1" i="0" u="none" strike="noStrike" cap="none">
                <a:solidFill>
                  <a:schemeClr val="lt1"/>
                </a:solidFill>
                <a:latin typeface="Source Sans Pro"/>
                <a:ea typeface="Source Sans Pro"/>
                <a:cs typeface="Source Sans Pro"/>
                <a:sym typeface="Source Sans Pro"/>
              </a:endParaRPr>
            </a:p>
          </p:txBody>
        </p:sp>
        <p:sp>
          <p:nvSpPr>
            <p:cNvPr id="275" name="Shape 275"/>
            <p:cNvSpPr/>
            <p:nvPr/>
          </p:nvSpPr>
          <p:spPr>
            <a:xfrm>
              <a:off x="877364" y="5264123"/>
              <a:ext cx="411900" cy="107100"/>
            </a:xfrm>
            <a:prstGeom prst="rect">
              <a:avLst/>
            </a:prstGeom>
            <a:noFill/>
            <a:ln>
              <a:noFill/>
            </a:ln>
          </p:spPr>
          <p:txBody>
            <a:bodyPr lIns="0" tIns="0" rIns="0" bIns="0" anchor="ctr" anchorCtr="1">
              <a:noAutofit/>
            </a:bodyPr>
            <a:lstStyle/>
            <a:p>
              <a:pPr marL="342900" marR="0" lvl="0" indent="-34290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Source Sans Pro"/>
                  <a:ea typeface="Source Sans Pro"/>
                  <a:cs typeface="Source Sans Pro"/>
                  <a:sym typeface="Source Sans Pro"/>
                </a:rPr>
                <a:t>Analyze</a:t>
              </a:r>
            </a:p>
          </p:txBody>
        </p:sp>
        <p:sp>
          <p:nvSpPr>
            <p:cNvPr id="276" name="Shape 276"/>
            <p:cNvSpPr/>
            <p:nvPr/>
          </p:nvSpPr>
          <p:spPr>
            <a:xfrm>
              <a:off x="1878091" y="5343889"/>
              <a:ext cx="516000" cy="107100"/>
            </a:xfrm>
            <a:prstGeom prst="rect">
              <a:avLst/>
            </a:prstGeom>
            <a:noFill/>
            <a:ln>
              <a:noFill/>
            </a:ln>
          </p:spPr>
          <p:txBody>
            <a:bodyPr lIns="0" tIns="0" rIns="0" bIns="0" anchor="ctr" anchorCtr="1">
              <a:noAutofit/>
            </a:bodyPr>
            <a:lstStyle/>
            <a:p>
              <a:pPr marL="342900" marR="0" lvl="0" indent="-34290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Source Sans Pro"/>
                  <a:ea typeface="Source Sans Pro"/>
                  <a:cs typeface="Source Sans Pro"/>
                  <a:sym typeface="Source Sans Pro"/>
                </a:rPr>
                <a:t>Collect</a:t>
              </a:r>
            </a:p>
          </p:txBody>
        </p:sp>
        <p:sp>
          <p:nvSpPr>
            <p:cNvPr id="277" name="Shape 277"/>
            <p:cNvSpPr/>
            <p:nvPr/>
          </p:nvSpPr>
          <p:spPr>
            <a:xfrm>
              <a:off x="2030051" y="4267080"/>
              <a:ext cx="568800" cy="107100"/>
            </a:xfrm>
            <a:prstGeom prst="rect">
              <a:avLst/>
            </a:prstGeom>
            <a:noFill/>
            <a:ln>
              <a:noFill/>
            </a:ln>
          </p:spPr>
          <p:txBody>
            <a:bodyPr lIns="0" tIns="0" rIns="0" bIns="0" anchor="ctr" anchorCtr="1">
              <a:noAutofit/>
            </a:bodyPr>
            <a:lstStyle/>
            <a:p>
              <a:pPr marL="342900" marR="0" lvl="0" indent="-34290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Source Sans Pro"/>
                  <a:ea typeface="Source Sans Pro"/>
                  <a:cs typeface="Source Sans Pro"/>
                  <a:sym typeface="Source Sans Pro"/>
                </a:rPr>
                <a:t>Implement</a:t>
              </a:r>
            </a:p>
          </p:txBody>
        </p:sp>
        <p:sp>
          <p:nvSpPr>
            <p:cNvPr id="278" name="Shape 278"/>
            <p:cNvSpPr/>
            <p:nvPr/>
          </p:nvSpPr>
          <p:spPr>
            <a:xfrm>
              <a:off x="849469" y="4227196"/>
              <a:ext cx="516000" cy="107100"/>
            </a:xfrm>
            <a:prstGeom prst="rect">
              <a:avLst/>
            </a:prstGeom>
            <a:noFill/>
            <a:ln>
              <a:noFill/>
            </a:ln>
          </p:spPr>
          <p:txBody>
            <a:bodyPr lIns="0" tIns="0" rIns="0" bIns="0" anchor="ctr" anchorCtr="1">
              <a:noAutofit/>
            </a:bodyPr>
            <a:lstStyle/>
            <a:p>
              <a:pPr marL="342900" marR="0" lvl="0" indent="-34290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Source Sans Pro"/>
                  <a:ea typeface="Source Sans Pro"/>
                  <a:cs typeface="Source Sans Pro"/>
                  <a:sym typeface="Source Sans Pro"/>
                </a:rPr>
                <a:t>Plan</a:t>
              </a:r>
            </a:p>
          </p:txBody>
        </p:sp>
      </p:grpSp>
      <p:sp>
        <p:nvSpPr>
          <p:cNvPr id="280" name="Shape 280"/>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dirty="0"/>
              <a:t>Monitoring and Adjusting in the </a:t>
            </a:r>
          </a:p>
          <a:p>
            <a:pPr marL="0" marR="0" lvl="0" indent="0" algn="ctr" rtl="0">
              <a:spcBef>
                <a:spcPts val="0"/>
              </a:spcBef>
              <a:spcAft>
                <a:spcPts val="0"/>
              </a:spcAft>
              <a:buSzPct val="25000"/>
              <a:buNone/>
            </a:pPr>
            <a:r>
              <a:rPr lang="en" sz="2800" dirty="0"/>
              <a:t>Teaching and Learning Cycle</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342900" y="1528825"/>
            <a:ext cx="8458200" cy="3420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Noto Sans Symbols"/>
              <a:buNone/>
            </a:pPr>
            <a:endParaRPr sz="600" b="0" dirty="0"/>
          </a:p>
          <a:p>
            <a:pPr marL="342900" marR="0" lvl="0" indent="-304800" algn="l" rtl="0">
              <a:spcBef>
                <a:spcPts val="480"/>
              </a:spcBef>
              <a:spcAft>
                <a:spcPts val="0"/>
              </a:spcAft>
              <a:buClr>
                <a:schemeClr val="dk1"/>
              </a:buClr>
              <a:buSzPct val="100000"/>
              <a:buFont typeface="Noto Sans Symbols"/>
              <a:buChar char="✓"/>
            </a:pPr>
            <a:r>
              <a:rPr lang="en" sz="1800" b="0" i="0" u="none" strike="noStrike" cap="none" dirty="0">
                <a:solidFill>
                  <a:schemeClr val="dk1"/>
                </a:solidFill>
                <a:latin typeface="Source Sans Pro"/>
                <a:ea typeface="Source Sans Pro"/>
                <a:cs typeface="Source Sans Pro"/>
                <a:sym typeface="Source Sans Pro"/>
              </a:rPr>
              <a:t>developing a classroom environment which fosters an intellectually engaged class.</a:t>
            </a:r>
          </a:p>
          <a:p>
            <a:pPr marL="0" marR="0" lvl="0" indent="0" algn="l" rtl="0">
              <a:spcBef>
                <a:spcPts val="480"/>
              </a:spcBef>
              <a:spcAft>
                <a:spcPts val="0"/>
              </a:spcAft>
              <a:buNone/>
            </a:pPr>
            <a:endParaRPr sz="600" b="0" dirty="0"/>
          </a:p>
          <a:p>
            <a:pPr marL="342900" marR="0" lvl="0" indent="-304800" algn="l" rtl="0">
              <a:spcBef>
                <a:spcPts val="480"/>
              </a:spcBef>
              <a:spcAft>
                <a:spcPts val="0"/>
              </a:spcAft>
              <a:buClr>
                <a:schemeClr val="dk1"/>
              </a:buClr>
              <a:buSzPct val="100000"/>
              <a:buFont typeface="Noto Sans Symbols"/>
              <a:buChar char="✓"/>
            </a:pPr>
            <a:r>
              <a:rPr lang="en" sz="1800" b="0" i="0" u="none" strike="noStrike" cap="none" dirty="0">
                <a:solidFill>
                  <a:schemeClr val="dk1"/>
                </a:solidFill>
                <a:latin typeface="Source Sans Pro"/>
                <a:ea typeface="Source Sans Pro"/>
                <a:cs typeface="Source Sans Pro"/>
                <a:sym typeface="Source Sans Pro"/>
              </a:rPr>
              <a:t>creating structures in which high quality questions and student discussions are a regular aspect of the classroom.</a:t>
            </a:r>
          </a:p>
          <a:p>
            <a:pPr marL="0" marR="0" lvl="0" indent="0" algn="l" rtl="0">
              <a:spcBef>
                <a:spcPts val="480"/>
              </a:spcBef>
              <a:spcAft>
                <a:spcPts val="0"/>
              </a:spcAft>
              <a:buNone/>
            </a:pPr>
            <a:endParaRPr sz="600" b="0" dirty="0"/>
          </a:p>
          <a:p>
            <a:pPr marL="342900" marR="0" lvl="0" indent="-304800" algn="l" rtl="0">
              <a:spcBef>
                <a:spcPts val="480"/>
              </a:spcBef>
              <a:spcAft>
                <a:spcPts val="0"/>
              </a:spcAft>
              <a:buClr>
                <a:schemeClr val="dk1"/>
              </a:buClr>
              <a:buSzPct val="100000"/>
              <a:buFont typeface="Noto Sans Symbols"/>
              <a:buChar char="✓"/>
            </a:pPr>
            <a:r>
              <a:rPr lang="en" sz="1800" b="0" i="0" u="none" strike="noStrike" cap="none" dirty="0">
                <a:solidFill>
                  <a:schemeClr val="dk1"/>
                </a:solidFill>
                <a:latin typeface="Source Sans Pro"/>
                <a:ea typeface="Source Sans Pro"/>
                <a:cs typeface="Source Sans Pro"/>
                <a:sym typeface="Source Sans Pro"/>
              </a:rPr>
              <a:t>using instructional groups in the most effective and efficient manner.</a:t>
            </a:r>
          </a:p>
          <a:p>
            <a:pPr marL="0" marR="0" lvl="0" indent="0" algn="l" rtl="0">
              <a:spcBef>
                <a:spcPts val="480"/>
              </a:spcBef>
              <a:spcAft>
                <a:spcPts val="0"/>
              </a:spcAft>
              <a:buNone/>
            </a:pPr>
            <a:endParaRPr sz="600" b="0" dirty="0"/>
          </a:p>
          <a:p>
            <a:pPr marL="342900" marR="0" lvl="0" indent="-304800" algn="l" rtl="0">
              <a:spcBef>
                <a:spcPts val="480"/>
              </a:spcBef>
              <a:spcAft>
                <a:spcPts val="0"/>
              </a:spcAft>
              <a:buClr>
                <a:schemeClr val="dk1"/>
              </a:buClr>
              <a:buSzPct val="100000"/>
              <a:buFont typeface="Noto Sans Symbols"/>
              <a:buChar char="✓"/>
            </a:pPr>
            <a:r>
              <a:rPr lang="en" sz="1800" b="0" i="0" u="none" strike="noStrike" cap="none" dirty="0">
                <a:solidFill>
                  <a:schemeClr val="dk1"/>
                </a:solidFill>
                <a:latin typeface="Source Sans Pro"/>
                <a:ea typeface="Source Sans Pro"/>
                <a:cs typeface="Source Sans Pro"/>
                <a:sym typeface="Source Sans Pro"/>
              </a:rPr>
              <a:t>utilizing  technology to advance student engagement and learning.</a:t>
            </a:r>
          </a:p>
          <a:p>
            <a:pPr marL="0" marR="0" lvl="0" indent="0" algn="l" rtl="0">
              <a:spcBef>
                <a:spcPts val="480"/>
              </a:spcBef>
              <a:spcAft>
                <a:spcPts val="0"/>
              </a:spcAft>
              <a:buNone/>
            </a:pPr>
            <a:endParaRPr sz="600" b="0" dirty="0"/>
          </a:p>
          <a:p>
            <a:pPr marL="342900" marR="0" lvl="0" indent="-304800" algn="l" rtl="0">
              <a:spcBef>
                <a:spcPts val="480"/>
              </a:spcBef>
              <a:spcAft>
                <a:spcPts val="0"/>
              </a:spcAft>
              <a:buClr>
                <a:schemeClr val="dk1"/>
              </a:buClr>
              <a:buSzPct val="100000"/>
              <a:buFont typeface="Noto Sans Symbols"/>
              <a:buChar char="✓"/>
            </a:pPr>
            <a:r>
              <a:rPr lang="en" sz="1800" b="0" i="0" u="none" strike="noStrike" cap="none" dirty="0">
                <a:solidFill>
                  <a:schemeClr val="dk1"/>
                </a:solidFill>
                <a:latin typeface="Source Sans Pro"/>
                <a:ea typeface="Source Sans Pro"/>
                <a:cs typeface="Source Sans Pro"/>
                <a:sym typeface="Source Sans Pro"/>
              </a:rPr>
              <a:t>using reflection as a tool to best support teaching and learning.</a:t>
            </a:r>
          </a:p>
          <a:p>
            <a:pPr marL="0" marR="0" lvl="0" indent="0" algn="l" rtl="0">
              <a:lnSpc>
                <a:spcPct val="120000"/>
              </a:lnSpc>
              <a:spcBef>
                <a:spcPts val="880"/>
              </a:spcBef>
              <a:spcAft>
                <a:spcPts val="0"/>
              </a:spcAft>
              <a:buClr>
                <a:schemeClr val="dk1"/>
              </a:buClr>
              <a:buSzPct val="25000"/>
              <a:buFont typeface="Noto Sans Symbols"/>
              <a:buNone/>
            </a:pPr>
            <a:endParaRPr sz="1800" b="1" i="0" u="none" strike="noStrike" cap="none" dirty="0">
              <a:solidFill>
                <a:schemeClr val="dk1"/>
              </a:solidFill>
              <a:latin typeface="Source Sans Pro"/>
              <a:ea typeface="Source Sans Pro"/>
              <a:cs typeface="Source Sans Pro"/>
              <a:sym typeface="Source Sans Pro"/>
            </a:endParaRPr>
          </a:p>
          <a:p>
            <a:pPr marL="1143000" marR="0" lvl="2" indent="-101600" algn="l" rtl="0">
              <a:lnSpc>
                <a:spcPct val="120000"/>
              </a:lnSpc>
              <a:spcBef>
                <a:spcPts val="400"/>
              </a:spcBef>
              <a:spcAft>
                <a:spcPts val="0"/>
              </a:spcAft>
              <a:buClr>
                <a:srgbClr val="FBC370"/>
              </a:buClr>
              <a:buSzPct val="25000"/>
              <a:buFont typeface="Arial"/>
              <a:buNone/>
            </a:pPr>
            <a:endParaRPr sz="1800" b="0" i="0" u="none" strike="noStrike" cap="none" dirty="0">
              <a:solidFill>
                <a:schemeClr val="dk1"/>
              </a:solidFill>
              <a:latin typeface="Source Sans Pro"/>
              <a:ea typeface="Source Sans Pro"/>
              <a:cs typeface="Source Sans Pro"/>
              <a:sym typeface="Source Sans Pro"/>
            </a:endParaRPr>
          </a:p>
          <a:p>
            <a:pPr marL="1143000" marR="0" lvl="2" indent="-101600" algn="l" rtl="0">
              <a:lnSpc>
                <a:spcPct val="120000"/>
              </a:lnSpc>
              <a:spcBef>
                <a:spcPts val="400"/>
              </a:spcBef>
              <a:spcAft>
                <a:spcPts val="0"/>
              </a:spcAft>
              <a:buClr>
                <a:srgbClr val="FBC370"/>
              </a:buClr>
              <a:buSzPct val="25000"/>
              <a:buFont typeface="Arial"/>
              <a:buNone/>
            </a:pPr>
            <a:endParaRPr sz="1800" b="0" i="0" u="none" strike="noStrike" cap="none" dirty="0">
              <a:solidFill>
                <a:schemeClr val="dk1"/>
              </a:solidFill>
              <a:latin typeface="Source Sans Pro"/>
              <a:ea typeface="Source Sans Pro"/>
              <a:cs typeface="Source Sans Pro"/>
              <a:sym typeface="Source Sans Pro"/>
            </a:endParaRPr>
          </a:p>
          <a:p>
            <a:pPr marL="1143000" marR="0" lvl="2" indent="-127000" algn="l" rtl="0">
              <a:lnSpc>
                <a:spcPct val="120000"/>
              </a:lnSpc>
              <a:spcBef>
                <a:spcPts val="320"/>
              </a:spcBef>
              <a:spcAft>
                <a:spcPts val="0"/>
              </a:spcAft>
              <a:buClr>
                <a:srgbClr val="FBC370"/>
              </a:buClr>
              <a:buSzPct val="25000"/>
              <a:buFont typeface="Arial"/>
              <a:buNone/>
            </a:pPr>
            <a:endParaRPr sz="1600" b="0" i="0" u="none" strike="noStrike" cap="none" dirty="0">
              <a:solidFill>
                <a:schemeClr val="dk1"/>
              </a:solidFill>
              <a:latin typeface="Source Sans Pro"/>
              <a:ea typeface="Source Sans Pro"/>
              <a:cs typeface="Source Sans Pro"/>
              <a:sym typeface="Source Sans Pro"/>
            </a:endParaRPr>
          </a:p>
          <a:p>
            <a:pPr marL="1143000" marR="0" lvl="2" indent="-127000" algn="l" rtl="0">
              <a:lnSpc>
                <a:spcPct val="120000"/>
              </a:lnSpc>
              <a:spcBef>
                <a:spcPts val="320"/>
              </a:spcBef>
              <a:spcAft>
                <a:spcPts val="0"/>
              </a:spcAft>
              <a:buClr>
                <a:srgbClr val="FBC370"/>
              </a:buClr>
              <a:buSzPct val="25000"/>
              <a:buFont typeface="Arial"/>
              <a:buNone/>
            </a:pPr>
            <a:endParaRPr sz="1600" b="0" i="0" u="none" strike="noStrike" cap="none" dirty="0">
              <a:solidFill>
                <a:schemeClr val="dk1"/>
              </a:solidFill>
              <a:latin typeface="Source Sans Pro"/>
              <a:ea typeface="Source Sans Pro"/>
              <a:cs typeface="Source Sans Pro"/>
              <a:sym typeface="Source Sans Pro"/>
            </a:endParaRPr>
          </a:p>
          <a:p>
            <a:pPr marL="1143000" marR="0" lvl="2" indent="-127000" algn="l" rtl="0">
              <a:lnSpc>
                <a:spcPct val="120000"/>
              </a:lnSpc>
              <a:spcBef>
                <a:spcPts val="320"/>
              </a:spcBef>
              <a:buClr>
                <a:srgbClr val="FBC370"/>
              </a:buClr>
              <a:buSzPct val="25000"/>
              <a:buFont typeface="Arial"/>
              <a:buNone/>
            </a:pPr>
            <a:endParaRPr sz="1600" b="0" i="0" u="none" strike="noStrike" cap="none" dirty="0">
              <a:solidFill>
                <a:schemeClr val="dk1"/>
              </a:solidFill>
              <a:latin typeface="Source Sans Pro"/>
              <a:ea typeface="Source Sans Pro"/>
              <a:cs typeface="Source Sans Pro"/>
              <a:sym typeface="Source Sans Pro"/>
            </a:endParaRPr>
          </a:p>
        </p:txBody>
      </p:sp>
      <p:sp>
        <p:nvSpPr>
          <p:cNvPr id="286" name="Shape 286"/>
          <p:cNvSpPr txBox="1">
            <a:spLocks noGrp="1"/>
          </p:cNvSpPr>
          <p:nvPr>
            <p:ph type="title"/>
          </p:nvPr>
        </p:nvSpPr>
        <p:spPr>
          <a:xfrm>
            <a:off x="457200" y="133350"/>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Session Objectives</a:t>
            </a:r>
          </a:p>
        </p:txBody>
      </p:sp>
      <p:sp>
        <p:nvSpPr>
          <p:cNvPr id="287" name="Shape 287"/>
          <p:cNvSpPr txBox="1"/>
          <p:nvPr/>
        </p:nvSpPr>
        <p:spPr>
          <a:xfrm>
            <a:off x="304800" y="723050"/>
            <a:ext cx="8534400" cy="1063500"/>
          </a:xfrm>
          <a:prstGeom prst="rect">
            <a:avLst/>
          </a:prstGeom>
          <a:noFill/>
          <a:ln>
            <a:noFill/>
          </a:ln>
        </p:spPr>
        <p:txBody>
          <a:bodyPr lIns="91425" tIns="91425" rIns="91425" bIns="91425" anchor="ctr" anchorCtr="0">
            <a:noAutofit/>
          </a:bodyPr>
          <a:lstStyle/>
          <a:p>
            <a:pPr marL="342900" lvl="0" rtl="0">
              <a:spcBef>
                <a:spcPts val="0"/>
              </a:spcBef>
              <a:buNone/>
            </a:pPr>
            <a:r>
              <a:rPr lang="en" sz="1800" dirty="0">
                <a:solidFill>
                  <a:schemeClr val="dk1"/>
                </a:solidFill>
                <a:latin typeface="Source Sans Pro"/>
                <a:ea typeface="Source Sans Pro"/>
                <a:cs typeface="Source Sans Pro"/>
                <a:sym typeface="Source Sans Pro"/>
              </a:rPr>
              <a:t>Apply concepts from today’s presentation in planning concrete next steps towards…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a:solidFill>
                  <a:schemeClr val="lt1"/>
                </a:solidFill>
                <a:latin typeface="Source Sans Pro"/>
                <a:ea typeface="Source Sans Pro"/>
                <a:cs typeface="Source Sans Pro"/>
                <a:sym typeface="Source Sans Pro"/>
              </a:rPr>
              <a:t>Technology to Suppo</a:t>
            </a:r>
            <a:r>
              <a:rPr lang="en" sz="3600"/>
              <a:t>rt Engagement</a:t>
            </a:r>
          </a:p>
        </p:txBody>
      </p:sp>
      <p:sp>
        <p:nvSpPr>
          <p:cNvPr id="294" name="Shape 294"/>
          <p:cNvSpPr txBox="1">
            <a:spLocks noGrp="1"/>
          </p:cNvSpPr>
          <p:nvPr>
            <p:ph type="body" idx="1"/>
          </p:nvPr>
        </p:nvSpPr>
        <p:spPr>
          <a:xfrm>
            <a:off x="558900" y="1291325"/>
            <a:ext cx="4156800" cy="3573000"/>
          </a:xfrm>
          <a:prstGeom prst="rect">
            <a:avLst/>
          </a:prstGeom>
          <a:noFill/>
          <a:ln>
            <a:noFill/>
          </a:ln>
        </p:spPr>
        <p:txBody>
          <a:bodyPr lIns="91425" tIns="45700" rIns="91425" bIns="45700" anchor="t" anchorCtr="0">
            <a:noAutofit/>
          </a:bodyPr>
          <a:lstStyle/>
          <a:p>
            <a:pPr marL="342900" marR="0" lvl="0" indent="-292100" algn="l" rtl="0">
              <a:spcBef>
                <a:spcPts val="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As we discuss technology as a strategy to facilitate engagement, you are invited to contribute to an online discussion using:</a:t>
            </a:r>
          </a:p>
          <a:p>
            <a:pPr marR="0" lvl="1" algn="l" rtl="0">
              <a:spcBef>
                <a:spcPts val="0"/>
              </a:spcBef>
              <a:spcAft>
                <a:spcPts val="0"/>
              </a:spcAft>
              <a:buSzPct val="100000"/>
            </a:pPr>
            <a:r>
              <a:rPr lang="en" sz="2400" b="1"/>
              <a:t>Today’s Meet </a:t>
            </a:r>
          </a:p>
          <a:p>
            <a:pPr marR="0" lvl="1" algn="l" rtl="0">
              <a:spcBef>
                <a:spcPts val="0"/>
              </a:spcBef>
              <a:spcAft>
                <a:spcPts val="0"/>
              </a:spcAft>
              <a:buSzPct val="100000"/>
            </a:pPr>
            <a:endParaRPr sz="1200" b="1"/>
          </a:p>
          <a:p>
            <a:pPr marL="342900" marR="0" lvl="0" indent="-292100" algn="l" rtl="0">
              <a:spcBef>
                <a:spcPts val="0"/>
              </a:spcBef>
              <a:spcAft>
                <a:spcPts val="0"/>
              </a:spcAft>
              <a:buClr>
                <a:srgbClr val="000000"/>
              </a:buClr>
              <a:buSzPct val="100000"/>
              <a:buFont typeface="Arial"/>
              <a:buChar char="•"/>
            </a:pPr>
            <a:r>
              <a:rPr lang="en" sz="2400" b="0"/>
              <a:t>Non-tech option:</a:t>
            </a:r>
          </a:p>
          <a:p>
            <a:pPr marL="0" marR="0" lvl="0" indent="457200" algn="l" rtl="0">
              <a:spcBef>
                <a:spcPts val="0"/>
              </a:spcBef>
              <a:spcAft>
                <a:spcPts val="0"/>
              </a:spcAft>
              <a:buNone/>
            </a:pPr>
            <a:r>
              <a:rPr lang="en" sz="2400"/>
              <a:t>Parking Lot with  Post-its</a:t>
            </a:r>
            <a:r>
              <a:rPr lang="en" sz="2400" b="0"/>
              <a:t> </a:t>
            </a:r>
          </a:p>
        </p:txBody>
      </p:sp>
      <p:pic>
        <p:nvPicPr>
          <p:cNvPr id="295" name="Shape 295"/>
          <p:cNvPicPr preferRelativeResize="0"/>
          <p:nvPr/>
        </p:nvPicPr>
        <p:blipFill rotWithShape="1">
          <a:blip r:embed="rId3">
            <a:alphaModFix/>
          </a:blip>
          <a:srcRect b="45699"/>
          <a:stretch/>
        </p:blipFill>
        <p:spPr>
          <a:xfrm>
            <a:off x="4979851" y="1257300"/>
            <a:ext cx="3686700" cy="2964300"/>
          </a:xfrm>
          <a:prstGeom prst="rect">
            <a:avLst/>
          </a:prstGeom>
          <a:noFill/>
          <a:ln w="9525" cap="flat" cmpd="sng">
            <a:solidFill>
              <a:schemeClr val="dk1"/>
            </a:solidFill>
            <a:prstDash val="solid"/>
            <a:round/>
            <a:headEnd type="none" w="med" len="med"/>
            <a:tailEnd type="none" w="med" len="med"/>
          </a:ln>
        </p:spPr>
      </p:pic>
      <p:pic>
        <p:nvPicPr>
          <p:cNvPr id="296" name="Shape 296"/>
          <p:cNvPicPr preferRelativeResize="0"/>
          <p:nvPr/>
        </p:nvPicPr>
        <p:blipFill>
          <a:blip r:embed="rId4">
            <a:alphaModFix/>
          </a:blip>
          <a:stretch>
            <a:fillRect/>
          </a:stretch>
        </p:blipFill>
        <p:spPr>
          <a:xfrm>
            <a:off x="8392477" y="4415730"/>
            <a:ext cx="663150" cy="696468"/>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lvl="0" rtl="0">
              <a:spcBef>
                <a:spcPts val="0"/>
              </a:spcBef>
              <a:buClr>
                <a:schemeClr val="lt1"/>
              </a:buClr>
              <a:buSzPct val="25000"/>
              <a:buFont typeface="Arial"/>
              <a:buNone/>
            </a:pPr>
            <a:r>
              <a:rPr lang="en" sz="4400"/>
              <a:t>Today’s Agenda</a:t>
            </a:r>
          </a:p>
        </p:txBody>
      </p:sp>
      <p:sp>
        <p:nvSpPr>
          <p:cNvPr id="303" name="Shape 303"/>
          <p:cNvSpPr txBox="1"/>
          <p:nvPr/>
        </p:nvSpPr>
        <p:spPr>
          <a:xfrm>
            <a:off x="7516199" y="4859691"/>
            <a:ext cx="1335399" cy="273843"/>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Font typeface="Source Sans Pro"/>
              <a:buNone/>
            </a:pPr>
            <a:endParaRPr sz="1050" b="0" i="0" u="none" strike="noStrike" cap="none">
              <a:solidFill>
                <a:srgbClr val="FEEACE"/>
              </a:solidFill>
              <a:latin typeface="Source Sans Pro"/>
              <a:ea typeface="Source Sans Pro"/>
              <a:cs typeface="Source Sans Pro"/>
              <a:sym typeface="Source Sans Pro"/>
            </a:endParaRPr>
          </a:p>
        </p:txBody>
      </p:sp>
      <p:graphicFrame>
        <p:nvGraphicFramePr>
          <p:cNvPr id="304" name="Shape 304"/>
          <p:cNvGraphicFramePr/>
          <p:nvPr/>
        </p:nvGraphicFramePr>
        <p:xfrm>
          <a:off x="457200" y="1257300"/>
          <a:ext cx="8229600" cy="2986050"/>
        </p:xfrm>
        <a:graphic>
          <a:graphicData uri="http://schemas.openxmlformats.org/drawingml/2006/table">
            <a:tbl>
              <a:tblPr firstRow="1" bandRow="1">
                <a:noFill/>
                <a:tableStyleId>{F16E56A6-1E79-42E1-A8F6-CE44C05D5797}</a:tableStyleId>
              </a:tblPr>
              <a:tblGrid>
                <a:gridCol w="8229600">
                  <a:extLst>
                    <a:ext uri="{9D8B030D-6E8A-4147-A177-3AD203B41FA5}">
                      <a16:colId xmlns:a16="http://schemas.microsoft.com/office/drawing/2014/main" val="20000"/>
                    </a:ext>
                  </a:extLst>
                </a:gridCol>
              </a:tblGrid>
              <a:tr h="800100">
                <a:tc>
                  <a:txBody>
                    <a:bodyPr/>
                    <a:lstStyle/>
                    <a:p>
                      <a:pPr marL="381000" marR="0" lvl="0" indent="-381000" algn="l" rtl="0">
                        <a:spcBef>
                          <a:spcPts val="0"/>
                        </a:spcBef>
                        <a:buClr>
                          <a:schemeClr val="dk1"/>
                        </a:buClr>
                        <a:buSzPct val="100000"/>
                        <a:buFont typeface="Arial"/>
                        <a:buChar char="•"/>
                      </a:pPr>
                      <a:r>
                        <a:rPr lang="en" sz="2400" u="none" strike="noStrike" cap="none">
                          <a:solidFill>
                            <a:schemeClr val="dk1"/>
                          </a:solidFill>
                          <a:latin typeface="Source Sans Pro"/>
                          <a:ea typeface="Source Sans Pro"/>
                          <a:cs typeface="Source Sans Pro"/>
                          <a:sym typeface="Source Sans Pro"/>
                        </a:rPr>
                        <a:t>INTRODUCTION AND FRAMING</a:t>
                      </a:r>
                    </a:p>
                  </a:txBody>
                  <a:tcPr marL="91450" marR="91450" marT="34300" marB="34300" anchor="ctr">
                    <a:solidFill>
                      <a:schemeClr val="lt1"/>
                    </a:solidFill>
                  </a:tcPr>
                </a:tc>
                <a:extLst>
                  <a:ext uri="{0D108BD9-81ED-4DB2-BD59-A6C34878D82A}">
                    <a16:rowId xmlns:a16="http://schemas.microsoft.com/office/drawing/2014/main" val="10000"/>
                  </a:ext>
                </a:extLst>
              </a:tr>
              <a:tr h="728650">
                <a:tc>
                  <a:txBody>
                    <a:bodyPr/>
                    <a:lstStyle/>
                    <a:p>
                      <a:pPr marL="381000" marR="0" lvl="0" indent="-381000" algn="l" rtl="0">
                        <a:spcBef>
                          <a:spcPts val="0"/>
                        </a:spcBef>
                        <a:buClr>
                          <a:schemeClr val="lt1"/>
                        </a:buClr>
                        <a:buSzPct val="100000"/>
                        <a:buFont typeface="Arial"/>
                        <a:buChar char="•"/>
                      </a:pPr>
                      <a:r>
                        <a:rPr lang="en" sz="2400" u="none" strike="noStrike" cap="none">
                          <a:solidFill>
                            <a:schemeClr val="lt1"/>
                          </a:solidFill>
                          <a:latin typeface="Source Sans Pro"/>
                          <a:ea typeface="Source Sans Pro"/>
                          <a:cs typeface="Source Sans Pro"/>
                          <a:sym typeface="Source Sans Pro"/>
                        </a:rPr>
                        <a:t>FOUNDATION FOR ENGAGEMENT</a:t>
                      </a:r>
                    </a:p>
                  </a:txBody>
                  <a:tcPr marL="91450" marR="91450" marT="34300" marB="34300" anchor="ctr">
                    <a:solidFill>
                      <a:schemeClr val="dk2"/>
                    </a:solidFill>
                  </a:tcPr>
                </a:tc>
                <a:extLst>
                  <a:ext uri="{0D108BD9-81ED-4DB2-BD59-A6C34878D82A}">
                    <a16:rowId xmlns:a16="http://schemas.microsoft.com/office/drawing/2014/main" val="10001"/>
                  </a:ext>
                </a:extLst>
              </a:tr>
              <a:tr h="728650">
                <a:tc>
                  <a:txBody>
                    <a:bodyPr/>
                    <a:lstStyle/>
                    <a:p>
                      <a:pPr marL="381000" marR="0" lvl="0" indent="-381000" algn="l" rtl="0">
                        <a:spcBef>
                          <a:spcPts val="0"/>
                        </a:spcBef>
                        <a:buClr>
                          <a:schemeClr val="dk1"/>
                        </a:buClr>
                        <a:buSzPct val="100000"/>
                        <a:buFont typeface="Arial"/>
                        <a:buChar char="•"/>
                      </a:pPr>
                      <a:r>
                        <a:rPr lang="en" sz="2400" u="none" strike="noStrike" cap="none">
                          <a:latin typeface="Source Sans Pro"/>
                          <a:ea typeface="Source Sans Pro"/>
                          <a:cs typeface="Source Sans Pro"/>
                          <a:sym typeface="Source Sans Pro"/>
                        </a:rPr>
                        <a:t>CORE ENGAGEMENT STRATEGIES</a:t>
                      </a:r>
                    </a:p>
                  </a:txBody>
                  <a:tcPr marL="91450" marR="91450" marT="34300" marB="34300" anchor="ctr"/>
                </a:tc>
                <a:extLst>
                  <a:ext uri="{0D108BD9-81ED-4DB2-BD59-A6C34878D82A}">
                    <a16:rowId xmlns:a16="http://schemas.microsoft.com/office/drawing/2014/main" val="10002"/>
                  </a:ext>
                </a:extLst>
              </a:tr>
              <a:tr h="728650">
                <a:tc>
                  <a:txBody>
                    <a:bodyPr/>
                    <a:lstStyle/>
                    <a:p>
                      <a:pPr marL="381000" marR="0" lvl="0" indent="-381000" algn="l" rtl="0">
                        <a:spcBef>
                          <a:spcPts val="0"/>
                        </a:spcBef>
                        <a:buClr>
                          <a:schemeClr val="dk1"/>
                        </a:buClr>
                        <a:buSzPct val="100000"/>
                        <a:buFont typeface="Arial"/>
                        <a:buChar char="•"/>
                      </a:pPr>
                      <a:r>
                        <a:rPr lang="en" sz="2400" u="none" strike="noStrike" cap="none">
                          <a:latin typeface="Source Sans Pro"/>
                          <a:ea typeface="Source Sans Pro"/>
                          <a:cs typeface="Source Sans Pro"/>
                          <a:sym typeface="Source Sans Pro"/>
                        </a:rPr>
                        <a:t>ENHANCING ENGAGEMENT</a:t>
                      </a:r>
                    </a:p>
                  </a:txBody>
                  <a:tcPr marL="91450" marR="91450" marT="34300" marB="34300" anchor="ct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p:cNvPicPr preferRelativeResize="0"/>
          <p:nvPr/>
        </p:nvPicPr>
        <p:blipFill rotWithShape="1">
          <a:blip r:embed="rId3">
            <a:alphaModFix amt="36000"/>
          </a:blip>
          <a:srcRect l="5774" r="4691" b="7961"/>
          <a:stretch/>
        </p:blipFill>
        <p:spPr>
          <a:xfrm>
            <a:off x="1905000" y="1085850"/>
            <a:ext cx="4724400" cy="3714900"/>
          </a:xfrm>
          <a:prstGeom prst="rect">
            <a:avLst/>
          </a:prstGeom>
          <a:noFill/>
          <a:ln>
            <a:noFill/>
          </a:ln>
        </p:spPr>
      </p:pic>
      <p:sp>
        <p:nvSpPr>
          <p:cNvPr id="310" name="Shape 310"/>
          <p:cNvSpPr txBox="1"/>
          <p:nvPr/>
        </p:nvSpPr>
        <p:spPr>
          <a:xfrm>
            <a:off x="1143000" y="4216910"/>
            <a:ext cx="6858000" cy="646200"/>
          </a:xfrm>
          <a:prstGeom prst="rect">
            <a:avLst/>
          </a:prstGeom>
          <a:solidFill>
            <a:schemeClr val="lt1">
              <a:alpha val="80000"/>
            </a:schemeClr>
          </a:solid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Develop an Intellectually Engaged Classroom Environment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Management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Planning </a:t>
            </a:r>
          </a:p>
        </p:txBody>
      </p:sp>
      <p:sp>
        <p:nvSpPr>
          <p:cNvPr id="311" name="Shape 311"/>
          <p:cNvSpPr txBox="1"/>
          <p:nvPr/>
        </p:nvSpPr>
        <p:spPr>
          <a:xfrm>
            <a:off x="4300325" y="2354825"/>
            <a:ext cx="304800" cy="1670400"/>
          </a:xfrm>
          <a:prstGeom prst="rect">
            <a:avLst/>
          </a:prstGeom>
          <a:noFill/>
          <a:ln>
            <a:noFill/>
          </a:ln>
        </p:spPr>
        <p:txBody>
          <a:bodyPr lIns="91425" tIns="91425" rIns="91425" bIns="91425" anchor="t" anchorCtr="0">
            <a:noAutofit/>
          </a:bodyPr>
          <a:lstStyle/>
          <a:p>
            <a:pPr lvl="0" algn="ctr" rtl="0">
              <a:spcBef>
                <a:spcPts val="0"/>
              </a:spcBef>
              <a:buNone/>
            </a:pPr>
            <a:r>
              <a:rPr lang="en" sz="1000" b="1">
                <a:solidFill>
                  <a:schemeClr val="dk2"/>
                </a:solidFill>
                <a:latin typeface="Open Sans"/>
                <a:ea typeface="Open Sans"/>
                <a:cs typeface="Open Sans"/>
                <a:sym typeface="Open Sans"/>
              </a:rPr>
              <a:t>T</a:t>
            </a:r>
          </a:p>
          <a:p>
            <a:pPr lvl="0" algn="ctr" rtl="0">
              <a:spcBef>
                <a:spcPts val="0"/>
              </a:spcBef>
              <a:buNone/>
            </a:pPr>
            <a:r>
              <a:rPr lang="en" sz="1000" b="1">
                <a:solidFill>
                  <a:schemeClr val="dk2"/>
                </a:solidFill>
                <a:latin typeface="Open Sans"/>
                <a:ea typeface="Open Sans"/>
                <a:cs typeface="Open Sans"/>
                <a:sym typeface="Open Sans"/>
              </a:rPr>
              <a:t>E</a:t>
            </a:r>
          </a:p>
          <a:p>
            <a:pPr lvl="0" algn="ctr" rtl="0">
              <a:spcBef>
                <a:spcPts val="0"/>
              </a:spcBef>
              <a:buNone/>
            </a:pPr>
            <a:r>
              <a:rPr lang="en" sz="1000" b="1">
                <a:solidFill>
                  <a:schemeClr val="dk2"/>
                </a:solidFill>
                <a:latin typeface="Open Sans"/>
                <a:ea typeface="Open Sans"/>
                <a:cs typeface="Open Sans"/>
                <a:sym typeface="Open Sans"/>
              </a:rPr>
              <a:t>C</a:t>
            </a:r>
          </a:p>
          <a:p>
            <a:pPr lvl="0" algn="ctr" rtl="0">
              <a:spcBef>
                <a:spcPts val="0"/>
              </a:spcBef>
              <a:buNone/>
            </a:pPr>
            <a:r>
              <a:rPr lang="en" sz="1000" b="1">
                <a:solidFill>
                  <a:schemeClr val="dk2"/>
                </a:solidFill>
                <a:latin typeface="Open Sans"/>
                <a:ea typeface="Open Sans"/>
                <a:cs typeface="Open Sans"/>
                <a:sym typeface="Open Sans"/>
              </a:rPr>
              <a:t>H</a:t>
            </a:r>
          </a:p>
          <a:p>
            <a:pPr lvl="0" algn="ctr" rtl="0">
              <a:spcBef>
                <a:spcPts val="0"/>
              </a:spcBef>
              <a:buNone/>
            </a:pPr>
            <a:r>
              <a:rPr lang="en" sz="1000" b="1">
                <a:solidFill>
                  <a:schemeClr val="dk2"/>
                </a:solidFill>
                <a:latin typeface="Open Sans"/>
                <a:ea typeface="Open Sans"/>
                <a:cs typeface="Open Sans"/>
                <a:sym typeface="Open Sans"/>
              </a:rPr>
              <a:t>N</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L</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G</a:t>
            </a:r>
          </a:p>
          <a:p>
            <a:pPr lvl="0" algn="ctr" rtl="0">
              <a:spcBef>
                <a:spcPts val="0"/>
              </a:spcBef>
              <a:buNone/>
            </a:pPr>
            <a:r>
              <a:rPr lang="en" sz="1000" b="1">
                <a:solidFill>
                  <a:schemeClr val="dk2"/>
                </a:solidFill>
                <a:latin typeface="Open Sans"/>
                <a:ea typeface="Open Sans"/>
                <a:cs typeface="Open Sans"/>
                <a:sym typeface="Open Sans"/>
              </a:rPr>
              <a:t>Y</a:t>
            </a:r>
          </a:p>
          <a:p>
            <a:pPr lvl="0" algn="ctr" rtl="0">
              <a:spcBef>
                <a:spcPts val="0"/>
              </a:spcBef>
              <a:buNone/>
            </a:pPr>
            <a:endParaRPr sz="1000" b="1">
              <a:solidFill>
                <a:schemeClr val="dk2"/>
              </a:solidFill>
              <a:latin typeface="Open Sans"/>
              <a:ea typeface="Open Sans"/>
              <a:cs typeface="Open Sans"/>
              <a:sym typeface="Open Sans"/>
            </a:endParaRPr>
          </a:p>
          <a:p>
            <a:pPr lvl="0" rtl="0">
              <a:spcBef>
                <a:spcPts val="0"/>
              </a:spcBef>
              <a:buNone/>
            </a:pPr>
            <a:endParaRPr sz="1000">
              <a:latin typeface="Open Sans"/>
              <a:ea typeface="Open Sans"/>
              <a:cs typeface="Open Sans"/>
              <a:sym typeface="Open Sans"/>
            </a:endParaRPr>
          </a:p>
        </p:txBody>
      </p:sp>
      <p:sp>
        <p:nvSpPr>
          <p:cNvPr id="312" name="Shape 312"/>
          <p:cNvSpPr/>
          <p:nvPr/>
        </p:nvSpPr>
        <p:spPr>
          <a:xfrm>
            <a:off x="8382000" y="1085850"/>
            <a:ext cx="304800" cy="21147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lt1"/>
                </a:solidFill>
                <a:latin typeface="Source Sans Pro"/>
                <a:ea typeface="Source Sans Pro"/>
                <a:cs typeface="Source Sans Pro"/>
                <a:sym typeface="Source Sans Pro"/>
              </a:rPr>
              <a:t> </a:t>
            </a:r>
          </a:p>
        </p:txBody>
      </p:sp>
      <p:sp>
        <p:nvSpPr>
          <p:cNvPr id="313" name="Shape 313"/>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4000" b="0" i="0" u="none" strike="noStrike" cap="none" dirty="0">
                <a:solidFill>
                  <a:schemeClr val="lt1"/>
                </a:solidFill>
                <a:latin typeface="Source Sans Pro"/>
                <a:ea typeface="Source Sans Pro"/>
                <a:cs typeface="Source Sans Pro"/>
                <a:sym typeface="Source Sans Pro"/>
              </a:rPr>
              <a:t>Fostering Intellectual Engagement</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723900" y="1295625"/>
            <a:ext cx="7696200" cy="1771800"/>
          </a:xfrm>
          <a:prstGeom prst="rect">
            <a:avLst/>
          </a:prstGeom>
          <a:noFill/>
          <a:ln>
            <a:noFill/>
          </a:ln>
        </p:spPr>
        <p:txBody>
          <a:bodyPr lIns="91425" tIns="91425" rIns="91425" bIns="91425" anchor="t" anchorCtr="0">
            <a:noAutofit/>
          </a:bodyPr>
          <a:lstStyle/>
          <a:p>
            <a:pPr marL="342900" marR="0" lvl="0" indent="-342900" algn="ctr" rtl="0">
              <a:spcBef>
                <a:spcPts val="0"/>
              </a:spcBef>
              <a:spcAft>
                <a:spcPts val="0"/>
              </a:spcAft>
              <a:buClr>
                <a:srgbClr val="0F173D"/>
              </a:buClr>
              <a:buSzPct val="25000"/>
              <a:buFont typeface="Noto Sans Symbols"/>
              <a:buNone/>
            </a:pPr>
            <a:r>
              <a:rPr lang="en" sz="3600" b="1" i="0" u="none" strike="noStrike" cap="none">
                <a:solidFill>
                  <a:srgbClr val="0F173D"/>
                </a:solidFill>
                <a:latin typeface="Source Sans Pro"/>
                <a:ea typeface="Source Sans Pro"/>
                <a:cs typeface="Source Sans Pro"/>
                <a:sym typeface="Source Sans Pro"/>
              </a:rPr>
              <a:t>Essential Question:</a:t>
            </a:r>
          </a:p>
          <a:p>
            <a:pPr marL="342900" marR="0" lvl="0" indent="-342900" algn="ctr" rtl="0">
              <a:spcBef>
                <a:spcPts val="0"/>
              </a:spcBef>
              <a:spcAft>
                <a:spcPts val="0"/>
              </a:spcAft>
              <a:buClr>
                <a:srgbClr val="0F173D"/>
              </a:buClr>
              <a:buSzPct val="25000"/>
              <a:buFont typeface="Noto Sans Symbols"/>
              <a:buNone/>
            </a:pPr>
            <a:endParaRPr sz="1800">
              <a:solidFill>
                <a:srgbClr val="0F173D"/>
              </a:solidFill>
            </a:endParaRPr>
          </a:p>
          <a:p>
            <a:pPr marL="342900" marR="0" lvl="0" indent="-342900" algn="ctr" rtl="0">
              <a:spcBef>
                <a:spcPts val="0"/>
              </a:spcBef>
              <a:buClr>
                <a:schemeClr val="dk2"/>
              </a:buClr>
              <a:buSzPct val="25000"/>
              <a:buFont typeface="Noto Sans Symbols"/>
              <a:buNone/>
            </a:pPr>
            <a:r>
              <a:rPr lang="en" sz="3600" b="1" i="0" u="none" strike="noStrike" cap="none">
                <a:solidFill>
                  <a:schemeClr val="dk2"/>
                </a:solidFill>
                <a:latin typeface="Source Sans Pro"/>
                <a:ea typeface="Source Sans Pro"/>
                <a:cs typeface="Source Sans Pro"/>
                <a:sym typeface="Source Sans Pro"/>
              </a:rPr>
              <a:t>What does a classroom environment look like </a:t>
            </a:r>
            <a:r>
              <a:rPr lang="en" sz="3600">
                <a:solidFill>
                  <a:schemeClr val="dk2"/>
                </a:solidFill>
              </a:rPr>
              <a:t>that</a:t>
            </a:r>
            <a:r>
              <a:rPr lang="en" sz="3600" b="1" i="0" u="none" strike="noStrike" cap="none">
                <a:solidFill>
                  <a:schemeClr val="dk2"/>
                </a:solidFill>
                <a:latin typeface="Source Sans Pro"/>
                <a:ea typeface="Source Sans Pro"/>
                <a:cs typeface="Source Sans Pro"/>
                <a:sym typeface="Source Sans Pro"/>
              </a:rPr>
              <a:t> engages students in their own learning?</a:t>
            </a:r>
          </a:p>
        </p:txBody>
      </p:sp>
      <p:sp>
        <p:nvSpPr>
          <p:cNvPr id="320" name="Shape 320"/>
          <p:cNvSpPr txBox="1">
            <a:spLocks noGrp="1"/>
          </p:cNvSpPr>
          <p:nvPr>
            <p:ph type="title"/>
          </p:nvPr>
        </p:nvSpPr>
        <p:spPr>
          <a:xfrm>
            <a:off x="457200" y="20597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dirty="0"/>
              <a:t>Classroom Management</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3346824" y="2000250"/>
            <a:ext cx="5416200" cy="1200300"/>
          </a:xfrm>
          <a:prstGeom prst="rect">
            <a:avLst/>
          </a:prstGeom>
          <a:noFill/>
          <a:ln>
            <a:noFill/>
          </a:ln>
        </p:spPr>
        <p:txBody>
          <a:bodyPr lIns="91425" tIns="45700" rIns="91425" bIns="45700" anchor="t" anchorCtr="0">
            <a:noAutofit/>
          </a:bodyPr>
          <a:lstStyle/>
          <a:p>
            <a:pPr marL="287338" marR="0" lvl="0" indent="-325438" algn="l" rtl="0">
              <a:lnSpc>
                <a:spcPct val="120000"/>
              </a:lnSpc>
              <a:spcBef>
                <a:spcPts val="0"/>
              </a:spcBef>
              <a:spcAft>
                <a:spcPts val="0"/>
              </a:spcAft>
              <a:buClr>
                <a:srgbClr val="000000"/>
              </a:buClr>
              <a:buSzPct val="100000"/>
              <a:buFont typeface="Arial"/>
              <a:buChar char="•"/>
            </a:pPr>
            <a:r>
              <a:rPr lang="en" sz="3000" b="0" i="0" u="none" strike="noStrike" cap="none">
                <a:solidFill>
                  <a:schemeClr val="dk1"/>
                </a:solidFill>
                <a:latin typeface="Source Sans Pro"/>
                <a:ea typeface="Source Sans Pro"/>
                <a:cs typeface="Source Sans Pro"/>
                <a:sym typeface="Source Sans Pro"/>
              </a:rPr>
              <a:t>On separate post-its, write 3-5 classroom management strategies that you utilize.  </a:t>
            </a:r>
          </a:p>
          <a:p>
            <a:pPr marL="0" marR="0" lvl="0" indent="0" algn="l" rtl="0">
              <a:lnSpc>
                <a:spcPct val="120000"/>
              </a:lnSpc>
              <a:spcBef>
                <a:spcPts val="400"/>
              </a:spcBef>
              <a:spcAft>
                <a:spcPts val="0"/>
              </a:spcAft>
              <a:buClr>
                <a:schemeClr val="dk1"/>
              </a:buClr>
              <a:buSzPct val="25000"/>
              <a:buFont typeface="Noto Sans Symbols"/>
              <a:buNone/>
            </a:pPr>
            <a:endParaRPr sz="3200" b="1"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327" name="Shape 327"/>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Classroom Management Activity</a:t>
            </a:r>
          </a:p>
        </p:txBody>
      </p:sp>
      <p:pic>
        <p:nvPicPr>
          <p:cNvPr id="328" name="Shape 328"/>
          <p:cNvPicPr preferRelativeResize="0"/>
          <p:nvPr/>
        </p:nvPicPr>
        <p:blipFill rotWithShape="1">
          <a:blip r:embed="rId3">
            <a:alphaModFix/>
          </a:blip>
          <a:srcRect/>
          <a:stretch/>
        </p:blipFill>
        <p:spPr>
          <a:xfrm>
            <a:off x="685800" y="1714500"/>
            <a:ext cx="2290406" cy="2248762"/>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457200" y="1200149"/>
            <a:ext cx="8229600" cy="8574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In your group, place the post-its on the Control/Engagement Venn Diagram.</a:t>
            </a: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335" name="Shape 335"/>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Classroom Management Activity</a:t>
            </a:r>
          </a:p>
        </p:txBody>
      </p:sp>
      <p:pic>
        <p:nvPicPr>
          <p:cNvPr id="336" name="Shape 336"/>
          <p:cNvPicPr preferRelativeResize="0"/>
          <p:nvPr/>
        </p:nvPicPr>
        <p:blipFill rotWithShape="1">
          <a:blip r:embed="rId3">
            <a:alphaModFix/>
          </a:blip>
          <a:srcRect/>
          <a:stretch/>
        </p:blipFill>
        <p:spPr>
          <a:xfrm>
            <a:off x="1378675" y="2121162"/>
            <a:ext cx="6020100" cy="25236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41525" y="1085850"/>
            <a:ext cx="8045400" cy="35088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rgbClr val="FBC370"/>
              </a:buClr>
              <a:buSzPct val="25000"/>
              <a:buFont typeface="Noto Sans Symbols"/>
              <a:buNone/>
            </a:pPr>
            <a:r>
              <a:rPr lang="en" sz="3000" b="1" i="0" u="none" strike="noStrike" cap="none" dirty="0">
                <a:solidFill>
                  <a:schemeClr val="dk1"/>
                </a:solidFill>
                <a:latin typeface="Source Sans Pro"/>
                <a:ea typeface="Source Sans Pro"/>
                <a:cs typeface="Source Sans Pro"/>
                <a:sym typeface="Source Sans Pro"/>
              </a:rPr>
              <a:t>Traffic Light Protocol</a:t>
            </a:r>
          </a:p>
          <a:p>
            <a:pPr marL="342900" marR="0" lvl="0" indent="-342900" algn="ctr" rtl="0">
              <a:spcBef>
                <a:spcPts val="0"/>
              </a:spcBef>
              <a:spcAft>
                <a:spcPts val="0"/>
              </a:spcAft>
              <a:buClr>
                <a:srgbClr val="FBC370"/>
              </a:buClr>
              <a:buSzPct val="25000"/>
              <a:buFont typeface="Noto Sans Symbols"/>
              <a:buNone/>
            </a:pPr>
            <a:endParaRPr sz="2000" b="0" i="0" u="none" strike="noStrike" cap="none" dirty="0">
              <a:solidFill>
                <a:schemeClr val="dk1"/>
              </a:solidFill>
              <a:latin typeface="Source Sans Pro"/>
              <a:ea typeface="Source Sans Pro"/>
              <a:cs typeface="Source Sans Pro"/>
              <a:sym typeface="Source Sans Pro"/>
            </a:endParaRPr>
          </a:p>
          <a:p>
            <a:pPr marL="3886200" marR="0" lvl="8" indent="-342900" algn="l" rtl="0">
              <a:spcBef>
                <a:spcPts val="0"/>
              </a:spcBef>
              <a:spcAft>
                <a:spcPts val="0"/>
              </a:spcAft>
              <a:buClr>
                <a:srgbClr val="FBC370"/>
              </a:buClr>
              <a:buSzPct val="25000"/>
              <a:buFont typeface="Arial"/>
              <a:buNone/>
            </a:pPr>
            <a:r>
              <a:rPr lang="en" sz="2000" b="0" i="0" u="none" strike="noStrike" cap="none" dirty="0">
                <a:solidFill>
                  <a:schemeClr val="dk1"/>
                </a:solidFill>
                <a:latin typeface="Source Sans Pro"/>
                <a:ea typeface="Source Sans Pro"/>
                <a:cs typeface="Source Sans Pro"/>
                <a:sym typeface="Source Sans Pro"/>
              </a:rPr>
              <a:t>Rarely</a:t>
            </a:r>
          </a:p>
          <a:p>
            <a:pPr marL="3886200" marR="0" lvl="8" indent="-342900" algn="l" rtl="0">
              <a:spcBef>
                <a:spcPts val="0"/>
              </a:spcBef>
              <a:spcAft>
                <a:spcPts val="0"/>
              </a:spcAft>
              <a:buClr>
                <a:srgbClr val="FBC370"/>
              </a:buClr>
              <a:buSzPct val="25000"/>
              <a:buFont typeface="Arial"/>
              <a:buNone/>
            </a:pPr>
            <a:endParaRPr sz="2000" b="0" i="0" u="none" strike="noStrike" cap="none" dirty="0">
              <a:solidFill>
                <a:schemeClr val="dk1"/>
              </a:solidFill>
              <a:latin typeface="Source Sans Pro"/>
              <a:ea typeface="Source Sans Pro"/>
              <a:cs typeface="Source Sans Pro"/>
              <a:sym typeface="Source Sans Pro"/>
            </a:endParaRPr>
          </a:p>
          <a:p>
            <a:pPr marL="3886200" marR="0" lvl="8" indent="-342900" algn="l" rtl="0">
              <a:spcBef>
                <a:spcPts val="0"/>
              </a:spcBef>
              <a:spcAft>
                <a:spcPts val="0"/>
              </a:spcAft>
              <a:buClr>
                <a:srgbClr val="FBC370"/>
              </a:buClr>
              <a:buSzPct val="25000"/>
              <a:buFont typeface="Arial"/>
              <a:buNone/>
            </a:pPr>
            <a:r>
              <a:rPr lang="en" sz="2000" b="0" i="0" u="none" strike="noStrike" cap="none" dirty="0">
                <a:solidFill>
                  <a:schemeClr val="dk1"/>
                </a:solidFill>
                <a:latin typeface="Source Sans Pro"/>
                <a:ea typeface="Source Sans Pro"/>
                <a:cs typeface="Source Sans Pro"/>
                <a:sym typeface="Source Sans Pro"/>
              </a:rPr>
              <a:t>Sometimes</a:t>
            </a:r>
          </a:p>
          <a:p>
            <a:pPr marL="3886200" marR="0" lvl="8" indent="-342900" algn="l" rtl="0">
              <a:spcBef>
                <a:spcPts val="0"/>
              </a:spcBef>
              <a:spcAft>
                <a:spcPts val="0"/>
              </a:spcAft>
              <a:buClr>
                <a:srgbClr val="FBC370"/>
              </a:buClr>
              <a:buSzPct val="25000"/>
              <a:buFont typeface="Arial"/>
              <a:buNone/>
            </a:pPr>
            <a:endParaRPr sz="2000" b="0" i="0" u="none" strike="noStrike" cap="none" dirty="0">
              <a:solidFill>
                <a:schemeClr val="dk1"/>
              </a:solidFill>
              <a:latin typeface="Source Sans Pro"/>
              <a:ea typeface="Source Sans Pro"/>
              <a:cs typeface="Source Sans Pro"/>
              <a:sym typeface="Source Sans Pro"/>
            </a:endParaRPr>
          </a:p>
          <a:p>
            <a:pPr marL="3886200" marR="0" lvl="8" indent="-342900" algn="l" rtl="0">
              <a:spcBef>
                <a:spcPts val="0"/>
              </a:spcBef>
              <a:spcAft>
                <a:spcPts val="0"/>
              </a:spcAft>
              <a:buClr>
                <a:srgbClr val="FBC370"/>
              </a:buClr>
              <a:buSzPct val="25000"/>
              <a:buFont typeface="Arial"/>
              <a:buNone/>
            </a:pPr>
            <a:r>
              <a:rPr lang="en" sz="2000" b="0" i="0" u="none" strike="noStrike" cap="none" dirty="0">
                <a:solidFill>
                  <a:schemeClr val="dk1"/>
                </a:solidFill>
                <a:latin typeface="Source Sans Pro"/>
                <a:ea typeface="Source Sans Pro"/>
                <a:cs typeface="Source Sans Pro"/>
                <a:sym typeface="Source Sans Pro"/>
              </a:rPr>
              <a:t>Always</a:t>
            </a:r>
          </a:p>
          <a:p>
            <a:pPr marL="3886200" marR="0" lvl="8" indent="-342900" algn="l" rtl="0">
              <a:spcBef>
                <a:spcPts val="0"/>
              </a:spcBef>
              <a:spcAft>
                <a:spcPts val="0"/>
              </a:spcAft>
              <a:buClr>
                <a:srgbClr val="FBC370"/>
              </a:buClr>
              <a:buSzPct val="25000"/>
              <a:buFont typeface="Arial"/>
              <a:buNone/>
            </a:pPr>
            <a:endParaRPr sz="2000" b="0" i="0" u="none" strike="noStrike" cap="none" dirty="0">
              <a:solidFill>
                <a:schemeClr val="dk1"/>
              </a:solidFill>
              <a:latin typeface="Source Sans Pro"/>
              <a:ea typeface="Source Sans Pro"/>
              <a:cs typeface="Source Sans Pro"/>
              <a:sym typeface="Source Sans Pro"/>
            </a:endParaRPr>
          </a:p>
          <a:p>
            <a:pPr marL="342900" marR="0" lvl="0" indent="-330200" algn="l" rtl="0">
              <a:lnSpc>
                <a:spcPct val="100000"/>
              </a:lnSpc>
              <a:spcBef>
                <a:spcPts val="0"/>
              </a:spcBef>
              <a:spcAft>
                <a:spcPts val="0"/>
              </a:spcAft>
              <a:buClr>
                <a:srgbClr val="FBC370"/>
              </a:buClr>
              <a:buSzPct val="100000"/>
              <a:buFont typeface="Arial"/>
              <a:buChar char="•"/>
            </a:pPr>
            <a:r>
              <a:rPr lang="en" sz="1800" b="0" dirty="0"/>
              <a:t>Think about yourself as a novice teacher.</a:t>
            </a:r>
          </a:p>
          <a:p>
            <a:pPr marL="342900" marR="0" lvl="0" indent="-330200" algn="l" rtl="0">
              <a:lnSpc>
                <a:spcPct val="100000"/>
              </a:lnSpc>
              <a:spcBef>
                <a:spcPts val="0"/>
              </a:spcBef>
              <a:spcAft>
                <a:spcPts val="0"/>
              </a:spcAft>
              <a:buClr>
                <a:srgbClr val="FBC370"/>
              </a:buClr>
              <a:buSzPct val="100000"/>
              <a:buFont typeface="Arial"/>
              <a:buChar char="•"/>
            </a:pPr>
            <a:r>
              <a:rPr lang="en" sz="1800" b="0" i="0" u="none" strike="noStrike" cap="none" dirty="0">
                <a:solidFill>
                  <a:schemeClr val="dk1"/>
                </a:solidFill>
                <a:latin typeface="Source Sans Pro"/>
                <a:ea typeface="Source Sans Pro"/>
                <a:cs typeface="Source Sans Pro"/>
                <a:sym typeface="Source Sans Pro"/>
              </a:rPr>
              <a:t>Read each statement about teacher practice.  Place a green, yellow or red dot to indicate the frequency with which you use this practice.</a:t>
            </a:r>
          </a:p>
          <a:p>
            <a:pPr marL="0" marR="0" lvl="0" indent="0" algn="l" rtl="0">
              <a:spcBef>
                <a:spcPts val="0"/>
              </a:spcBef>
              <a:spcAft>
                <a:spcPts val="0"/>
              </a:spcAft>
              <a:buNone/>
            </a:pPr>
            <a:endParaRPr sz="1800" dirty="0"/>
          </a:p>
          <a:p>
            <a:pPr marL="342900" marR="0" lvl="0" indent="-342900" algn="l" rtl="0">
              <a:lnSpc>
                <a:spcPct val="100000"/>
              </a:lnSpc>
              <a:spcBef>
                <a:spcPts val="400"/>
              </a:spcBef>
              <a:spcAft>
                <a:spcPts val="0"/>
              </a:spcAft>
              <a:buClr>
                <a:srgbClr val="FBC370"/>
              </a:buClr>
              <a:buSzPct val="100000"/>
              <a:buFont typeface="Arial"/>
              <a:buNone/>
            </a:pPr>
            <a:endParaRPr sz="2000" b="0" i="0" u="none" strike="noStrike" cap="none" dirty="0">
              <a:solidFill>
                <a:schemeClr val="dk1"/>
              </a:solidFill>
              <a:latin typeface="Source Sans Pro"/>
              <a:ea typeface="Source Sans Pro"/>
              <a:cs typeface="Source Sans Pro"/>
              <a:sym typeface="Source Sans Pro"/>
            </a:endParaRPr>
          </a:p>
          <a:p>
            <a:pPr marL="342900" marR="0" lvl="0" indent="-215900" algn="l" rtl="0">
              <a:lnSpc>
                <a:spcPct val="200000"/>
              </a:lnSpc>
              <a:spcBef>
                <a:spcPts val="400"/>
              </a:spcBef>
              <a:spcAft>
                <a:spcPts val="0"/>
              </a:spcAft>
              <a:buClr>
                <a:srgbClr val="FBC370"/>
              </a:buClr>
              <a:buSzPct val="25000"/>
              <a:buFont typeface="Arial"/>
              <a:buNone/>
            </a:pPr>
            <a:endParaRPr sz="2000" b="0" i="0" u="none" strike="noStrike" cap="none" dirty="0">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dirty="0">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dirty="0">
              <a:solidFill>
                <a:schemeClr val="dk1"/>
              </a:solidFill>
              <a:latin typeface="Source Sans Pro"/>
              <a:ea typeface="Source Sans Pro"/>
              <a:cs typeface="Source Sans Pro"/>
              <a:sym typeface="Source Sans Pro"/>
            </a:endParaRPr>
          </a:p>
        </p:txBody>
      </p:sp>
      <p:sp>
        <p:nvSpPr>
          <p:cNvPr id="182" name="Shape 182"/>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Introduction</a:t>
            </a:r>
          </a:p>
        </p:txBody>
      </p:sp>
      <p:sp>
        <p:nvSpPr>
          <p:cNvPr id="183" name="Shape 183"/>
          <p:cNvSpPr/>
          <p:nvPr/>
        </p:nvSpPr>
        <p:spPr>
          <a:xfrm>
            <a:off x="3697725" y="2505675"/>
            <a:ext cx="417300" cy="317400"/>
          </a:xfrm>
          <a:prstGeom prst="ellipse">
            <a:avLst/>
          </a:prstGeom>
          <a:solidFill>
            <a:srgbClr val="FFFF00"/>
          </a:solidFill>
          <a:ln w="9525" cap="flat" cmpd="sng">
            <a:solidFill>
              <a:srgbClr val="4B72B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Font typeface="Source Sans Pro"/>
              <a:buNone/>
            </a:pPr>
            <a:endParaRPr sz="1800" b="0" i="0" u="none" strike="noStrike" cap="none">
              <a:solidFill>
                <a:schemeClr val="lt1"/>
              </a:solidFill>
              <a:latin typeface="Source Sans Pro"/>
              <a:ea typeface="Source Sans Pro"/>
              <a:cs typeface="Source Sans Pro"/>
              <a:sym typeface="Source Sans Pro"/>
            </a:endParaRPr>
          </a:p>
        </p:txBody>
      </p:sp>
      <p:sp>
        <p:nvSpPr>
          <p:cNvPr id="184" name="Shape 184"/>
          <p:cNvSpPr/>
          <p:nvPr/>
        </p:nvSpPr>
        <p:spPr>
          <a:xfrm>
            <a:off x="3731175" y="3088325"/>
            <a:ext cx="417300" cy="317400"/>
          </a:xfrm>
          <a:prstGeom prst="ellipse">
            <a:avLst/>
          </a:prstGeom>
          <a:solidFill>
            <a:srgbClr val="10BD16"/>
          </a:solidFill>
          <a:ln w="9525" cap="flat" cmpd="sng">
            <a:solidFill>
              <a:srgbClr val="4B72B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Font typeface="Source Sans Pro"/>
              <a:buNone/>
            </a:pPr>
            <a:endParaRPr sz="1800" b="0" i="0" u="none" strike="noStrike" cap="none">
              <a:solidFill>
                <a:schemeClr val="lt1"/>
              </a:solidFill>
              <a:latin typeface="Source Sans Pro"/>
              <a:ea typeface="Source Sans Pro"/>
              <a:cs typeface="Source Sans Pro"/>
              <a:sym typeface="Source Sans Pro"/>
            </a:endParaRPr>
          </a:p>
        </p:txBody>
      </p:sp>
      <p:sp>
        <p:nvSpPr>
          <p:cNvPr id="185" name="Shape 185"/>
          <p:cNvSpPr/>
          <p:nvPr/>
        </p:nvSpPr>
        <p:spPr>
          <a:xfrm>
            <a:off x="3697675" y="1923028"/>
            <a:ext cx="417300" cy="317400"/>
          </a:xfrm>
          <a:prstGeom prst="ellipse">
            <a:avLst/>
          </a:prstGeom>
          <a:solidFill>
            <a:srgbClr val="FF0000"/>
          </a:solidFill>
          <a:ln w="9525" cap="flat" cmpd="sng">
            <a:solidFill>
              <a:srgbClr val="4B72B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Font typeface="Source Sans Pro"/>
              <a:buNone/>
            </a:pPr>
            <a:endParaRPr sz="1800" b="0" i="0" u="none" strike="noStrike" cap="none">
              <a:solidFill>
                <a:schemeClr val="lt1"/>
              </a:solidFill>
              <a:latin typeface="Source Sans Pro"/>
              <a:ea typeface="Source Sans Pro"/>
              <a:cs typeface="Source Sans Pro"/>
              <a:sym typeface="Source Sans Pro"/>
            </a:endParaRPr>
          </a:p>
        </p:txBody>
      </p:sp>
      <p:sp>
        <p:nvSpPr>
          <p:cNvPr id="186" name="Shape 186"/>
          <p:cNvSpPr txBox="1"/>
          <p:nvPr/>
        </p:nvSpPr>
        <p:spPr>
          <a:xfrm>
            <a:off x="533400" y="228600"/>
            <a:ext cx="3000000" cy="4571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Source Sans Pro"/>
              <a:buNone/>
            </a:pPr>
            <a:r>
              <a:rPr lang="en" sz="1800">
                <a:solidFill>
                  <a:schemeClr val="dk1"/>
                </a:solidFill>
                <a:latin typeface="Source Sans Pro"/>
                <a:ea typeface="Source Sans Pro"/>
                <a:cs typeface="Source Sans Pro"/>
                <a:sym typeface="Source Sans Pro"/>
              </a:rPr>
              <a:t> </a:t>
            </a:r>
          </a:p>
        </p:txBody>
      </p:sp>
      <p:sp>
        <p:nvSpPr>
          <p:cNvPr id="187" name="Shape 187"/>
          <p:cNvSpPr txBox="1"/>
          <p:nvPr/>
        </p:nvSpPr>
        <p:spPr>
          <a:xfrm>
            <a:off x="4267200" y="16002"/>
            <a:ext cx="3000000" cy="2250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Source Sans Pro"/>
              <a:buNone/>
            </a:pPr>
            <a:r>
              <a:rPr lang="en" sz="1800">
                <a:solidFill>
                  <a:schemeClr val="dk1"/>
                </a:solidFill>
                <a:latin typeface="Source Sans Pro"/>
                <a:ea typeface="Source Sans Pro"/>
                <a:cs typeface="Source Sans Pro"/>
                <a:sym typeface="Source Sans Pro"/>
              </a:rPr>
              <a:t> </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09600" y="3771900"/>
            <a:ext cx="8229600" cy="6858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With your group, choose a strategy used for Control and discuss how it can be modified for greater Engagement. </a:t>
            </a: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343" name="Shape 343"/>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Classroom Management Activity</a:t>
            </a:r>
          </a:p>
        </p:txBody>
      </p:sp>
      <p:pic>
        <p:nvPicPr>
          <p:cNvPr id="344" name="Shape 344"/>
          <p:cNvPicPr preferRelativeResize="0"/>
          <p:nvPr/>
        </p:nvPicPr>
        <p:blipFill rotWithShape="1">
          <a:blip r:embed="rId3">
            <a:alphaModFix/>
          </a:blip>
          <a:srcRect/>
          <a:stretch/>
        </p:blipFill>
        <p:spPr>
          <a:xfrm>
            <a:off x="1676400" y="1143000"/>
            <a:ext cx="6020225" cy="2523656"/>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457200" y="1353224"/>
            <a:ext cx="8229600" cy="3241500"/>
          </a:xfrm>
          <a:prstGeom prst="rect">
            <a:avLst/>
          </a:prstGeom>
          <a:noFill/>
          <a:ln>
            <a:noFill/>
          </a:ln>
        </p:spPr>
        <p:txBody>
          <a:bodyPr lIns="91425" tIns="45700" rIns="91425" bIns="45700" anchor="t" anchorCtr="0">
            <a:noAutofit/>
          </a:bodyPr>
          <a:lstStyle/>
          <a:p>
            <a:pPr marL="342900" marR="0" lvl="0" indent="-355600" algn="l" rtl="0">
              <a:lnSpc>
                <a:spcPct val="120000"/>
              </a:lnSpc>
              <a:spcBef>
                <a:spcPts val="0"/>
              </a:spcBef>
              <a:spcAft>
                <a:spcPts val="0"/>
              </a:spcAft>
              <a:buClr>
                <a:srgbClr val="000000"/>
              </a:buClr>
              <a:buSzPct val="100000"/>
              <a:buFont typeface="Arial"/>
              <a:buChar char="•"/>
            </a:pPr>
            <a:r>
              <a:rPr lang="en" sz="3000"/>
              <a:t>Effective </a:t>
            </a:r>
            <a:r>
              <a:rPr lang="en" sz="3000" b="1" i="0" u="none" strike="noStrike" cap="none">
                <a:solidFill>
                  <a:schemeClr val="dk1"/>
                </a:solidFill>
                <a:latin typeface="Source Sans Pro"/>
                <a:ea typeface="Source Sans Pro"/>
                <a:cs typeface="Source Sans Pro"/>
                <a:sym typeface="Source Sans Pro"/>
              </a:rPr>
              <a:t>teachers</a:t>
            </a:r>
            <a:r>
              <a:rPr lang="en" sz="3000"/>
              <a:t> . . . </a:t>
            </a:r>
          </a:p>
          <a:p>
            <a:pPr marL="801688" marR="0" lvl="1" indent="-331788" algn="l" rtl="0">
              <a:lnSpc>
                <a:spcPct val="120000"/>
              </a:lnSpc>
              <a:spcBef>
                <a:spcPts val="400"/>
              </a:spcBef>
              <a:spcAft>
                <a:spcPts val="0"/>
              </a:spcAft>
              <a:buClr>
                <a:srgbClr val="000000"/>
              </a:buClr>
              <a:buSzPct val="100000"/>
              <a:buFont typeface="Source Sans Pro"/>
              <a:buChar char="―"/>
            </a:pPr>
            <a:r>
              <a:rPr lang="en" sz="2600"/>
              <a:t>m</a:t>
            </a:r>
            <a:r>
              <a:rPr lang="en" sz="2600" b="0" i="0" u="none" strike="noStrike" cap="none">
                <a:solidFill>
                  <a:schemeClr val="dk1"/>
                </a:solidFill>
                <a:latin typeface="Source Sans Pro"/>
                <a:ea typeface="Source Sans Pro"/>
                <a:cs typeface="Source Sans Pro"/>
                <a:sym typeface="Source Sans Pro"/>
              </a:rPr>
              <a:t>aximize instructional time.</a:t>
            </a:r>
          </a:p>
          <a:p>
            <a:pPr marL="801687" marR="0" lvl="1" indent="-331787" algn="l" rtl="0">
              <a:lnSpc>
                <a:spcPct val="120000"/>
              </a:lnSpc>
              <a:spcBef>
                <a:spcPts val="400"/>
              </a:spcBef>
              <a:spcAft>
                <a:spcPts val="0"/>
              </a:spcAft>
              <a:buClr>
                <a:srgbClr val="000000"/>
              </a:buClr>
              <a:buSzPct val="100000"/>
              <a:buFont typeface="Source Sans Pro"/>
              <a:buChar char="―"/>
            </a:pPr>
            <a:r>
              <a:rPr lang="en" sz="2600"/>
              <a:t>e</a:t>
            </a:r>
            <a:r>
              <a:rPr lang="en" sz="2600" b="0" i="0" u="none" strike="noStrike" cap="none">
                <a:solidFill>
                  <a:schemeClr val="dk1"/>
                </a:solidFill>
                <a:latin typeface="Source Sans Pro"/>
                <a:ea typeface="Source Sans Pro"/>
                <a:cs typeface="Source Sans Pro"/>
                <a:sym typeface="Source Sans Pro"/>
              </a:rPr>
              <a:t>nsure smooth transitions.</a:t>
            </a:r>
          </a:p>
          <a:p>
            <a:pPr marL="801688" marR="0" lvl="1" indent="-331788" algn="l" rtl="0">
              <a:lnSpc>
                <a:spcPct val="120000"/>
              </a:lnSpc>
              <a:spcBef>
                <a:spcPts val="400"/>
              </a:spcBef>
              <a:spcAft>
                <a:spcPts val="0"/>
              </a:spcAft>
              <a:buClr>
                <a:srgbClr val="000000"/>
              </a:buClr>
              <a:buSzPct val="100000"/>
              <a:buFont typeface="Source Sans Pro"/>
              <a:buChar char="―"/>
            </a:pPr>
            <a:r>
              <a:rPr lang="en" sz="2600"/>
              <a:t>m</a:t>
            </a:r>
            <a:r>
              <a:rPr lang="en" sz="2600" b="0" i="0" u="none" strike="noStrike" cap="none">
                <a:solidFill>
                  <a:schemeClr val="dk1"/>
                </a:solidFill>
                <a:latin typeface="Source Sans Pro"/>
                <a:ea typeface="Source Sans Pro"/>
                <a:cs typeface="Source Sans Pro"/>
                <a:sym typeface="Source Sans Pro"/>
              </a:rPr>
              <a:t>aintain momentum.</a:t>
            </a:r>
          </a:p>
          <a:p>
            <a:pPr marL="801688" marR="0" lvl="1" indent="-331788" algn="l" rtl="0">
              <a:lnSpc>
                <a:spcPct val="120000"/>
              </a:lnSpc>
              <a:spcBef>
                <a:spcPts val="400"/>
              </a:spcBef>
              <a:spcAft>
                <a:spcPts val="0"/>
              </a:spcAft>
              <a:buClr>
                <a:srgbClr val="000000"/>
              </a:buClr>
              <a:buSzPct val="100000"/>
              <a:buFont typeface="Source Sans Pro"/>
              <a:buChar char="―"/>
            </a:pPr>
            <a:r>
              <a:rPr lang="en" sz="2600"/>
              <a:t>l</a:t>
            </a:r>
            <a:r>
              <a:rPr lang="en" sz="2600" b="0" i="0" u="none" strike="noStrike" cap="none">
                <a:solidFill>
                  <a:schemeClr val="dk1"/>
                </a:solidFill>
                <a:latin typeface="Source Sans Pro"/>
                <a:ea typeface="Source Sans Pro"/>
                <a:cs typeface="Source Sans Pro"/>
                <a:sym typeface="Source Sans Pro"/>
              </a:rPr>
              <a:t>imit disruptions.</a:t>
            </a:r>
          </a:p>
          <a:p>
            <a:pPr marL="0" marR="0" lvl="0" indent="0" algn="l" rtl="0">
              <a:lnSpc>
                <a:spcPct val="120000"/>
              </a:lnSpc>
              <a:spcBef>
                <a:spcPts val="400"/>
              </a:spcBef>
              <a:spcAft>
                <a:spcPts val="0"/>
              </a:spcAft>
              <a:buNone/>
            </a:pPr>
            <a:endParaRPr sz="2600"/>
          </a:p>
          <a:p>
            <a:pPr marL="742950" marR="0" lvl="1" indent="-285750" algn="l" rtl="0">
              <a:lnSpc>
                <a:spcPct val="120000"/>
              </a:lnSpc>
              <a:spcBef>
                <a:spcPts val="400"/>
              </a:spcBef>
              <a:spcAft>
                <a:spcPts val="0"/>
              </a:spcAft>
              <a:buClr>
                <a:srgbClr val="FBC370"/>
              </a:buClr>
              <a:buSzPct val="100000"/>
              <a:buFont typeface="Arial"/>
              <a:buNone/>
            </a:pPr>
            <a:endParaRPr sz="28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351" name="Shape 351"/>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Classroom Management Key Concepts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570175" y="1138525"/>
            <a:ext cx="8116500" cy="34134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rgbClr val="0F173D"/>
              </a:buClr>
              <a:buSzPct val="25000"/>
              <a:buFont typeface="Noto Sans Symbols"/>
              <a:buNone/>
            </a:pPr>
            <a:r>
              <a:rPr lang="en" sz="3600" b="1" i="0" u="none" strike="noStrike" cap="none">
                <a:solidFill>
                  <a:srgbClr val="0F173D"/>
                </a:solidFill>
                <a:latin typeface="Source Sans Pro"/>
                <a:ea typeface="Source Sans Pro"/>
                <a:cs typeface="Source Sans Pro"/>
                <a:sym typeface="Source Sans Pro"/>
              </a:rPr>
              <a:t>Essential Questions:</a:t>
            </a:r>
          </a:p>
          <a:p>
            <a:pPr marL="342900" marR="0" lvl="0" indent="-342900" algn="ctr" rtl="0">
              <a:spcBef>
                <a:spcPts val="0"/>
              </a:spcBef>
              <a:spcAft>
                <a:spcPts val="0"/>
              </a:spcAft>
              <a:buClr>
                <a:srgbClr val="0F173D"/>
              </a:buClr>
              <a:buSzPct val="25000"/>
              <a:buFont typeface="Noto Sans Symbols"/>
              <a:buNone/>
            </a:pPr>
            <a:endParaRPr sz="800">
              <a:solidFill>
                <a:srgbClr val="0F173D"/>
              </a:solidFill>
            </a:endParaRPr>
          </a:p>
          <a:p>
            <a:pPr marL="342900" marR="0" lvl="0" indent="-342900" algn="ctr" rtl="0">
              <a:spcBef>
                <a:spcPts val="0"/>
              </a:spcBef>
              <a:spcAft>
                <a:spcPts val="0"/>
              </a:spcAft>
              <a:buClr>
                <a:srgbClr val="0F173D"/>
              </a:buClr>
              <a:buSzPct val="25000"/>
              <a:buFont typeface="Noto Sans Symbols"/>
              <a:buNone/>
            </a:pPr>
            <a:endParaRPr sz="600">
              <a:solidFill>
                <a:schemeClr val="dk2"/>
              </a:solidFill>
            </a:endParaRPr>
          </a:p>
          <a:p>
            <a:pPr marL="342900" marR="0" lvl="0" indent="-342900" algn="ctr" rtl="0">
              <a:spcBef>
                <a:spcPts val="0"/>
              </a:spcBef>
              <a:spcAft>
                <a:spcPts val="0"/>
              </a:spcAft>
              <a:buClr>
                <a:srgbClr val="0F173D"/>
              </a:buClr>
              <a:buSzPct val="25000"/>
              <a:buFont typeface="Noto Sans Symbols"/>
              <a:buNone/>
            </a:pPr>
            <a:r>
              <a:rPr lang="en" sz="3000">
                <a:solidFill>
                  <a:schemeClr val="dk2"/>
                </a:solidFill>
              </a:rPr>
              <a:t>How can effective planning, establishing routines, and infusing technology support an intellectually engaged classroom?</a:t>
            </a:r>
          </a:p>
          <a:p>
            <a:pPr marL="342900" marR="0" lvl="0" indent="-342900" algn="ctr" rtl="0">
              <a:spcBef>
                <a:spcPts val="0"/>
              </a:spcBef>
              <a:spcAft>
                <a:spcPts val="0"/>
              </a:spcAft>
              <a:buClr>
                <a:srgbClr val="0F173D"/>
              </a:buClr>
              <a:buSzPct val="25000"/>
              <a:buFont typeface="Noto Sans Symbols"/>
              <a:buNone/>
            </a:pPr>
            <a:endParaRPr sz="1200">
              <a:solidFill>
                <a:schemeClr val="dk2"/>
              </a:solidFill>
            </a:endParaRPr>
          </a:p>
          <a:p>
            <a:pPr marL="342900" marR="0" lvl="0" indent="-342900" algn="l" rtl="0">
              <a:spcBef>
                <a:spcPts val="0"/>
              </a:spcBef>
              <a:spcAft>
                <a:spcPts val="0"/>
              </a:spcAft>
              <a:buClr>
                <a:srgbClr val="0F173D"/>
              </a:buClr>
              <a:buSzPct val="25000"/>
              <a:buFont typeface="Noto Sans Symbols"/>
              <a:buNone/>
            </a:pPr>
            <a:endParaRPr sz="3000">
              <a:solidFill>
                <a:schemeClr val="dk2"/>
              </a:solidFill>
            </a:endParaRPr>
          </a:p>
          <a:p>
            <a:pPr marL="342900" marR="0" lvl="0" indent="-342900" algn="ctr" rtl="0">
              <a:spcBef>
                <a:spcPts val="720"/>
              </a:spcBef>
              <a:spcAft>
                <a:spcPts val="0"/>
              </a:spcAft>
              <a:buClr>
                <a:schemeClr val="dk1"/>
              </a:buClr>
              <a:buSzPct val="25000"/>
              <a:buFont typeface="Noto Sans Symbols"/>
              <a:buNone/>
            </a:pPr>
            <a:endParaRPr sz="3600" b="1" i="0" u="none" strike="noStrike" cap="none">
              <a:solidFill>
                <a:schemeClr val="dk2"/>
              </a:solidFill>
              <a:latin typeface="Source Sans Pro"/>
              <a:ea typeface="Source Sans Pro"/>
              <a:cs typeface="Source Sans Pro"/>
              <a:sym typeface="Source Sans Pro"/>
            </a:endParaRPr>
          </a:p>
          <a:p>
            <a:pPr marL="342900" marR="0" lvl="0" indent="-342900" algn="l" rtl="0">
              <a:spcBef>
                <a:spcPts val="640"/>
              </a:spcBef>
              <a:buClr>
                <a:schemeClr val="dk1"/>
              </a:buClr>
              <a:buSzPct val="25000"/>
              <a:buFont typeface="Noto Sans Symbols"/>
              <a:buNone/>
            </a:pPr>
            <a:endParaRPr sz="3200" b="1" i="0" u="none" strike="noStrike" cap="none">
              <a:solidFill>
                <a:schemeClr val="dk1"/>
              </a:solidFill>
              <a:latin typeface="Source Sans Pro"/>
              <a:ea typeface="Source Sans Pro"/>
              <a:cs typeface="Source Sans Pro"/>
              <a:sym typeface="Source Sans Pro"/>
            </a:endParaRPr>
          </a:p>
        </p:txBody>
      </p:sp>
      <p:sp>
        <p:nvSpPr>
          <p:cNvPr id="357" name="Shape 357"/>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a:solidFill>
                  <a:schemeClr val="lt1"/>
                </a:solidFill>
                <a:latin typeface="Source Sans Pro"/>
                <a:ea typeface="Source Sans Pro"/>
                <a:cs typeface="Source Sans Pro"/>
                <a:sym typeface="Source Sans Pro"/>
              </a:rPr>
              <a:t>Planning</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p:cNvPicPr preferRelativeResize="0"/>
          <p:nvPr/>
        </p:nvPicPr>
        <p:blipFill rotWithShape="1">
          <a:blip r:embed="rId3">
            <a:alphaModFix amt="36000"/>
          </a:blip>
          <a:srcRect l="5774" r="4691" b="7961"/>
          <a:stretch/>
        </p:blipFill>
        <p:spPr>
          <a:xfrm>
            <a:off x="1905000" y="1085850"/>
            <a:ext cx="4724400" cy="3714900"/>
          </a:xfrm>
          <a:prstGeom prst="rect">
            <a:avLst/>
          </a:prstGeom>
          <a:noFill/>
          <a:ln>
            <a:noFill/>
          </a:ln>
        </p:spPr>
      </p:pic>
      <p:sp>
        <p:nvSpPr>
          <p:cNvPr id="363" name="Shape 363"/>
          <p:cNvSpPr txBox="1"/>
          <p:nvPr/>
        </p:nvSpPr>
        <p:spPr>
          <a:xfrm>
            <a:off x="1097975" y="4284460"/>
            <a:ext cx="6858000" cy="646200"/>
          </a:xfrm>
          <a:prstGeom prst="rect">
            <a:avLst/>
          </a:prstGeom>
          <a:solidFill>
            <a:schemeClr val="lt1">
              <a:alpha val="80000"/>
            </a:schemeClr>
          </a:solid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Develop an Intellectually Engaged Classroom Environment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Management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Planning </a:t>
            </a:r>
          </a:p>
        </p:txBody>
      </p:sp>
      <p:sp>
        <p:nvSpPr>
          <p:cNvPr id="364" name="Shape 364"/>
          <p:cNvSpPr txBox="1"/>
          <p:nvPr/>
        </p:nvSpPr>
        <p:spPr>
          <a:xfrm>
            <a:off x="4300325" y="2354825"/>
            <a:ext cx="304800" cy="1670400"/>
          </a:xfrm>
          <a:prstGeom prst="rect">
            <a:avLst/>
          </a:prstGeom>
          <a:noFill/>
          <a:ln>
            <a:noFill/>
          </a:ln>
        </p:spPr>
        <p:txBody>
          <a:bodyPr lIns="91425" tIns="91425" rIns="91425" bIns="91425" anchor="t" anchorCtr="0">
            <a:noAutofit/>
          </a:bodyPr>
          <a:lstStyle/>
          <a:p>
            <a:pPr lvl="0" algn="ctr" rtl="0">
              <a:spcBef>
                <a:spcPts val="0"/>
              </a:spcBef>
              <a:buNone/>
            </a:pPr>
            <a:r>
              <a:rPr lang="en" sz="1000" b="1">
                <a:solidFill>
                  <a:schemeClr val="dk2"/>
                </a:solidFill>
                <a:latin typeface="Open Sans"/>
                <a:ea typeface="Open Sans"/>
                <a:cs typeface="Open Sans"/>
                <a:sym typeface="Open Sans"/>
              </a:rPr>
              <a:t>T</a:t>
            </a:r>
          </a:p>
          <a:p>
            <a:pPr lvl="0" algn="ctr" rtl="0">
              <a:spcBef>
                <a:spcPts val="0"/>
              </a:spcBef>
              <a:buNone/>
            </a:pPr>
            <a:r>
              <a:rPr lang="en" sz="1000" b="1">
                <a:solidFill>
                  <a:schemeClr val="dk2"/>
                </a:solidFill>
                <a:latin typeface="Open Sans"/>
                <a:ea typeface="Open Sans"/>
                <a:cs typeface="Open Sans"/>
                <a:sym typeface="Open Sans"/>
              </a:rPr>
              <a:t>E</a:t>
            </a:r>
          </a:p>
          <a:p>
            <a:pPr lvl="0" algn="ctr" rtl="0">
              <a:spcBef>
                <a:spcPts val="0"/>
              </a:spcBef>
              <a:buNone/>
            </a:pPr>
            <a:r>
              <a:rPr lang="en" sz="1000" b="1">
                <a:solidFill>
                  <a:schemeClr val="dk2"/>
                </a:solidFill>
                <a:latin typeface="Open Sans"/>
                <a:ea typeface="Open Sans"/>
                <a:cs typeface="Open Sans"/>
                <a:sym typeface="Open Sans"/>
              </a:rPr>
              <a:t>C</a:t>
            </a:r>
          </a:p>
          <a:p>
            <a:pPr lvl="0" algn="ctr" rtl="0">
              <a:spcBef>
                <a:spcPts val="0"/>
              </a:spcBef>
              <a:buNone/>
            </a:pPr>
            <a:r>
              <a:rPr lang="en" sz="1000" b="1">
                <a:solidFill>
                  <a:schemeClr val="dk2"/>
                </a:solidFill>
                <a:latin typeface="Open Sans"/>
                <a:ea typeface="Open Sans"/>
                <a:cs typeface="Open Sans"/>
                <a:sym typeface="Open Sans"/>
              </a:rPr>
              <a:t>H</a:t>
            </a:r>
          </a:p>
          <a:p>
            <a:pPr lvl="0" algn="ctr" rtl="0">
              <a:spcBef>
                <a:spcPts val="0"/>
              </a:spcBef>
              <a:buNone/>
            </a:pPr>
            <a:r>
              <a:rPr lang="en" sz="1000" b="1">
                <a:solidFill>
                  <a:schemeClr val="dk2"/>
                </a:solidFill>
                <a:latin typeface="Open Sans"/>
                <a:ea typeface="Open Sans"/>
                <a:cs typeface="Open Sans"/>
                <a:sym typeface="Open Sans"/>
              </a:rPr>
              <a:t>N</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L</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G</a:t>
            </a:r>
          </a:p>
          <a:p>
            <a:pPr lvl="0" algn="ctr" rtl="0">
              <a:spcBef>
                <a:spcPts val="0"/>
              </a:spcBef>
              <a:buNone/>
            </a:pPr>
            <a:r>
              <a:rPr lang="en" sz="1000" b="1">
                <a:solidFill>
                  <a:schemeClr val="dk2"/>
                </a:solidFill>
                <a:latin typeface="Open Sans"/>
                <a:ea typeface="Open Sans"/>
                <a:cs typeface="Open Sans"/>
                <a:sym typeface="Open Sans"/>
              </a:rPr>
              <a:t>Y</a:t>
            </a:r>
          </a:p>
          <a:p>
            <a:pPr lvl="0" algn="ctr" rtl="0">
              <a:spcBef>
                <a:spcPts val="0"/>
              </a:spcBef>
              <a:buNone/>
            </a:pPr>
            <a:endParaRPr sz="1000" b="1">
              <a:solidFill>
                <a:schemeClr val="dk2"/>
              </a:solidFill>
              <a:latin typeface="Open Sans"/>
              <a:ea typeface="Open Sans"/>
              <a:cs typeface="Open Sans"/>
              <a:sym typeface="Open Sans"/>
            </a:endParaRPr>
          </a:p>
          <a:p>
            <a:pPr lvl="0" rtl="0">
              <a:spcBef>
                <a:spcPts val="0"/>
              </a:spcBef>
              <a:buNone/>
            </a:pPr>
            <a:endParaRPr sz="1000">
              <a:latin typeface="Open Sans"/>
              <a:ea typeface="Open Sans"/>
              <a:cs typeface="Open Sans"/>
              <a:sym typeface="Open Sans"/>
            </a:endParaRPr>
          </a:p>
        </p:txBody>
      </p:sp>
      <p:sp>
        <p:nvSpPr>
          <p:cNvPr id="365" name="Shape 365"/>
          <p:cNvSpPr/>
          <p:nvPr/>
        </p:nvSpPr>
        <p:spPr>
          <a:xfrm>
            <a:off x="8382000" y="1085850"/>
            <a:ext cx="304800" cy="21147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lt1"/>
                </a:solidFill>
                <a:latin typeface="Source Sans Pro"/>
                <a:ea typeface="Source Sans Pro"/>
                <a:cs typeface="Source Sans Pro"/>
                <a:sym typeface="Source Sans Pro"/>
              </a:rPr>
              <a:t> </a:t>
            </a:r>
          </a:p>
        </p:txBody>
      </p:sp>
      <p:sp>
        <p:nvSpPr>
          <p:cNvPr id="366" name="Shape 366"/>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4000" b="0" i="0" u="none" strike="noStrike" cap="none" dirty="0">
                <a:solidFill>
                  <a:schemeClr val="lt1"/>
                </a:solidFill>
                <a:latin typeface="Source Sans Pro"/>
                <a:ea typeface="Source Sans Pro"/>
                <a:cs typeface="Source Sans Pro"/>
                <a:sym typeface="Source Sans Pro"/>
              </a:rPr>
              <a:t>Fostering Intellectual Engagement</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1295400" y="1428750"/>
            <a:ext cx="7147800" cy="22860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dk1"/>
              </a:buClr>
              <a:buSzPct val="25000"/>
              <a:buFont typeface="Noto Sans Symbols"/>
              <a:buNone/>
            </a:pPr>
            <a:r>
              <a:rPr lang="en" sz="3000" b="0" i="0" u="none" strike="noStrike" cap="none">
                <a:solidFill>
                  <a:schemeClr val="dk1"/>
                </a:solidFill>
                <a:latin typeface="Source Sans Pro"/>
                <a:ea typeface="Source Sans Pro"/>
                <a:cs typeface="Source Sans Pro"/>
                <a:sym typeface="Source Sans Pro"/>
              </a:rPr>
              <a:t>Effective teachers plan for intellectual engagement by identifying </a:t>
            </a:r>
            <a:r>
              <a:rPr lang="en" sz="3000" b="1" i="0" u="none" strike="noStrike" cap="none">
                <a:solidFill>
                  <a:schemeClr val="accent2"/>
                </a:solidFill>
                <a:latin typeface="Source Sans Pro"/>
                <a:ea typeface="Source Sans Pro"/>
                <a:cs typeface="Source Sans Pro"/>
                <a:sym typeface="Source Sans Pro"/>
              </a:rPr>
              <a:t>clear lesson and learning objectives</a:t>
            </a:r>
            <a:r>
              <a:rPr lang="en" sz="3000" b="0" i="0" u="none" strike="noStrike" cap="none">
                <a:solidFill>
                  <a:schemeClr val="dk1"/>
                </a:solidFill>
                <a:latin typeface="Source Sans Pro"/>
                <a:ea typeface="Source Sans Pro"/>
                <a:cs typeface="Source Sans Pro"/>
                <a:sym typeface="Source Sans Pro"/>
              </a:rPr>
              <a:t>, and carefully linking activities to them that engage students </a:t>
            </a:r>
            <a:r>
              <a:rPr lang="en" sz="3000" i="0" u="none" strike="noStrike" cap="none">
                <a:solidFill>
                  <a:schemeClr val="accent2"/>
                </a:solidFill>
                <a:latin typeface="Source Sans Pro"/>
                <a:ea typeface="Source Sans Pro"/>
                <a:cs typeface="Source Sans Pro"/>
                <a:sym typeface="Source Sans Pro"/>
              </a:rPr>
              <a:t>based on their needs.</a:t>
            </a:r>
          </a:p>
        </p:txBody>
      </p:sp>
      <p:sp>
        <p:nvSpPr>
          <p:cNvPr id="372" name="Shape 372"/>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Planning Research</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457200" y="1234677"/>
            <a:ext cx="8229600" cy="3394472"/>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dk1"/>
              </a:buClr>
              <a:buSzPct val="25000"/>
              <a:buFont typeface="Noto Sans Symbols"/>
              <a:buNone/>
            </a:pPr>
            <a:endParaRPr sz="3200" b="1"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lnSpc>
                <a:spcPct val="120000"/>
              </a:lnSpc>
              <a:spcBef>
                <a:spcPts val="400"/>
              </a:spcBef>
              <a:spcAft>
                <a:spcPts val="0"/>
              </a:spcAft>
              <a:buClr>
                <a:schemeClr val="dk1"/>
              </a:buClr>
              <a:buSzPct val="25000"/>
              <a:buFont typeface="Noto Sans Symbols"/>
              <a:buNone/>
            </a:pPr>
            <a:endParaRPr sz="1600" b="0" i="0" u="none" strike="noStrike" cap="none">
              <a:solidFill>
                <a:schemeClr val="dk1"/>
              </a:solidFill>
              <a:latin typeface="Source Sans Pro"/>
              <a:ea typeface="Source Sans Pro"/>
              <a:cs typeface="Source Sans Pro"/>
              <a:sym typeface="Source Sans Pro"/>
            </a:endParaRPr>
          </a:p>
        </p:txBody>
      </p:sp>
      <p:sp>
        <p:nvSpPr>
          <p:cNvPr id="378" name="Shape 378"/>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a:solidFill>
                  <a:schemeClr val="lt1"/>
                </a:solidFill>
                <a:latin typeface="Source Sans Pro"/>
                <a:ea typeface="Source Sans Pro"/>
                <a:cs typeface="Source Sans Pro"/>
                <a:sym typeface="Source Sans Pro"/>
              </a:rPr>
              <a:t>Planning Activity</a:t>
            </a:r>
          </a:p>
        </p:txBody>
      </p:sp>
      <p:sp>
        <p:nvSpPr>
          <p:cNvPr id="379" name="Shape 379"/>
          <p:cNvSpPr txBox="1"/>
          <p:nvPr/>
        </p:nvSpPr>
        <p:spPr>
          <a:xfrm>
            <a:off x="304800" y="1028700"/>
            <a:ext cx="8105099" cy="744974"/>
          </a:xfrm>
          <a:prstGeom prst="rect">
            <a:avLst/>
          </a:prstGeom>
          <a:noFill/>
          <a:ln>
            <a:noFill/>
          </a:ln>
        </p:spPr>
        <p:txBody>
          <a:bodyPr lIns="91425" tIns="91425" rIns="91425" bIns="91425" anchor="ctr" anchorCtr="0">
            <a:noAutofit/>
          </a:bodyPr>
          <a:lstStyle/>
          <a:p>
            <a:pPr marL="0" marR="0" lvl="0" indent="0" algn="ctr" rtl="0">
              <a:lnSpc>
                <a:spcPct val="115000"/>
              </a:lnSpc>
              <a:spcBef>
                <a:spcPts val="0"/>
              </a:spcBef>
              <a:buClr>
                <a:schemeClr val="dk1"/>
              </a:buClr>
              <a:buSzPct val="25000"/>
              <a:buFont typeface="Source Sans Pro"/>
              <a:buNone/>
            </a:pPr>
            <a:r>
              <a:rPr lang="en" sz="2400" b="1" u="sng" dirty="0">
                <a:solidFill>
                  <a:schemeClr val="hlink"/>
                </a:solidFill>
                <a:latin typeface="Source Sans Pro"/>
                <a:ea typeface="Source Sans Pro"/>
                <a:cs typeface="Source Sans Pro"/>
                <a:sym typeface="Source Sans Pro"/>
                <a:hlinkClick r:id="rId3"/>
              </a:rPr>
              <a:t>Grade One Reading</a:t>
            </a:r>
            <a:endParaRPr lang="en" sz="2400" b="1" u="sng" dirty="0">
              <a:solidFill>
                <a:schemeClr val="hlink"/>
              </a:solidFill>
              <a:latin typeface="Source Sans Pro"/>
              <a:ea typeface="Source Sans Pro"/>
              <a:cs typeface="Source Sans Pro"/>
              <a:sym typeface="Source Sans Pro"/>
              <a:hlinkClick r:id="rId4"/>
            </a:endParaRPr>
          </a:p>
        </p:txBody>
      </p:sp>
      <p:graphicFrame>
        <p:nvGraphicFramePr>
          <p:cNvPr id="7" name="Diagram 6">
            <a:hlinkClick r:id="rId5"/>
          </p:cNvPr>
          <p:cNvGraphicFramePr/>
          <p:nvPr>
            <p:extLst>
              <p:ext uri="{D42A27DB-BD31-4B8C-83A1-F6EECF244321}">
                <p14:modId xmlns:p14="http://schemas.microsoft.com/office/powerpoint/2010/main" val="2944018696"/>
              </p:ext>
            </p:extLst>
          </p:nvPr>
        </p:nvGraphicFramePr>
        <p:xfrm>
          <a:off x="457200" y="1945122"/>
          <a:ext cx="8153400" cy="26840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358200" y="2349925"/>
            <a:ext cx="8427600" cy="19842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rgbClr val="FBC370"/>
              </a:buClr>
              <a:buSzPct val="25000"/>
              <a:buFont typeface="Noto Sans Symbols"/>
              <a:buNone/>
            </a:pPr>
            <a:r>
              <a:rPr lang="en" sz="3000" i="0" u="none" strike="noStrike" cap="none">
                <a:solidFill>
                  <a:schemeClr val="dk1"/>
                </a:solidFill>
                <a:latin typeface="Source Sans Pro"/>
                <a:ea typeface="Source Sans Pro"/>
                <a:cs typeface="Source Sans Pro"/>
                <a:sym typeface="Source Sans Pro"/>
              </a:rPr>
              <a:t>Share with whole group:</a:t>
            </a:r>
          </a:p>
          <a:p>
            <a:pPr marL="742950" marR="0" lvl="1" indent="-349250" algn="l" rtl="0">
              <a:lnSpc>
                <a:spcPct val="120000"/>
              </a:lnSpc>
              <a:spcBef>
                <a:spcPts val="0"/>
              </a:spcBef>
              <a:spcAft>
                <a:spcPts val="0"/>
              </a:spcAft>
              <a:buClr>
                <a:srgbClr val="000000"/>
              </a:buClr>
              <a:buSzPct val="100000"/>
              <a:buFont typeface="Arial"/>
              <a:buChar char="•"/>
            </a:pPr>
            <a:r>
              <a:rPr lang="en" sz="3000" b="0" i="0" u="none" strike="noStrike" cap="none">
                <a:solidFill>
                  <a:schemeClr val="dk1"/>
                </a:solidFill>
                <a:latin typeface="Source Sans Pro"/>
                <a:ea typeface="Source Sans Pro"/>
                <a:cs typeface="Source Sans Pro"/>
                <a:sym typeface="Source Sans Pro"/>
              </a:rPr>
              <a:t>What evidence do you have that the students were engaged?</a:t>
            </a:r>
          </a:p>
          <a:p>
            <a:pPr marL="742950" marR="0" lvl="1" indent="-349250" algn="l" rtl="0">
              <a:lnSpc>
                <a:spcPct val="120000"/>
              </a:lnSpc>
              <a:spcBef>
                <a:spcPts val="0"/>
              </a:spcBef>
              <a:spcAft>
                <a:spcPts val="0"/>
              </a:spcAft>
              <a:buClr>
                <a:srgbClr val="000000"/>
              </a:buClr>
              <a:buSzPct val="100000"/>
              <a:buFont typeface="Arial"/>
              <a:buChar char="•"/>
            </a:pPr>
            <a:r>
              <a:rPr lang="en" sz="3000" b="0" i="0" u="none" strike="noStrike" cap="none">
                <a:solidFill>
                  <a:schemeClr val="dk1"/>
                </a:solidFill>
                <a:latin typeface="Source Sans Pro"/>
                <a:ea typeface="Source Sans Pro"/>
                <a:cs typeface="Source Sans Pro"/>
                <a:sym typeface="Source Sans Pro"/>
              </a:rPr>
              <a:t>What did the teacher do to make this happen?</a:t>
            </a:r>
          </a:p>
          <a:p>
            <a:pPr marL="742950" marR="0" lvl="1" indent="-107950" algn="l" rtl="0">
              <a:lnSpc>
                <a:spcPct val="120000"/>
              </a:lnSpc>
              <a:spcBef>
                <a:spcPts val="560"/>
              </a:spcBef>
              <a:buClr>
                <a:srgbClr val="FBC370"/>
              </a:buClr>
              <a:buSzPct val="25000"/>
              <a:buFont typeface="Arial"/>
              <a:buNone/>
            </a:pPr>
            <a:endParaRPr sz="3200" b="0" i="0" u="none" strike="noStrike" cap="none">
              <a:solidFill>
                <a:schemeClr val="dk1"/>
              </a:solidFill>
              <a:latin typeface="Source Sans Pro"/>
              <a:ea typeface="Source Sans Pro"/>
              <a:cs typeface="Source Sans Pro"/>
              <a:sym typeface="Source Sans Pro"/>
            </a:endParaRPr>
          </a:p>
        </p:txBody>
      </p:sp>
      <p:sp>
        <p:nvSpPr>
          <p:cNvPr id="386" name="Shape 386"/>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Planning Activity</a:t>
            </a:r>
          </a:p>
        </p:txBody>
      </p:sp>
      <p:sp>
        <p:nvSpPr>
          <p:cNvPr id="387" name="Shape 387"/>
          <p:cNvSpPr txBox="1"/>
          <p:nvPr/>
        </p:nvSpPr>
        <p:spPr>
          <a:xfrm>
            <a:off x="152400" y="858675"/>
            <a:ext cx="8534400" cy="1557000"/>
          </a:xfrm>
          <a:prstGeom prst="rect">
            <a:avLst/>
          </a:prstGeom>
          <a:noFill/>
          <a:ln>
            <a:noFill/>
          </a:ln>
        </p:spPr>
        <p:txBody>
          <a:bodyPr lIns="91425" tIns="91425" rIns="91425" bIns="91425" anchor="ctr" anchorCtr="0">
            <a:noAutofit/>
          </a:bodyPr>
          <a:lstStyle/>
          <a:p>
            <a:pPr marL="693737" lvl="0" indent="-300037" rtl="0">
              <a:lnSpc>
                <a:spcPct val="120000"/>
              </a:lnSpc>
              <a:spcBef>
                <a:spcPts val="0"/>
              </a:spcBef>
              <a:buSzPct val="100000"/>
              <a:buChar char="•"/>
            </a:pPr>
            <a:r>
              <a:rPr lang="en" sz="3000">
                <a:solidFill>
                  <a:schemeClr val="dk1"/>
                </a:solidFill>
                <a:latin typeface="Source Sans Pro"/>
                <a:ea typeface="Source Sans Pro"/>
                <a:cs typeface="Source Sans Pro"/>
                <a:sym typeface="Source Sans Pro"/>
              </a:rPr>
              <a:t>Using your video guide, share what you noticed with a partner.</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Planning Activity</a:t>
            </a:r>
          </a:p>
        </p:txBody>
      </p:sp>
      <p:pic>
        <p:nvPicPr>
          <p:cNvPr id="394" name="Shape 394"/>
          <p:cNvPicPr preferRelativeResize="0">
            <a:picLocks noGrp="1"/>
          </p:cNvPicPr>
          <p:nvPr>
            <p:ph type="body" idx="1"/>
          </p:nvPr>
        </p:nvPicPr>
        <p:blipFill rotWithShape="1">
          <a:blip r:embed="rId3">
            <a:alphaModFix/>
          </a:blip>
          <a:srcRect l="772" t="1325" r="-154" b="4396"/>
          <a:stretch/>
        </p:blipFill>
        <p:spPr>
          <a:xfrm>
            <a:off x="990600" y="1143000"/>
            <a:ext cx="7645399" cy="3429000"/>
          </a:xfrm>
          <a:prstGeom prst="rect">
            <a:avLst/>
          </a:prstGeom>
          <a:noFill/>
          <a:ln>
            <a:noFill/>
          </a:ln>
        </p:spPr>
      </p:pic>
      <p:sp>
        <p:nvSpPr>
          <p:cNvPr id="395" name="Shape 395"/>
          <p:cNvSpPr/>
          <p:nvPr/>
        </p:nvSpPr>
        <p:spPr>
          <a:xfrm>
            <a:off x="7239000" y="4114800"/>
            <a:ext cx="1148079" cy="400049"/>
          </a:xfrm>
          <a:prstGeom prst="flowChartConnector">
            <a:avLst/>
          </a:prstGeom>
          <a:solidFill>
            <a:srgbClr val="FFFFFF">
              <a:alpha val="0"/>
            </a:srgbClr>
          </a:solid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Source Sans Pro"/>
              <a:ea typeface="Source Sans Pro"/>
              <a:cs typeface="Source Sans Pro"/>
              <a:sym typeface="Source Sans Pro"/>
            </a:endParaRPr>
          </a:p>
        </p:txBody>
      </p:sp>
      <p:sp>
        <p:nvSpPr>
          <p:cNvPr id="396" name="Shape 396"/>
          <p:cNvSpPr/>
          <p:nvPr/>
        </p:nvSpPr>
        <p:spPr>
          <a:xfrm>
            <a:off x="3200400" y="2400300"/>
            <a:ext cx="1148079" cy="400049"/>
          </a:xfrm>
          <a:prstGeom prst="flowChartConnector">
            <a:avLst/>
          </a:prstGeom>
          <a:solidFill>
            <a:srgbClr val="FFFFFF">
              <a:alpha val="0"/>
            </a:srgbClr>
          </a:solid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Source Sans Pro"/>
              <a:ea typeface="Source Sans Pro"/>
              <a:cs typeface="Source Sans Pro"/>
              <a:sym typeface="Source Sans Pro"/>
            </a:endParaRPr>
          </a:p>
        </p:txBody>
      </p:sp>
      <p:sp>
        <p:nvSpPr>
          <p:cNvPr id="397" name="Shape 397"/>
          <p:cNvSpPr/>
          <p:nvPr/>
        </p:nvSpPr>
        <p:spPr>
          <a:xfrm>
            <a:off x="1143000" y="3486150"/>
            <a:ext cx="1148079" cy="400049"/>
          </a:xfrm>
          <a:prstGeom prst="flowChartConnector">
            <a:avLst/>
          </a:prstGeom>
          <a:solidFill>
            <a:srgbClr val="FFFFFF">
              <a:alpha val="0"/>
            </a:srgbClr>
          </a:solid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Source Sans Pro"/>
              <a:ea typeface="Source Sans Pro"/>
              <a:cs typeface="Source Sans Pro"/>
              <a:sym typeface="Source Sans Pro"/>
            </a:endParaRPr>
          </a:p>
        </p:txBody>
      </p:sp>
      <p:sp>
        <p:nvSpPr>
          <p:cNvPr id="398" name="Shape 398"/>
          <p:cNvSpPr/>
          <p:nvPr/>
        </p:nvSpPr>
        <p:spPr>
          <a:xfrm>
            <a:off x="6172200" y="3657600"/>
            <a:ext cx="1148079" cy="400049"/>
          </a:xfrm>
          <a:prstGeom prst="flowChartConnector">
            <a:avLst/>
          </a:prstGeom>
          <a:solidFill>
            <a:srgbClr val="FFFFFF">
              <a:alpha val="0"/>
            </a:srgbClr>
          </a:solid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Source Sans Pro"/>
              <a:ea typeface="Source Sans Pro"/>
              <a:cs typeface="Source Sans Pro"/>
              <a:sym typeface="Source Sans Pro"/>
            </a:endParaRPr>
          </a:p>
        </p:txBody>
      </p:sp>
      <p:sp>
        <p:nvSpPr>
          <p:cNvPr id="399" name="Shape 399"/>
          <p:cNvSpPr/>
          <p:nvPr/>
        </p:nvSpPr>
        <p:spPr>
          <a:xfrm>
            <a:off x="1066800" y="1885950"/>
            <a:ext cx="1148079" cy="400049"/>
          </a:xfrm>
          <a:prstGeom prst="flowChartConnector">
            <a:avLst/>
          </a:prstGeom>
          <a:solidFill>
            <a:srgbClr val="FFFFFF">
              <a:alpha val="0"/>
            </a:srgbClr>
          </a:solid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Source Sans Pro"/>
              <a:ea typeface="Source Sans Pro"/>
              <a:cs typeface="Source Sans Pro"/>
              <a:sym typeface="Source Sans Pro"/>
            </a:endParaRPr>
          </a:p>
        </p:txBody>
      </p:sp>
      <p:sp>
        <p:nvSpPr>
          <p:cNvPr id="400" name="Shape 400"/>
          <p:cNvSpPr/>
          <p:nvPr/>
        </p:nvSpPr>
        <p:spPr>
          <a:xfrm>
            <a:off x="4876800" y="3943350"/>
            <a:ext cx="1600199" cy="400049"/>
          </a:xfrm>
          <a:prstGeom prst="flowChartConnector">
            <a:avLst/>
          </a:prstGeom>
          <a:solidFill>
            <a:srgbClr val="FFFFFF">
              <a:alpha val="0"/>
            </a:srgbClr>
          </a:solid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Source Sans Pro"/>
              <a:ea typeface="Source Sans Pro"/>
              <a:cs typeface="Source Sans Pro"/>
              <a:sym typeface="Source Sans Pro"/>
            </a:endParaRPr>
          </a:p>
        </p:txBody>
      </p:sp>
      <p:sp>
        <p:nvSpPr>
          <p:cNvPr id="401" name="Shape 401"/>
          <p:cNvSpPr/>
          <p:nvPr/>
        </p:nvSpPr>
        <p:spPr>
          <a:xfrm>
            <a:off x="3276600" y="1257300"/>
            <a:ext cx="1981199" cy="400049"/>
          </a:xfrm>
          <a:prstGeom prst="flowChartConnector">
            <a:avLst/>
          </a:prstGeom>
          <a:solidFill>
            <a:srgbClr val="FFFFFF">
              <a:alpha val="0"/>
            </a:srgbClr>
          </a:solid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Source Sans Pro"/>
              <a:ea typeface="Source Sans Pro"/>
              <a:cs typeface="Source Sans Pro"/>
              <a:sym typeface="Source Sans Pro"/>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381000" y="1314450"/>
            <a:ext cx="8458200" cy="3486149"/>
          </a:xfrm>
          <a:prstGeom prst="rect">
            <a:avLst/>
          </a:prstGeom>
          <a:noFill/>
          <a:ln>
            <a:noFill/>
          </a:ln>
        </p:spPr>
        <p:txBody>
          <a:bodyPr lIns="91425" tIns="45700" rIns="91425" bIns="45700" anchor="t" anchorCtr="0">
            <a:noAutofit/>
          </a:bodyPr>
          <a:lstStyle/>
          <a:p>
            <a:pPr marL="400050" marR="0" lvl="1" indent="-349250" algn="l" rtl="0">
              <a:lnSpc>
                <a:spcPct val="150000"/>
              </a:lnSpc>
              <a:spcBef>
                <a:spcPts val="0"/>
              </a:spcBef>
              <a:spcAft>
                <a:spcPts val="0"/>
              </a:spcAft>
              <a:buClr>
                <a:srgbClr val="000000"/>
              </a:buClr>
              <a:buSzPct val="100000"/>
              <a:buFont typeface="Arial"/>
              <a:buChar char="•"/>
            </a:pPr>
            <a:r>
              <a:rPr lang="en" sz="2400" b="1" i="0" u="none" strike="noStrike" cap="none">
                <a:solidFill>
                  <a:schemeClr val="dk1"/>
                </a:solidFill>
                <a:latin typeface="Source Sans Pro"/>
                <a:ea typeface="Source Sans Pro"/>
                <a:cs typeface="Source Sans Pro"/>
                <a:sym typeface="Source Sans Pro"/>
              </a:rPr>
              <a:t>Lesson plans which foster intellectual engagement have:</a:t>
            </a:r>
            <a:r>
              <a:rPr lang="en" sz="2400" b="0" i="0" u="none" strike="noStrike" cap="none">
                <a:solidFill>
                  <a:schemeClr val="dk1"/>
                </a:solidFill>
                <a:latin typeface="Source Sans Pro"/>
                <a:ea typeface="Source Sans Pro"/>
                <a:cs typeface="Source Sans Pro"/>
                <a:sym typeface="Source Sans Pro"/>
              </a:rPr>
              <a:t> </a:t>
            </a:r>
          </a:p>
          <a:p>
            <a:pPr marL="576263" marR="0" lvl="2" indent="-246062" algn="l" rtl="0">
              <a:lnSpc>
                <a:spcPct val="120000"/>
              </a:lnSpc>
              <a:spcBef>
                <a:spcPts val="40"/>
              </a:spcBef>
              <a:spcAft>
                <a:spcPts val="0"/>
              </a:spcAft>
              <a:buClr>
                <a:srgbClr val="000000"/>
              </a:buClr>
              <a:buSzPct val="100000"/>
              <a:buFont typeface="Source Sans Pro"/>
              <a:buChar char="−"/>
            </a:pPr>
            <a:r>
              <a:rPr lang="en" sz="2300" b="0" i="0" u="none" strike="noStrike" cap="none">
                <a:solidFill>
                  <a:schemeClr val="dk1"/>
                </a:solidFill>
                <a:latin typeface="Source Sans Pro"/>
                <a:ea typeface="Source Sans Pro"/>
                <a:cs typeface="Source Sans Pro"/>
                <a:sym typeface="Source Sans Pro"/>
              </a:rPr>
              <a:t>clear student objectives.</a:t>
            </a:r>
          </a:p>
          <a:p>
            <a:pPr marL="576263" marR="0" lvl="2" indent="-246062" algn="l" rtl="0">
              <a:lnSpc>
                <a:spcPct val="120000"/>
              </a:lnSpc>
              <a:spcBef>
                <a:spcPts val="40"/>
              </a:spcBef>
              <a:spcAft>
                <a:spcPts val="0"/>
              </a:spcAft>
              <a:buClr>
                <a:srgbClr val="000000"/>
              </a:buClr>
              <a:buSzPct val="100000"/>
              <a:buFont typeface="Source Sans Pro"/>
              <a:buChar char="−"/>
            </a:pPr>
            <a:r>
              <a:rPr lang="en" sz="2300" b="0" i="0" u="none" strike="noStrike" cap="none">
                <a:solidFill>
                  <a:schemeClr val="dk1"/>
                </a:solidFill>
                <a:latin typeface="Source Sans Pro"/>
                <a:ea typeface="Source Sans Pro"/>
                <a:cs typeface="Source Sans Pro"/>
                <a:sym typeface="Source Sans Pro"/>
              </a:rPr>
              <a:t>organized content presentation that include student activities.</a:t>
            </a:r>
          </a:p>
          <a:p>
            <a:pPr marL="576263" marR="0" lvl="2" indent="-246062" algn="l" rtl="0">
              <a:lnSpc>
                <a:spcPct val="120000"/>
              </a:lnSpc>
              <a:spcBef>
                <a:spcPts val="40"/>
              </a:spcBef>
              <a:spcAft>
                <a:spcPts val="0"/>
              </a:spcAft>
              <a:buClr>
                <a:srgbClr val="000000"/>
              </a:buClr>
              <a:buSzPct val="100000"/>
              <a:buFont typeface="Source Sans Pro"/>
              <a:buChar char="−"/>
            </a:pPr>
            <a:r>
              <a:rPr lang="en" sz="2300" b="0" i="0" u="none" strike="noStrike" cap="none">
                <a:solidFill>
                  <a:schemeClr val="dk1"/>
                </a:solidFill>
                <a:latin typeface="Source Sans Pro"/>
                <a:ea typeface="Source Sans Pro"/>
                <a:cs typeface="Source Sans Pro"/>
                <a:sym typeface="Source Sans Pro"/>
              </a:rPr>
              <a:t>selected curriculum resources that reflect the objectives and student characteristics.</a:t>
            </a:r>
          </a:p>
          <a:p>
            <a:pPr marL="576263" marR="0" lvl="2" indent="-246062" algn="l" rtl="0">
              <a:lnSpc>
                <a:spcPct val="120000"/>
              </a:lnSpc>
              <a:spcBef>
                <a:spcPts val="40"/>
              </a:spcBef>
              <a:spcAft>
                <a:spcPts val="0"/>
              </a:spcAft>
              <a:buClr>
                <a:srgbClr val="000000"/>
              </a:buClr>
              <a:buSzPct val="100000"/>
              <a:buFont typeface="Source Sans Pro"/>
              <a:buChar char="−"/>
            </a:pPr>
            <a:r>
              <a:rPr lang="en" sz="2300" b="0" i="0" u="none" strike="noStrike" cap="none">
                <a:solidFill>
                  <a:schemeClr val="dk1"/>
                </a:solidFill>
                <a:latin typeface="Source Sans Pro"/>
                <a:ea typeface="Source Sans Pro"/>
                <a:cs typeface="Source Sans Pro"/>
                <a:sym typeface="Source Sans Pro"/>
              </a:rPr>
              <a:t>prepared questions to check for understanding and extend the learning opportunities.</a:t>
            </a:r>
          </a:p>
          <a:p>
            <a:pPr marL="342900" marR="0" lvl="0" indent="-342900" algn="l" rtl="0">
              <a:spcBef>
                <a:spcPts val="560"/>
              </a:spcBef>
              <a:buClr>
                <a:schemeClr val="dk1"/>
              </a:buClr>
              <a:buSzPct val="25000"/>
              <a:buFont typeface="Noto Sans Symbols"/>
              <a:buNone/>
            </a:pPr>
            <a:endParaRPr sz="2800" b="1" i="0" u="none" strike="noStrike" cap="none">
              <a:solidFill>
                <a:schemeClr val="dk1"/>
              </a:solidFill>
              <a:latin typeface="Source Sans Pro"/>
              <a:ea typeface="Source Sans Pro"/>
              <a:cs typeface="Source Sans Pro"/>
              <a:sym typeface="Source Sans Pro"/>
            </a:endParaRPr>
          </a:p>
        </p:txBody>
      </p:sp>
      <p:sp>
        <p:nvSpPr>
          <p:cNvPr id="407" name="Shape 407"/>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Planning Key Concepts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animEffect transition="in" filter="fade">
                                      <p:cBhvr>
                                        <p:cTn id="7" dur="1000"/>
                                        <p:tgtEl>
                                          <p:spTgt spid="4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xEl>
                                              <p:pRg st="1" end="1"/>
                                            </p:txEl>
                                          </p:spTgt>
                                        </p:tgtEl>
                                        <p:attrNameLst>
                                          <p:attrName>style.visibility</p:attrName>
                                        </p:attrNameLst>
                                      </p:cBhvr>
                                      <p:to>
                                        <p:strVal val="visible"/>
                                      </p:to>
                                    </p:set>
                                    <p:animEffect transition="in" filter="fade">
                                      <p:cBhvr>
                                        <p:cTn id="12" dur="1000"/>
                                        <p:tgtEl>
                                          <p:spTgt spid="4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6">
                                            <p:txEl>
                                              <p:pRg st="2" end="2"/>
                                            </p:txEl>
                                          </p:spTgt>
                                        </p:tgtEl>
                                        <p:attrNameLst>
                                          <p:attrName>style.visibility</p:attrName>
                                        </p:attrNameLst>
                                      </p:cBhvr>
                                      <p:to>
                                        <p:strVal val="visible"/>
                                      </p:to>
                                    </p:set>
                                    <p:animEffect transition="in" filter="fade">
                                      <p:cBhvr>
                                        <p:cTn id="17" dur="1000"/>
                                        <p:tgtEl>
                                          <p:spTgt spid="4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6">
                                            <p:txEl>
                                              <p:pRg st="3" end="3"/>
                                            </p:txEl>
                                          </p:spTgt>
                                        </p:tgtEl>
                                        <p:attrNameLst>
                                          <p:attrName>style.visibility</p:attrName>
                                        </p:attrNameLst>
                                      </p:cBhvr>
                                      <p:to>
                                        <p:strVal val="visible"/>
                                      </p:to>
                                    </p:set>
                                    <p:animEffect transition="in" filter="fade">
                                      <p:cBhvr>
                                        <p:cTn id="22" dur="1000"/>
                                        <p:tgtEl>
                                          <p:spTgt spid="4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6">
                                            <p:txEl>
                                              <p:pRg st="4" end="4"/>
                                            </p:txEl>
                                          </p:spTgt>
                                        </p:tgtEl>
                                        <p:attrNameLst>
                                          <p:attrName>style.visibility</p:attrName>
                                        </p:attrNameLst>
                                      </p:cBhvr>
                                      <p:to>
                                        <p:strVal val="visible"/>
                                      </p:to>
                                    </p:set>
                                    <p:animEffect transition="in" filter="fade">
                                      <p:cBhvr>
                                        <p:cTn id="27" dur="1000"/>
                                        <p:tgtEl>
                                          <p:spTgt spid="4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457200" y="1290900"/>
            <a:ext cx="8229600" cy="30861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rgbClr val="000000"/>
              </a:buClr>
              <a:buSzPct val="100000"/>
              <a:buFont typeface="Arial"/>
              <a:buChar char="•"/>
            </a:pPr>
            <a:r>
              <a:rPr lang="en" sz="2400" b="1" i="0" u="none" strike="noStrike" cap="none">
                <a:solidFill>
                  <a:schemeClr val="dk1"/>
                </a:solidFill>
                <a:latin typeface="Source Sans Pro"/>
                <a:ea typeface="Source Sans Pro"/>
                <a:cs typeface="Source Sans Pro"/>
                <a:sym typeface="Source Sans Pro"/>
              </a:rPr>
              <a:t>Effective lesson plans include the following:</a:t>
            </a:r>
          </a:p>
          <a:p>
            <a:pPr marL="742950" marR="0" lvl="1" indent="-304800" algn="l" rtl="0">
              <a:lnSpc>
                <a:spcPct val="120000"/>
              </a:lnSpc>
              <a:spcBef>
                <a:spcPts val="400"/>
              </a:spcBef>
              <a:spcAft>
                <a:spcPts val="0"/>
              </a:spcAft>
              <a:buClr>
                <a:srgbClr val="000000"/>
              </a:buClr>
              <a:buSzPct val="100000"/>
              <a:buFont typeface="Source Sans Pro"/>
              <a:buChar char="−"/>
            </a:pPr>
            <a:r>
              <a:rPr lang="en" sz="2300" b="0" i="0" u="none" strike="noStrike" cap="none">
                <a:solidFill>
                  <a:schemeClr val="dk1"/>
                </a:solidFill>
                <a:latin typeface="Source Sans Pro"/>
                <a:ea typeface="Source Sans Pro"/>
                <a:cs typeface="Source Sans Pro"/>
                <a:sym typeface="Source Sans Pro"/>
              </a:rPr>
              <a:t>Objective</a:t>
            </a:r>
          </a:p>
          <a:p>
            <a:pPr marL="742950" marR="0" lvl="1" indent="-304800" algn="l" rtl="0">
              <a:lnSpc>
                <a:spcPct val="120000"/>
              </a:lnSpc>
              <a:spcBef>
                <a:spcPts val="400"/>
              </a:spcBef>
              <a:spcAft>
                <a:spcPts val="0"/>
              </a:spcAft>
              <a:buClr>
                <a:srgbClr val="000000"/>
              </a:buClr>
              <a:buSzPct val="100000"/>
              <a:buFont typeface="Source Sans Pro"/>
              <a:buChar char="−"/>
            </a:pPr>
            <a:r>
              <a:rPr lang="en" sz="2300" b="0" i="0" u="none" strike="noStrike" cap="none">
                <a:solidFill>
                  <a:schemeClr val="dk1"/>
                </a:solidFill>
                <a:latin typeface="Source Sans Pro"/>
                <a:ea typeface="Source Sans Pro"/>
                <a:cs typeface="Source Sans Pro"/>
                <a:sym typeface="Source Sans Pro"/>
              </a:rPr>
              <a:t>Teacher activities</a:t>
            </a:r>
          </a:p>
          <a:p>
            <a:pPr marL="742950" marR="0" lvl="1" indent="-304800" algn="l" rtl="0">
              <a:lnSpc>
                <a:spcPct val="120000"/>
              </a:lnSpc>
              <a:spcBef>
                <a:spcPts val="400"/>
              </a:spcBef>
              <a:spcAft>
                <a:spcPts val="0"/>
              </a:spcAft>
              <a:buClr>
                <a:srgbClr val="000000"/>
              </a:buClr>
              <a:buSzPct val="100000"/>
              <a:buFont typeface="Source Sans Pro"/>
              <a:buChar char="−"/>
            </a:pPr>
            <a:r>
              <a:rPr lang="en" sz="2300" b="0" i="0" u="none" strike="noStrike" cap="none">
                <a:solidFill>
                  <a:schemeClr val="dk1"/>
                </a:solidFill>
                <a:latin typeface="Source Sans Pro"/>
                <a:ea typeface="Source Sans Pro"/>
                <a:cs typeface="Source Sans Pro"/>
                <a:sym typeface="Source Sans Pro"/>
              </a:rPr>
              <a:t>Student activities</a:t>
            </a:r>
          </a:p>
          <a:p>
            <a:pPr marL="742950" marR="0" lvl="1" indent="-304800" algn="l" rtl="0">
              <a:lnSpc>
                <a:spcPct val="120000"/>
              </a:lnSpc>
              <a:spcBef>
                <a:spcPts val="400"/>
              </a:spcBef>
              <a:spcAft>
                <a:spcPts val="0"/>
              </a:spcAft>
              <a:buClr>
                <a:srgbClr val="000000"/>
              </a:buClr>
              <a:buSzPct val="100000"/>
              <a:buFont typeface="Source Sans Pro"/>
              <a:buChar char="−"/>
            </a:pPr>
            <a:r>
              <a:rPr lang="en" sz="2300" b="0" i="0" u="none" strike="noStrike" cap="none">
                <a:solidFill>
                  <a:schemeClr val="dk1"/>
                </a:solidFill>
                <a:latin typeface="Source Sans Pro"/>
                <a:ea typeface="Source Sans Pro"/>
                <a:cs typeface="Source Sans Pro"/>
                <a:sym typeface="Source Sans Pro"/>
              </a:rPr>
              <a:t>Materials and resources</a:t>
            </a:r>
          </a:p>
          <a:p>
            <a:pPr marL="742950" marR="0" lvl="1" indent="-304800" algn="l" rtl="0">
              <a:lnSpc>
                <a:spcPct val="120000"/>
              </a:lnSpc>
              <a:spcBef>
                <a:spcPts val="400"/>
              </a:spcBef>
              <a:spcAft>
                <a:spcPts val="0"/>
              </a:spcAft>
              <a:buClr>
                <a:srgbClr val="000000"/>
              </a:buClr>
              <a:buSzPct val="100000"/>
              <a:buFont typeface="Source Sans Pro"/>
              <a:buChar char="−"/>
            </a:pPr>
            <a:r>
              <a:rPr lang="en" sz="2300" b="0" i="0" u="none" strike="noStrike" cap="none">
                <a:solidFill>
                  <a:schemeClr val="dk1"/>
                </a:solidFill>
                <a:latin typeface="Source Sans Pro"/>
                <a:ea typeface="Source Sans Pro"/>
                <a:cs typeface="Source Sans Pro"/>
                <a:sym typeface="Source Sans Pro"/>
              </a:rPr>
              <a:t>Assessment strategy</a:t>
            </a: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a:p>
            <a:pPr marL="457200" marR="0" lvl="0" indent="457200" algn="l" rtl="0">
              <a:lnSpc>
                <a:spcPct val="120000"/>
              </a:lnSpc>
              <a:spcBef>
                <a:spcPts val="400"/>
              </a:spcBef>
              <a:spcAft>
                <a:spcPts val="0"/>
              </a:spcAft>
              <a:buClr>
                <a:srgbClr val="FBC370"/>
              </a:buClr>
              <a:buSzPct val="25000"/>
              <a:buFont typeface="Noto Sans Symbols"/>
              <a:buNone/>
            </a:pPr>
            <a:r>
              <a:rPr lang="en" sz="2000" b="1" i="0" u="sng" strike="noStrike" cap="none">
                <a:solidFill>
                  <a:schemeClr val="hlink"/>
                </a:solidFill>
                <a:latin typeface="Source Sans Pro"/>
                <a:ea typeface="Source Sans Pro"/>
                <a:cs typeface="Source Sans Pro"/>
                <a:sym typeface="Source Sans Pro"/>
                <a:hlinkClick r:id="rId3"/>
              </a:rPr>
              <a:t>Planning &amp; Management Interview</a:t>
            </a:r>
          </a:p>
          <a:p>
            <a:pPr marL="342900" marR="0" lvl="0" indent="-342900" algn="l" rtl="0">
              <a:lnSpc>
                <a:spcPct val="120000"/>
              </a:lnSpc>
              <a:spcBef>
                <a:spcPts val="400"/>
              </a:spcBef>
              <a:buClr>
                <a:srgbClr val="FBC370"/>
              </a:buClr>
              <a:buSzPct val="25000"/>
              <a:buFont typeface="Noto Sans Symbols"/>
              <a:buNone/>
            </a:pPr>
            <a:endParaRPr sz="2400" b="1" i="0" u="none" strike="noStrike" cap="none">
              <a:solidFill>
                <a:schemeClr val="dk1"/>
              </a:solidFill>
              <a:latin typeface="Source Sans Pro"/>
              <a:ea typeface="Source Sans Pro"/>
              <a:cs typeface="Source Sans Pro"/>
              <a:sym typeface="Source Sans Pro"/>
            </a:endParaRPr>
          </a:p>
        </p:txBody>
      </p:sp>
      <p:sp>
        <p:nvSpPr>
          <p:cNvPr id="414" name="Shape 414"/>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Planning Key Concepts</a:t>
            </a:r>
          </a:p>
        </p:txBody>
      </p:sp>
      <p:sp>
        <p:nvSpPr>
          <p:cNvPr id="415" name="Shape 415"/>
          <p:cNvSpPr txBox="1"/>
          <p:nvPr/>
        </p:nvSpPr>
        <p:spPr>
          <a:xfrm>
            <a:off x="4953000" y="2031896"/>
            <a:ext cx="3574800" cy="2268900"/>
          </a:xfrm>
          <a:prstGeom prst="rect">
            <a:avLst/>
          </a:prstGeom>
          <a:solidFill>
            <a:srgbClr val="E0E2EC"/>
          </a:solidFill>
          <a:ln>
            <a:noFill/>
          </a:ln>
        </p:spPr>
        <p:txBody>
          <a:bodyPr lIns="91425" tIns="45700" rIns="91425" bIns="45700" anchor="t" anchorCtr="0">
            <a:noAutofit/>
          </a:bodyPr>
          <a:lstStyle/>
          <a:p>
            <a:pPr marL="0" marR="0" lvl="0" indent="0" algn="l" rtl="0">
              <a:spcBef>
                <a:spcPts val="0"/>
              </a:spcBef>
              <a:buSzPct val="25000"/>
              <a:buNone/>
            </a:pPr>
            <a:r>
              <a:rPr lang="en" sz="2000" b="1">
                <a:solidFill>
                  <a:schemeClr val="dk1"/>
                </a:solidFill>
                <a:latin typeface="Source Sans Pro"/>
                <a:ea typeface="Source Sans Pro"/>
                <a:cs typeface="Source Sans Pro"/>
                <a:sym typeface="Source Sans Pro"/>
              </a:rPr>
              <a:t>Notice, the educator used past assessment data to tailor  her objectives, activities, and materials to meet the needs of her students. This is key to enhancing engagement.</a:t>
            </a:r>
          </a:p>
        </p:txBody>
      </p:sp>
      <p:grpSp>
        <p:nvGrpSpPr>
          <p:cNvPr id="416" name="Shape 416"/>
          <p:cNvGrpSpPr/>
          <p:nvPr/>
        </p:nvGrpSpPr>
        <p:grpSpPr>
          <a:xfrm>
            <a:off x="68580" y="1809751"/>
            <a:ext cx="777239" cy="2185270"/>
            <a:chOff x="259080" y="2438400"/>
            <a:chExt cx="777239" cy="2209799"/>
          </a:xfrm>
        </p:grpSpPr>
        <p:sp>
          <p:nvSpPr>
            <p:cNvPr id="417" name="Shape 417"/>
            <p:cNvSpPr/>
            <p:nvPr/>
          </p:nvSpPr>
          <p:spPr>
            <a:xfrm rot="10800000" flipH="1">
              <a:off x="259080" y="2438400"/>
              <a:ext cx="731519" cy="2209799"/>
            </a:xfrm>
            <a:prstGeom prst="curvedRightArrow">
              <a:avLst>
                <a:gd name="adj1" fmla="val 25000"/>
                <a:gd name="adj2" fmla="val 50000"/>
                <a:gd name="adj3" fmla="val 25000"/>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chemeClr val="dk1"/>
                </a:solidFill>
                <a:latin typeface="Source Sans Pro"/>
                <a:ea typeface="Source Sans Pro"/>
                <a:cs typeface="Source Sans Pro"/>
                <a:sym typeface="Source Sans Pro"/>
              </a:endParaRPr>
            </a:p>
          </p:txBody>
        </p:sp>
        <p:sp>
          <p:nvSpPr>
            <p:cNvPr id="418" name="Shape 418"/>
            <p:cNvSpPr/>
            <p:nvPr/>
          </p:nvSpPr>
          <p:spPr>
            <a:xfrm rot="10800000" flipH="1">
              <a:off x="259080" y="3124199"/>
              <a:ext cx="731519" cy="1524000"/>
            </a:xfrm>
            <a:prstGeom prst="curvedRightArrow">
              <a:avLst>
                <a:gd name="adj1" fmla="val 25000"/>
                <a:gd name="adj2" fmla="val 50000"/>
                <a:gd name="adj3" fmla="val 25000"/>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chemeClr val="dk1"/>
                </a:solidFill>
                <a:latin typeface="Source Sans Pro"/>
                <a:ea typeface="Source Sans Pro"/>
                <a:cs typeface="Source Sans Pro"/>
                <a:sym typeface="Source Sans Pro"/>
              </a:endParaRPr>
            </a:p>
          </p:txBody>
        </p:sp>
        <p:sp>
          <p:nvSpPr>
            <p:cNvPr id="419" name="Shape 419"/>
            <p:cNvSpPr/>
            <p:nvPr/>
          </p:nvSpPr>
          <p:spPr>
            <a:xfrm rot="10800000" flipH="1">
              <a:off x="304800" y="3810000"/>
              <a:ext cx="731519" cy="838199"/>
            </a:xfrm>
            <a:prstGeom prst="curvedRightArrow">
              <a:avLst>
                <a:gd name="adj1" fmla="val 25000"/>
                <a:gd name="adj2" fmla="val 50000"/>
                <a:gd name="adj3" fmla="val 25000"/>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chemeClr val="dk1"/>
                </a:solidFill>
                <a:latin typeface="Source Sans Pro"/>
                <a:ea typeface="Source Sans Pro"/>
                <a:cs typeface="Source Sans Pro"/>
                <a:sym typeface="Source Sans Pro"/>
              </a:endParaRP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1012950" y="1200150"/>
            <a:ext cx="7826400" cy="2021400"/>
          </a:xfrm>
          <a:prstGeom prst="rect">
            <a:avLst/>
          </a:prstGeom>
          <a:noFill/>
          <a:ln>
            <a:noFill/>
          </a:ln>
        </p:spPr>
        <p:txBody>
          <a:bodyPr lIns="91425" tIns="91425" rIns="91425" bIns="91425" anchor="t" anchorCtr="0">
            <a:noAutofit/>
          </a:bodyPr>
          <a:lstStyle/>
          <a:p>
            <a:pPr marL="514350" marR="0" lvl="0" indent="-514350" algn="l" rtl="0">
              <a:spcBef>
                <a:spcPts val="0"/>
              </a:spcBef>
              <a:spcAft>
                <a:spcPts val="0"/>
              </a:spcAft>
              <a:buClr>
                <a:schemeClr val="accent5"/>
              </a:buClr>
              <a:buSzPct val="25000"/>
              <a:buFont typeface="Noto Sans Symbols"/>
              <a:buNone/>
            </a:pPr>
            <a:r>
              <a:rPr lang="en" sz="1800" b="1" i="0" u="none" strike="noStrike" cap="none">
                <a:solidFill>
                  <a:schemeClr val="dk1"/>
                </a:solidFill>
                <a:latin typeface="Source Sans Pro"/>
                <a:ea typeface="Source Sans Pro"/>
                <a:cs typeface="Source Sans Pro"/>
                <a:sym typeface="Source Sans Pro"/>
              </a:rPr>
              <a:t>In an intellectually engaged classroom…</a:t>
            </a:r>
          </a:p>
          <a:p>
            <a:pPr marL="514350" marR="0" lvl="0" indent="-51435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514350" marR="0" lvl="0" indent="-476250" algn="l" rtl="0">
              <a:spcBef>
                <a:spcPts val="0"/>
              </a:spcBef>
              <a:spcAft>
                <a:spcPts val="0"/>
              </a:spcAft>
              <a:buClr>
                <a:schemeClr val="dk1"/>
              </a:buClr>
              <a:buSzPct val="100000"/>
              <a:buFont typeface="Source Sans Pro"/>
              <a:buAutoNum type="arabicPeriod"/>
            </a:pPr>
            <a:r>
              <a:rPr lang="en" sz="1800" b="0" i="0" u="none" strike="noStrike" cap="none">
                <a:solidFill>
                  <a:schemeClr val="dk1"/>
                </a:solidFill>
                <a:latin typeface="Source Sans Pro"/>
                <a:ea typeface="Source Sans Pro"/>
                <a:cs typeface="Source Sans Pro"/>
                <a:sym typeface="Source Sans Pro"/>
              </a:rPr>
              <a:t>A consistent classroom management plan is employed.</a:t>
            </a:r>
          </a:p>
          <a:p>
            <a:pPr marL="0" marR="0" lvl="0" indent="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“[Teachers] plan for classroom management.  ...students practice procedures enough to execute them in a routine fashion.”</a:t>
            </a:r>
          </a:p>
          <a:p>
            <a:pPr marL="0" marR="0" lvl="0" indent="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Marzano</a:t>
            </a:r>
            <a:r>
              <a:rPr lang="en" sz="1800" b="1" i="0" u="none" strike="noStrike" cap="none">
                <a:solidFill>
                  <a:schemeClr val="dk1"/>
                </a:solidFill>
                <a:latin typeface="Source Sans Pro"/>
                <a:ea typeface="Source Sans Pro"/>
                <a:cs typeface="Source Sans Pro"/>
                <a:sym typeface="Source Sans Pro"/>
              </a:rPr>
              <a:t> – </a:t>
            </a:r>
            <a:r>
              <a:rPr lang="en" sz="1800" b="1" i="0" u="none" strike="noStrike" cap="none">
                <a:solidFill>
                  <a:srgbClr val="1C4587"/>
                </a:solidFill>
                <a:latin typeface="Source Sans Pro"/>
                <a:ea typeface="Source Sans Pro"/>
                <a:cs typeface="Source Sans Pro"/>
                <a:sym typeface="Source Sans Pro"/>
              </a:rPr>
              <a:t>Classroom Management </a:t>
            </a:r>
          </a:p>
          <a:p>
            <a:pPr marL="0" marR="0" lvl="0" indent="0" algn="l" rtl="0">
              <a:spcBef>
                <a:spcPts val="0"/>
              </a:spcBef>
              <a:spcAft>
                <a:spcPts val="0"/>
              </a:spcAft>
              <a:buClr>
                <a:schemeClr val="dk1"/>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0" marR="0" lvl="0" indent="0" algn="l" rtl="0">
              <a:spcBef>
                <a:spcPts val="0"/>
              </a:spcBef>
              <a:spcAft>
                <a:spcPts val="0"/>
              </a:spcAft>
              <a:buClr>
                <a:schemeClr val="dk1"/>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514350" marR="0" lvl="0" indent="-476250" algn="l" rtl="0">
              <a:spcBef>
                <a:spcPts val="0"/>
              </a:spcBef>
              <a:spcAft>
                <a:spcPts val="0"/>
              </a:spcAft>
              <a:buClr>
                <a:schemeClr val="dk1"/>
              </a:buClr>
              <a:buSzPct val="100000"/>
              <a:buFont typeface="Source Sans Pro"/>
              <a:buAutoNum type="arabicPeriod" startAt="2"/>
            </a:pPr>
            <a:r>
              <a:rPr lang="en" sz="1800" b="0" i="0" u="none" strike="noStrike" cap="none">
                <a:solidFill>
                  <a:schemeClr val="dk1"/>
                </a:solidFill>
                <a:latin typeface="Source Sans Pro"/>
                <a:ea typeface="Source Sans Pro"/>
                <a:cs typeface="Source Sans Pro"/>
                <a:sym typeface="Source Sans Pro"/>
              </a:rPr>
              <a:t>Plans include student learning activities.</a:t>
            </a:r>
          </a:p>
          <a:p>
            <a:pPr marL="0" marR="0" lvl="0" indent="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“...a teacher’s role  is not so much to teach as it is to arrange for learning. That is, a teacher’s essential responsibility is…to design (or select or adapt) learning activities such that students learn important content.”</a:t>
            </a:r>
          </a:p>
          <a:p>
            <a:pPr marL="0" marR="0" lvl="0" indent="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Danielson </a:t>
            </a:r>
            <a:r>
              <a:rPr lang="en" sz="1800" b="1" i="0" u="none" strike="noStrike" cap="none">
                <a:solidFill>
                  <a:schemeClr val="dk1"/>
                </a:solidFill>
                <a:latin typeface="Source Sans Pro"/>
                <a:ea typeface="Source Sans Pro"/>
                <a:cs typeface="Source Sans Pro"/>
                <a:sym typeface="Source Sans Pro"/>
              </a:rPr>
              <a:t>– </a:t>
            </a:r>
            <a:r>
              <a:rPr lang="en" sz="1800" b="1" i="0" u="none" strike="noStrike" cap="none">
                <a:solidFill>
                  <a:srgbClr val="1C4587"/>
                </a:solidFill>
                <a:latin typeface="Source Sans Pro"/>
                <a:ea typeface="Source Sans Pro"/>
                <a:cs typeface="Source Sans Pro"/>
                <a:sym typeface="Source Sans Pro"/>
              </a:rPr>
              <a:t>Planning </a:t>
            </a:r>
          </a:p>
          <a:p>
            <a:pPr marL="342900" marR="0" lvl="0" indent="-342900" algn="l" rtl="0">
              <a:spcBef>
                <a:spcPts val="0"/>
              </a:spcBef>
              <a:buClr>
                <a:schemeClr val="dk1"/>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p:txBody>
      </p:sp>
      <p:sp>
        <p:nvSpPr>
          <p:cNvPr id="194" name="Shape 194"/>
          <p:cNvSpPr txBox="1">
            <a:spLocks noGrp="1"/>
          </p:cNvSpPr>
          <p:nvPr>
            <p:ph type="title"/>
          </p:nvPr>
        </p:nvSpPr>
        <p:spPr>
          <a:xfrm>
            <a:off x="457200" y="205978"/>
            <a:ext cx="8229600" cy="917972"/>
          </a:xfrm>
          <a:prstGeom prst="rect">
            <a:avLst/>
          </a:prstGeom>
          <a:solidFill>
            <a:schemeClr val="accent1"/>
          </a:solidFill>
          <a:ln>
            <a:noFill/>
          </a:ln>
        </p:spPr>
        <p:txBody>
          <a:bodyPr lIns="91425" tIns="91425" rIns="91425" bIns="91425" anchor="ctr" anchorCtr="0">
            <a:noAutofit/>
          </a:bodyPr>
          <a:lstStyle/>
          <a:p>
            <a:pPr marL="0" marR="0" lvl="0" indent="0" algn="ctr" rtl="0">
              <a:spcBef>
                <a:spcPts val="0"/>
              </a:spcBef>
              <a:buClr>
                <a:schemeClr val="lt1"/>
              </a:buClr>
              <a:buSzPct val="25000"/>
              <a:buFont typeface="Source Sans Pro"/>
              <a:buNone/>
            </a:pPr>
            <a:r>
              <a:rPr lang="en" sz="3000" b="0" i="0" u="none" strike="noStrike" cap="none" dirty="0">
                <a:solidFill>
                  <a:schemeClr val="lt1"/>
                </a:solidFill>
                <a:latin typeface="Source Sans Pro"/>
                <a:ea typeface="Source Sans Pro"/>
                <a:cs typeface="Source Sans Pro"/>
                <a:sym typeface="Source Sans Pro"/>
              </a:rPr>
              <a:t>Teacher Practices For Creating </a:t>
            </a:r>
          </a:p>
          <a:p>
            <a:pPr marL="0" marR="0" lvl="0" indent="0" algn="ctr" rtl="0">
              <a:spcBef>
                <a:spcPts val="0"/>
              </a:spcBef>
              <a:buClr>
                <a:schemeClr val="lt1"/>
              </a:buClr>
              <a:buSzPct val="25000"/>
              <a:buFont typeface="Source Sans Pro"/>
              <a:buNone/>
            </a:pPr>
            <a:r>
              <a:rPr lang="en" sz="3000" b="0" i="0" u="none" strike="noStrike" cap="none" dirty="0">
                <a:solidFill>
                  <a:schemeClr val="lt1"/>
                </a:solidFill>
                <a:latin typeface="Source Sans Pro"/>
                <a:ea typeface="Source Sans Pro"/>
                <a:cs typeface="Source Sans Pro"/>
                <a:sym typeface="Source Sans Pro"/>
              </a:rPr>
              <a:t>Opportunities For Engagement</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457200" y="1252574"/>
            <a:ext cx="8229600" cy="3043500"/>
          </a:xfrm>
          <a:prstGeom prst="rect">
            <a:avLst/>
          </a:prstGeom>
          <a:noFill/>
          <a:ln>
            <a:noFill/>
          </a:ln>
        </p:spPr>
        <p:txBody>
          <a:bodyPr lIns="91425" tIns="45700" rIns="91425" bIns="45700" anchor="t" anchorCtr="0">
            <a:noAutofit/>
          </a:bodyPr>
          <a:lstStyle/>
          <a:p>
            <a:pPr marL="342900" marR="0" lvl="0" indent="-355600" algn="l" rtl="0">
              <a:lnSpc>
                <a:spcPct val="120000"/>
              </a:lnSpc>
              <a:spcBef>
                <a:spcPts val="0"/>
              </a:spcBef>
              <a:spcAft>
                <a:spcPts val="0"/>
              </a:spcAft>
              <a:buClr>
                <a:srgbClr val="000000"/>
              </a:buClr>
              <a:buSzPct val="100000"/>
              <a:buFont typeface="Arial"/>
              <a:buChar char="•"/>
            </a:pPr>
            <a:r>
              <a:rPr lang="en" sz="3000" b="0"/>
              <a:t>Consider a recent lesson plan.</a:t>
            </a:r>
          </a:p>
          <a:p>
            <a:pPr marL="0" marR="0" lvl="0" indent="0" algn="l" rtl="0">
              <a:lnSpc>
                <a:spcPct val="120000"/>
              </a:lnSpc>
              <a:spcBef>
                <a:spcPts val="0"/>
              </a:spcBef>
              <a:spcAft>
                <a:spcPts val="0"/>
              </a:spcAft>
              <a:buNone/>
            </a:pPr>
            <a:endParaRPr sz="600" b="0"/>
          </a:p>
          <a:p>
            <a:pPr marL="342900" marR="0" lvl="0" indent="-355600" algn="l" rtl="0">
              <a:lnSpc>
                <a:spcPct val="120000"/>
              </a:lnSpc>
              <a:spcBef>
                <a:spcPts val="400"/>
              </a:spcBef>
              <a:spcAft>
                <a:spcPts val="0"/>
              </a:spcAft>
              <a:buClr>
                <a:srgbClr val="000000"/>
              </a:buClr>
              <a:buSzPct val="100000"/>
              <a:buFont typeface="Arial"/>
              <a:buChar char="•"/>
            </a:pPr>
            <a:r>
              <a:rPr lang="en" sz="3000" b="0" i="0" u="none" strike="noStrike" cap="none">
                <a:solidFill>
                  <a:schemeClr val="dk1"/>
                </a:solidFill>
                <a:latin typeface="Source Sans Pro"/>
                <a:ea typeface="Source Sans Pro"/>
                <a:cs typeface="Source Sans Pro"/>
                <a:sym typeface="Source Sans Pro"/>
              </a:rPr>
              <a:t>Identify routines and student activities which foster intellectual engagement.</a:t>
            </a:r>
          </a:p>
          <a:p>
            <a:pPr marL="0" marR="0" lvl="0" indent="0" algn="l" rtl="0">
              <a:lnSpc>
                <a:spcPct val="120000"/>
              </a:lnSpc>
              <a:spcBef>
                <a:spcPts val="400"/>
              </a:spcBef>
              <a:spcAft>
                <a:spcPts val="0"/>
              </a:spcAft>
              <a:buNone/>
            </a:pPr>
            <a:endParaRPr sz="600" b="0"/>
          </a:p>
          <a:p>
            <a:pPr marL="342900" marR="0" lvl="0" indent="-355600" algn="l" rtl="0">
              <a:lnSpc>
                <a:spcPct val="120000"/>
              </a:lnSpc>
              <a:spcBef>
                <a:spcPts val="400"/>
              </a:spcBef>
              <a:spcAft>
                <a:spcPts val="0"/>
              </a:spcAft>
              <a:buClr>
                <a:srgbClr val="000000"/>
              </a:buClr>
              <a:buSzPct val="100000"/>
              <a:buFont typeface="Arial"/>
              <a:buChar char="•"/>
            </a:pPr>
            <a:r>
              <a:rPr lang="en" sz="3000" b="0"/>
              <a:t>What could you add </a:t>
            </a:r>
            <a:r>
              <a:rPr lang="en" sz="3000" b="0" i="0" u="none" strike="noStrike" cap="none">
                <a:solidFill>
                  <a:schemeClr val="dk1"/>
                </a:solidFill>
                <a:latin typeface="Source Sans Pro"/>
                <a:ea typeface="Source Sans Pro"/>
                <a:cs typeface="Source Sans Pro"/>
                <a:sym typeface="Source Sans Pro"/>
              </a:rPr>
              <a:t>to your lesson plan to foster greater intellectual engagement</a:t>
            </a:r>
            <a:r>
              <a:rPr lang="en" sz="3000" b="0"/>
              <a:t>?</a:t>
            </a:r>
          </a:p>
          <a:p>
            <a:pPr marL="342900" marR="0" lvl="0" indent="-342900" algn="l" rtl="0">
              <a:lnSpc>
                <a:spcPct val="120000"/>
              </a:lnSpc>
              <a:spcBef>
                <a:spcPts val="400"/>
              </a:spcBef>
              <a:spcAft>
                <a:spcPts val="0"/>
              </a:spcAft>
              <a:buClr>
                <a:srgbClr val="FBC370"/>
              </a:buClr>
              <a:buSzPct val="100000"/>
              <a:buFont typeface="Arial"/>
              <a:buNone/>
            </a:pPr>
            <a:endParaRPr sz="2400" b="1" i="0" u="none" strike="noStrike" cap="none">
              <a:solidFill>
                <a:schemeClr val="dk1"/>
              </a:solidFill>
              <a:latin typeface="Source Sans Pro"/>
              <a:ea typeface="Source Sans Pro"/>
              <a:cs typeface="Source Sans Pro"/>
              <a:sym typeface="Source Sans Pro"/>
            </a:endParaRPr>
          </a:p>
          <a:p>
            <a:pPr marL="457200" marR="0" lvl="1" indent="0" algn="l" rtl="0">
              <a:lnSpc>
                <a:spcPct val="120000"/>
              </a:lnSpc>
              <a:spcBef>
                <a:spcPts val="400"/>
              </a:spcBef>
              <a:buClr>
                <a:srgbClr val="FBC370"/>
              </a:buClr>
              <a:buSzPct val="25000"/>
              <a:buFont typeface="Arial"/>
              <a:buNone/>
            </a:pPr>
            <a:endParaRPr sz="2800" b="0" i="0" u="none" strike="noStrike" cap="none">
              <a:solidFill>
                <a:schemeClr val="dk1"/>
              </a:solidFill>
              <a:latin typeface="Source Sans Pro"/>
              <a:ea typeface="Source Sans Pro"/>
              <a:cs typeface="Source Sans Pro"/>
              <a:sym typeface="Source Sans Pro"/>
            </a:endParaRPr>
          </a:p>
        </p:txBody>
      </p:sp>
      <p:sp>
        <p:nvSpPr>
          <p:cNvPr id="426" name="Shape 426"/>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Planning Application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animEffect transition="in" filter="fade">
                                      <p:cBhvr>
                                        <p:cTn id="7" dur="1000"/>
                                        <p:tgtEl>
                                          <p:spTgt spid="4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5">
                                            <p:txEl>
                                              <p:pRg st="2" end="2"/>
                                            </p:txEl>
                                          </p:spTgt>
                                        </p:tgtEl>
                                        <p:attrNameLst>
                                          <p:attrName>style.visibility</p:attrName>
                                        </p:attrNameLst>
                                      </p:cBhvr>
                                      <p:to>
                                        <p:strVal val="visible"/>
                                      </p:to>
                                    </p:set>
                                    <p:animEffect transition="in" filter="fade">
                                      <p:cBhvr>
                                        <p:cTn id="12" dur="1000"/>
                                        <p:tgtEl>
                                          <p:spTgt spid="4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5">
                                            <p:txEl>
                                              <p:pRg st="4" end="4"/>
                                            </p:txEl>
                                          </p:spTgt>
                                        </p:tgtEl>
                                        <p:attrNameLst>
                                          <p:attrName>style.visibility</p:attrName>
                                        </p:attrNameLst>
                                      </p:cBhvr>
                                      <p:to>
                                        <p:strVal val="visible"/>
                                      </p:to>
                                    </p:set>
                                    <p:animEffect transition="in" filter="fade">
                                      <p:cBhvr>
                                        <p:cTn id="17" dur="1000"/>
                                        <p:tgtEl>
                                          <p:spTgt spid="4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09600" y="1293675"/>
            <a:ext cx="7924800" cy="36003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Noto Sans Symbols"/>
              <a:buNone/>
            </a:pPr>
            <a:endParaRPr sz="2400">
              <a:solidFill>
                <a:schemeClr val="dk2"/>
              </a:solidFill>
            </a:endParaRPr>
          </a:p>
          <a:p>
            <a:pPr marL="0" marR="0" lvl="0" indent="0" algn="ctr" rtl="0">
              <a:lnSpc>
                <a:spcPct val="100000"/>
              </a:lnSpc>
              <a:spcBef>
                <a:spcPts val="0"/>
              </a:spcBef>
              <a:spcAft>
                <a:spcPts val="0"/>
              </a:spcAft>
              <a:buClr>
                <a:schemeClr val="dk2"/>
              </a:buClr>
              <a:buSzPct val="25000"/>
              <a:buFont typeface="Noto Sans Symbols"/>
              <a:buNone/>
            </a:pPr>
            <a:endParaRPr sz="2400">
              <a:solidFill>
                <a:schemeClr val="dk2"/>
              </a:solidFill>
            </a:endParaRPr>
          </a:p>
          <a:p>
            <a:pPr marL="0" marR="0" lvl="0" indent="0" algn="l" rtl="0">
              <a:lnSpc>
                <a:spcPct val="100000"/>
              </a:lnSpc>
              <a:spcBef>
                <a:spcPts val="0"/>
              </a:spcBef>
              <a:spcAft>
                <a:spcPts val="0"/>
              </a:spcAft>
              <a:buClr>
                <a:schemeClr val="dk2"/>
              </a:buClr>
              <a:buSzPct val="25000"/>
              <a:buFont typeface="Noto Sans Symbols"/>
              <a:buNone/>
            </a:pPr>
            <a:endParaRPr sz="2400">
              <a:solidFill>
                <a:schemeClr val="dk2"/>
              </a:solidFill>
            </a:endParaRPr>
          </a:p>
          <a:p>
            <a:pPr marL="0" marR="0" lvl="0" indent="0" algn="l" rtl="0">
              <a:lnSpc>
                <a:spcPct val="100000"/>
              </a:lnSpc>
              <a:spcBef>
                <a:spcPts val="0"/>
              </a:spcBef>
              <a:spcAft>
                <a:spcPts val="0"/>
              </a:spcAft>
              <a:buClr>
                <a:schemeClr val="dk2"/>
              </a:buClr>
              <a:buSzPct val="25000"/>
              <a:buFont typeface="Noto Sans Symbols"/>
              <a:buNone/>
            </a:pPr>
            <a:endParaRPr sz="2400">
              <a:solidFill>
                <a:schemeClr val="dk2"/>
              </a:solidFill>
            </a:endParaRPr>
          </a:p>
          <a:p>
            <a:pPr marL="0" marR="0" lvl="0" indent="0" algn="l" rtl="0">
              <a:lnSpc>
                <a:spcPct val="100000"/>
              </a:lnSpc>
              <a:spcBef>
                <a:spcPts val="0"/>
              </a:spcBef>
              <a:spcAft>
                <a:spcPts val="0"/>
              </a:spcAft>
              <a:buClr>
                <a:schemeClr val="dk2"/>
              </a:buClr>
              <a:buSzPct val="25000"/>
              <a:buFont typeface="Noto Sans Symbols"/>
              <a:buNone/>
            </a:pPr>
            <a:r>
              <a:rPr lang="en" sz="3000">
                <a:solidFill>
                  <a:schemeClr val="dk2"/>
                </a:solidFill>
              </a:rPr>
              <a:t>Restate what you learned on Today’s Meet:</a:t>
            </a:r>
          </a:p>
          <a:p>
            <a:pPr marL="0" marR="0" lvl="0" indent="0" algn="l" rtl="0">
              <a:lnSpc>
                <a:spcPct val="100000"/>
              </a:lnSpc>
              <a:spcBef>
                <a:spcPts val="0"/>
              </a:spcBef>
              <a:spcAft>
                <a:spcPts val="0"/>
              </a:spcAft>
              <a:buClr>
                <a:schemeClr val="dk2"/>
              </a:buClr>
              <a:buSzPct val="25000"/>
              <a:buFont typeface="Noto Sans Symbols"/>
              <a:buNone/>
            </a:pPr>
            <a:endParaRPr sz="600">
              <a:solidFill>
                <a:schemeClr val="dk2"/>
              </a:solidFill>
            </a:endParaRPr>
          </a:p>
          <a:p>
            <a:pPr marL="0" marR="0" lvl="0" indent="0" rtl="0">
              <a:lnSpc>
                <a:spcPct val="100000"/>
              </a:lnSpc>
              <a:spcBef>
                <a:spcPts val="0"/>
              </a:spcBef>
              <a:spcAft>
                <a:spcPts val="0"/>
              </a:spcAft>
              <a:buClr>
                <a:schemeClr val="dk1"/>
              </a:buClr>
              <a:buSzPct val="25000"/>
              <a:buFont typeface="Noto Sans Symbols"/>
              <a:buNone/>
            </a:pPr>
            <a:r>
              <a:rPr lang="en" sz="2600" b="0" i="0" u="none" strike="noStrike" cap="none">
                <a:solidFill>
                  <a:schemeClr val="dk1"/>
                </a:solidFill>
                <a:latin typeface="Source Sans Pro"/>
                <a:ea typeface="Source Sans Pro"/>
                <a:cs typeface="Source Sans Pro"/>
                <a:sym typeface="Source Sans Pro"/>
              </a:rPr>
              <a:t>What </a:t>
            </a:r>
            <a:r>
              <a:rPr lang="en" sz="2600" b="0"/>
              <a:t>role does each play when creating an intellectually engaged classroom?</a:t>
            </a:r>
            <a:r>
              <a:rPr lang="en" sz="2600" b="0" i="0" u="none" strike="noStrike" cap="none">
                <a:solidFill>
                  <a:schemeClr val="dk1"/>
                </a:solidFill>
                <a:latin typeface="Source Sans Pro"/>
                <a:ea typeface="Source Sans Pro"/>
                <a:cs typeface="Source Sans Pro"/>
                <a:sym typeface="Source Sans Pro"/>
              </a:rPr>
              <a:t> </a:t>
            </a:r>
          </a:p>
          <a:p>
            <a:pPr marL="0" marR="0" lvl="0" indent="0" rtl="0">
              <a:lnSpc>
                <a:spcPct val="100000"/>
              </a:lnSpc>
              <a:spcBef>
                <a:spcPts val="0"/>
              </a:spcBef>
              <a:spcAft>
                <a:spcPts val="0"/>
              </a:spcAft>
              <a:buClr>
                <a:schemeClr val="dk1"/>
              </a:buClr>
              <a:buSzPct val="25000"/>
              <a:buFont typeface="Noto Sans Symbols"/>
              <a:buNone/>
            </a:pPr>
            <a:endParaRPr sz="600" b="0"/>
          </a:p>
          <a:p>
            <a:pPr marL="0" marR="0" lvl="0" indent="0" rtl="0">
              <a:lnSpc>
                <a:spcPct val="100000"/>
              </a:lnSpc>
              <a:spcBef>
                <a:spcPts val="0"/>
              </a:spcBef>
              <a:spcAft>
                <a:spcPts val="0"/>
              </a:spcAft>
              <a:buClr>
                <a:schemeClr val="dk1"/>
              </a:buClr>
              <a:buSzPct val="25000"/>
              <a:buFont typeface="Noto Sans Symbols"/>
              <a:buNone/>
            </a:pPr>
            <a:endParaRPr sz="600" b="0"/>
          </a:p>
          <a:p>
            <a:pPr marL="0" marR="0" lvl="0" indent="0" rtl="0">
              <a:lnSpc>
                <a:spcPct val="100000"/>
              </a:lnSpc>
              <a:spcBef>
                <a:spcPts val="0"/>
              </a:spcBef>
              <a:spcAft>
                <a:spcPts val="0"/>
              </a:spcAft>
              <a:buClr>
                <a:schemeClr val="dk1"/>
              </a:buClr>
              <a:buSzPct val="25000"/>
              <a:buFont typeface="Noto Sans Symbols"/>
              <a:buNone/>
            </a:pPr>
            <a:r>
              <a:rPr lang="en" sz="2600"/>
              <a:t>Select one:</a:t>
            </a:r>
          </a:p>
          <a:p>
            <a:pPr marL="0" lvl="0" indent="0" rtl="0">
              <a:spcBef>
                <a:spcPts val="0"/>
              </a:spcBef>
              <a:buNone/>
            </a:pPr>
            <a:endParaRPr sz="1200" b="1"/>
          </a:p>
          <a:p>
            <a:pPr marL="800100" lvl="0" indent="-304800" rtl="0">
              <a:spcBef>
                <a:spcPts val="0"/>
              </a:spcBef>
              <a:buClr>
                <a:srgbClr val="000000"/>
              </a:buClr>
              <a:buSzPct val="100000"/>
              <a:buFont typeface="Arial"/>
            </a:pPr>
            <a:r>
              <a:rPr lang="en" sz="2600" b="0" i="0" u="none" strike="noStrike" cap="none">
                <a:solidFill>
                  <a:schemeClr val="dk1"/>
                </a:solidFill>
                <a:latin typeface="Source Sans Pro"/>
                <a:ea typeface="Source Sans Pro"/>
                <a:cs typeface="Source Sans Pro"/>
                <a:sym typeface="Source Sans Pro"/>
              </a:rPr>
              <a:t>classroom management </a:t>
            </a:r>
          </a:p>
          <a:p>
            <a:pPr marL="800100" lvl="0" indent="-304800" rtl="0">
              <a:spcBef>
                <a:spcPts val="0"/>
              </a:spcBef>
              <a:buClr>
                <a:srgbClr val="000000"/>
              </a:buClr>
              <a:buSzPct val="100000"/>
              <a:buFont typeface="Arial"/>
            </a:pPr>
            <a:r>
              <a:rPr lang="en" sz="2600" b="0" i="0" u="none" strike="noStrike" cap="none">
                <a:solidFill>
                  <a:schemeClr val="dk1"/>
                </a:solidFill>
                <a:latin typeface="Source Sans Pro"/>
                <a:ea typeface="Source Sans Pro"/>
                <a:cs typeface="Source Sans Pro"/>
                <a:sym typeface="Source Sans Pro"/>
              </a:rPr>
              <a:t>planning </a:t>
            </a:r>
          </a:p>
          <a:p>
            <a:pPr marL="800100" lvl="0" indent="-292100" rtl="0">
              <a:spcBef>
                <a:spcPts val="0"/>
              </a:spcBef>
              <a:buClr>
                <a:srgbClr val="000000"/>
              </a:buClr>
              <a:buSzPct val="92307"/>
              <a:buFont typeface="Arial"/>
            </a:pPr>
            <a:r>
              <a:rPr lang="en" sz="2600" b="0"/>
              <a:t>technology  tools   </a:t>
            </a:r>
            <a:r>
              <a:rPr lang="en" sz="3000" b="0"/>
              <a:t>                                            </a:t>
            </a:r>
          </a:p>
          <a:p>
            <a:pPr marL="0" marR="0" lvl="0" indent="0" rtl="0">
              <a:lnSpc>
                <a:spcPct val="100000"/>
              </a:lnSpc>
              <a:spcBef>
                <a:spcPts val="0"/>
              </a:spcBef>
              <a:spcAft>
                <a:spcPts val="0"/>
              </a:spcAft>
              <a:buClr>
                <a:schemeClr val="dk1"/>
              </a:buClr>
              <a:buSzPct val="25000"/>
              <a:buFont typeface="Noto Sans Symbols"/>
              <a:buNone/>
            </a:pPr>
            <a:endParaRPr sz="1000"/>
          </a:p>
          <a:p>
            <a:pPr marL="0" marR="0" lvl="0" indent="0" algn="ctr" rtl="0">
              <a:lnSpc>
                <a:spcPct val="100000"/>
              </a:lnSpc>
              <a:spcBef>
                <a:spcPts val="0"/>
              </a:spcBef>
              <a:spcAft>
                <a:spcPts val="0"/>
              </a:spcAft>
              <a:buClr>
                <a:schemeClr val="dk1"/>
              </a:buClr>
              <a:buSzPct val="25000"/>
              <a:buFont typeface="Noto Sans Symbols"/>
              <a:buNone/>
            </a:pPr>
            <a:r>
              <a:rPr lang="en" sz="2800">
                <a:solidFill>
                  <a:srgbClr val="990000"/>
                </a:solidFill>
              </a:rPr>
              <a:t> </a:t>
            </a:r>
          </a:p>
          <a:p>
            <a:pPr marL="0" marR="0" lvl="0" indent="0" algn="ctr" rtl="0">
              <a:lnSpc>
                <a:spcPct val="100000"/>
              </a:lnSpc>
              <a:spcBef>
                <a:spcPts val="0"/>
              </a:spcBef>
              <a:spcAft>
                <a:spcPts val="0"/>
              </a:spcAft>
              <a:buClr>
                <a:schemeClr val="dk1"/>
              </a:buClr>
              <a:buSzPct val="25000"/>
              <a:buFont typeface="Noto Sans Symbols"/>
              <a:buNone/>
            </a:pPr>
            <a:endParaRPr sz="2800" b="1" i="0" u="none" strike="noStrike" cap="none">
              <a:solidFill>
                <a:srgbClr val="990000"/>
              </a:solidFill>
              <a:latin typeface="Source Sans Pro"/>
              <a:ea typeface="Source Sans Pro"/>
              <a:cs typeface="Source Sans Pro"/>
              <a:sym typeface="Source Sans Pro"/>
            </a:endParaRPr>
          </a:p>
          <a:p>
            <a:pPr marL="0" marR="0" lvl="0" indent="0" algn="ctr" rtl="0">
              <a:lnSpc>
                <a:spcPct val="100000"/>
              </a:lnSpc>
              <a:spcBef>
                <a:spcPts val="0"/>
              </a:spcBef>
              <a:buClr>
                <a:schemeClr val="dk1"/>
              </a:buClr>
              <a:buSzPct val="25000"/>
              <a:buFont typeface="Noto Sans Symbols"/>
              <a:buNone/>
            </a:pPr>
            <a:endParaRPr sz="2400" b="1" i="0" u="none" strike="noStrike" cap="none">
              <a:solidFill>
                <a:schemeClr val="dk2"/>
              </a:solidFill>
              <a:latin typeface="Source Sans Pro"/>
              <a:ea typeface="Source Sans Pro"/>
              <a:cs typeface="Source Sans Pro"/>
              <a:sym typeface="Source Sans Pro"/>
            </a:endParaRPr>
          </a:p>
        </p:txBody>
      </p:sp>
      <p:sp>
        <p:nvSpPr>
          <p:cNvPr id="433" name="Shape 433"/>
          <p:cNvSpPr txBox="1">
            <a:spLocks noGrp="1"/>
          </p:cNvSpPr>
          <p:nvPr>
            <p:ph type="title"/>
          </p:nvPr>
        </p:nvSpPr>
        <p:spPr>
          <a:xfrm>
            <a:off x="457200" y="205974"/>
            <a:ext cx="8229600" cy="944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000" b="0" i="0" u="none" strike="noStrike" cap="none" dirty="0">
                <a:solidFill>
                  <a:schemeClr val="lt1"/>
                </a:solidFill>
                <a:latin typeface="Source Sans Pro"/>
                <a:ea typeface="Source Sans Pro"/>
                <a:cs typeface="Source Sans Pro"/>
                <a:sym typeface="Source Sans Pro"/>
              </a:rPr>
              <a:t>Reflection</a:t>
            </a:r>
            <a:r>
              <a:rPr lang="en" sz="3000" dirty="0"/>
              <a:t>:</a:t>
            </a:r>
          </a:p>
          <a:p>
            <a:pPr marL="0" marR="0" lvl="0" indent="0" algn="ctr" rtl="0">
              <a:spcBef>
                <a:spcPts val="0"/>
              </a:spcBef>
              <a:buClr>
                <a:schemeClr val="lt1"/>
              </a:buClr>
              <a:buSzPct val="25000"/>
              <a:buFont typeface="Arial"/>
              <a:buNone/>
            </a:pPr>
            <a:r>
              <a:rPr lang="en" sz="3000" b="0" i="0" u="none" strike="noStrike" cap="none" dirty="0">
                <a:solidFill>
                  <a:schemeClr val="lt1"/>
                </a:solidFill>
                <a:latin typeface="Source Sans Pro"/>
                <a:ea typeface="Source Sans Pro"/>
                <a:cs typeface="Source Sans Pro"/>
                <a:sym typeface="Source Sans Pro"/>
              </a:rPr>
              <a:t>Management and Planning</a:t>
            </a:r>
          </a:p>
        </p:txBody>
      </p:sp>
      <p:pic>
        <p:nvPicPr>
          <p:cNvPr id="434" name="Shape 434"/>
          <p:cNvPicPr preferRelativeResize="0"/>
          <p:nvPr/>
        </p:nvPicPr>
        <p:blipFill>
          <a:blip r:embed="rId3">
            <a:alphaModFix/>
          </a:blip>
          <a:stretch>
            <a:fillRect/>
          </a:stretch>
        </p:blipFill>
        <p:spPr>
          <a:xfrm>
            <a:off x="8392477" y="4415730"/>
            <a:ext cx="663150" cy="696468"/>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xEl>
                                              <p:pRg st="4" end="4"/>
                                            </p:txEl>
                                          </p:spTgt>
                                        </p:tgtEl>
                                        <p:attrNameLst>
                                          <p:attrName>style.visibility</p:attrName>
                                        </p:attrNameLst>
                                      </p:cBhvr>
                                      <p:to>
                                        <p:strVal val="visible"/>
                                      </p:to>
                                    </p:set>
                                    <p:animEffect transition="in" filter="fade">
                                      <p:cBhvr>
                                        <p:cTn id="7" dur="1000"/>
                                        <p:tgtEl>
                                          <p:spTgt spid="43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xEl>
                                              <p:pRg st="6" end="6"/>
                                            </p:txEl>
                                          </p:spTgt>
                                        </p:tgtEl>
                                        <p:attrNameLst>
                                          <p:attrName>style.visibility</p:attrName>
                                        </p:attrNameLst>
                                      </p:cBhvr>
                                      <p:to>
                                        <p:strVal val="visible"/>
                                      </p:to>
                                    </p:set>
                                    <p:animEffect transition="in" filter="fade">
                                      <p:cBhvr>
                                        <p:cTn id="12" dur="1000"/>
                                        <p:tgtEl>
                                          <p:spTgt spid="43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2">
                                            <p:txEl>
                                              <p:pRg st="9" end="9"/>
                                            </p:txEl>
                                          </p:spTgt>
                                        </p:tgtEl>
                                        <p:attrNameLst>
                                          <p:attrName>style.visibility</p:attrName>
                                        </p:attrNameLst>
                                      </p:cBhvr>
                                      <p:to>
                                        <p:strVal val="visible"/>
                                      </p:to>
                                    </p:set>
                                    <p:animEffect transition="in" filter="fade">
                                      <p:cBhvr>
                                        <p:cTn id="17" dur="1000"/>
                                        <p:tgtEl>
                                          <p:spTgt spid="432">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2">
                                            <p:txEl>
                                              <p:pRg st="11" end="11"/>
                                            </p:txEl>
                                          </p:spTgt>
                                        </p:tgtEl>
                                        <p:attrNameLst>
                                          <p:attrName>style.visibility</p:attrName>
                                        </p:attrNameLst>
                                      </p:cBhvr>
                                      <p:to>
                                        <p:strVal val="visible"/>
                                      </p:to>
                                    </p:set>
                                    <p:animEffect transition="in" filter="fade">
                                      <p:cBhvr>
                                        <p:cTn id="22" dur="1000"/>
                                        <p:tgtEl>
                                          <p:spTgt spid="432">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2">
                                            <p:txEl>
                                              <p:pRg st="12" end="12"/>
                                            </p:txEl>
                                          </p:spTgt>
                                        </p:tgtEl>
                                        <p:attrNameLst>
                                          <p:attrName>style.visibility</p:attrName>
                                        </p:attrNameLst>
                                      </p:cBhvr>
                                      <p:to>
                                        <p:strVal val="visible"/>
                                      </p:to>
                                    </p:set>
                                    <p:animEffect transition="in" filter="fade">
                                      <p:cBhvr>
                                        <p:cTn id="27" dur="1000"/>
                                        <p:tgtEl>
                                          <p:spTgt spid="432">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2">
                                            <p:txEl>
                                              <p:pRg st="13" end="13"/>
                                            </p:txEl>
                                          </p:spTgt>
                                        </p:tgtEl>
                                        <p:attrNameLst>
                                          <p:attrName>style.visibility</p:attrName>
                                        </p:attrNameLst>
                                      </p:cBhvr>
                                      <p:to>
                                        <p:strVal val="visible"/>
                                      </p:to>
                                    </p:set>
                                    <p:animEffect transition="in" filter="fade">
                                      <p:cBhvr>
                                        <p:cTn id="32" dur="1000"/>
                                        <p:tgtEl>
                                          <p:spTgt spid="43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a:t>Key Takeaways</a:t>
            </a:r>
          </a:p>
        </p:txBody>
      </p:sp>
      <p:sp>
        <p:nvSpPr>
          <p:cNvPr id="441" name="Shape 441"/>
          <p:cNvSpPr txBox="1">
            <a:spLocks noGrp="1"/>
          </p:cNvSpPr>
          <p:nvPr>
            <p:ph type="body" idx="1"/>
          </p:nvPr>
        </p:nvSpPr>
        <p:spPr>
          <a:xfrm>
            <a:off x="457200" y="1018799"/>
            <a:ext cx="8229600" cy="3241500"/>
          </a:xfrm>
          <a:prstGeom prst="rect">
            <a:avLst/>
          </a:prstGeom>
          <a:noFill/>
          <a:ln>
            <a:noFill/>
          </a:ln>
        </p:spPr>
        <p:txBody>
          <a:bodyPr lIns="91425" tIns="45700" rIns="91425" bIns="45700" anchor="t" anchorCtr="0">
            <a:noAutofit/>
          </a:bodyPr>
          <a:lstStyle/>
          <a:p>
            <a:pPr marL="342900" marR="0" lvl="0" indent="-355600" algn="l" rtl="0">
              <a:lnSpc>
                <a:spcPct val="120000"/>
              </a:lnSpc>
              <a:spcBef>
                <a:spcPts val="0"/>
              </a:spcBef>
              <a:spcAft>
                <a:spcPts val="0"/>
              </a:spcAft>
              <a:buClr>
                <a:srgbClr val="000000"/>
              </a:buClr>
              <a:buSzPct val="100000"/>
              <a:buFont typeface="Arial"/>
              <a:buChar char="•"/>
            </a:pPr>
            <a:r>
              <a:rPr lang="en" sz="3000"/>
              <a:t>Management</a:t>
            </a:r>
          </a:p>
          <a:p>
            <a:pPr marL="801687" marR="0" lvl="1" indent="-261937" algn="l" rtl="0">
              <a:lnSpc>
                <a:spcPct val="120000"/>
              </a:lnSpc>
              <a:spcBef>
                <a:spcPts val="400"/>
              </a:spcBef>
              <a:spcAft>
                <a:spcPts val="0"/>
              </a:spcAft>
              <a:buClr>
                <a:srgbClr val="000000"/>
              </a:buClr>
              <a:buSzPct val="100000"/>
              <a:buFont typeface="Source Sans Pro"/>
              <a:buChar char="―"/>
            </a:pPr>
            <a:r>
              <a:rPr lang="en" sz="1500"/>
              <a:t>Routines allow for engagement as teacher and students must share ownership in maintaining control to maximize engagement</a:t>
            </a:r>
          </a:p>
          <a:p>
            <a:pPr marL="801687" marR="0" lvl="1" indent="-261937" algn="l" rtl="0">
              <a:lnSpc>
                <a:spcPct val="120000"/>
              </a:lnSpc>
              <a:spcBef>
                <a:spcPts val="400"/>
              </a:spcBef>
              <a:spcAft>
                <a:spcPts val="0"/>
              </a:spcAft>
              <a:buClr>
                <a:srgbClr val="000000"/>
              </a:buClr>
              <a:buSzPct val="100000"/>
              <a:buFont typeface="Source Sans Pro"/>
              <a:buChar char="―"/>
            </a:pPr>
            <a:r>
              <a:rPr lang="en" sz="1500"/>
              <a:t>Technology may facilitate management strategies from control to engagement</a:t>
            </a:r>
          </a:p>
          <a:p>
            <a:pPr marL="801687" marR="0" lvl="1" indent="-261937" algn="l" rtl="0">
              <a:lnSpc>
                <a:spcPct val="120000"/>
              </a:lnSpc>
              <a:spcBef>
                <a:spcPts val="400"/>
              </a:spcBef>
              <a:spcAft>
                <a:spcPts val="0"/>
              </a:spcAft>
              <a:buClr>
                <a:srgbClr val="000000"/>
              </a:buClr>
              <a:buSzPct val="100000"/>
              <a:buFont typeface="Source Sans Pro"/>
              <a:buChar char="―"/>
            </a:pPr>
            <a:r>
              <a:rPr lang="en" sz="1500"/>
              <a:t>Management is not limited to the environment inside the classroom</a:t>
            </a:r>
          </a:p>
          <a:p>
            <a:pPr marL="342900" marR="0" lvl="0" indent="-355600" algn="l" rtl="0">
              <a:lnSpc>
                <a:spcPct val="120000"/>
              </a:lnSpc>
              <a:spcBef>
                <a:spcPts val="400"/>
              </a:spcBef>
              <a:spcAft>
                <a:spcPts val="0"/>
              </a:spcAft>
              <a:buClr>
                <a:srgbClr val="000000"/>
              </a:buClr>
              <a:buSzPct val="100000"/>
              <a:buFont typeface="Arial"/>
              <a:buChar char="•"/>
            </a:pPr>
            <a:r>
              <a:rPr lang="en" sz="3000"/>
              <a:t>Planning</a:t>
            </a:r>
          </a:p>
          <a:p>
            <a:pPr marL="801687" marR="0" lvl="1" algn="l" rtl="0">
              <a:lnSpc>
                <a:spcPct val="120000"/>
              </a:lnSpc>
              <a:spcBef>
                <a:spcPts val="400"/>
              </a:spcBef>
              <a:spcAft>
                <a:spcPts val="0"/>
              </a:spcAft>
              <a:buClr>
                <a:srgbClr val="000000"/>
              </a:buClr>
              <a:buSzPct val="100000"/>
              <a:buFont typeface="Source Sans Pro"/>
              <a:buChar char="―"/>
            </a:pPr>
            <a:r>
              <a:rPr lang="en" sz="1500"/>
              <a:t>The planning phase begins the transformation from teacher-led to student-led classrooms</a:t>
            </a:r>
          </a:p>
          <a:p>
            <a:pPr marL="801687" marR="0" lvl="1" algn="l" rtl="0">
              <a:lnSpc>
                <a:spcPct val="120000"/>
              </a:lnSpc>
              <a:spcBef>
                <a:spcPts val="400"/>
              </a:spcBef>
              <a:spcAft>
                <a:spcPts val="0"/>
              </a:spcAft>
              <a:buClr>
                <a:srgbClr val="000000"/>
              </a:buClr>
              <a:buSzPct val="100000"/>
              <a:buFont typeface="Source Sans Pro"/>
              <a:buChar char="―"/>
            </a:pPr>
            <a:r>
              <a:rPr lang="en" sz="1500"/>
              <a:t>Planning for intellectual engagement establishes teachers as facilitators of student learning</a:t>
            </a:r>
          </a:p>
          <a:p>
            <a:pPr marL="801687" marR="0" lvl="1" algn="l" rtl="0">
              <a:lnSpc>
                <a:spcPct val="120000"/>
              </a:lnSpc>
              <a:spcBef>
                <a:spcPts val="400"/>
              </a:spcBef>
              <a:spcAft>
                <a:spcPts val="0"/>
              </a:spcAft>
              <a:buClr>
                <a:srgbClr val="000000"/>
              </a:buClr>
              <a:buSzPct val="100000"/>
              <a:buFont typeface="Source Sans Pro"/>
              <a:buChar char="―"/>
            </a:pPr>
            <a:r>
              <a:rPr lang="en" sz="1500"/>
              <a:t>Effective teachers recognize the various needs of their students and plan for engagement based on those needs.</a:t>
            </a:r>
          </a:p>
          <a:p>
            <a:pPr marL="742950" marR="0" lvl="1" indent="-285750" algn="l" rtl="0">
              <a:lnSpc>
                <a:spcPct val="120000"/>
              </a:lnSpc>
              <a:spcBef>
                <a:spcPts val="400"/>
              </a:spcBef>
              <a:spcAft>
                <a:spcPts val="0"/>
              </a:spcAft>
              <a:buClr>
                <a:srgbClr val="FBC370"/>
              </a:buClr>
              <a:buSzPct val="100000"/>
              <a:buFont typeface="Arial"/>
              <a:buNone/>
            </a:pPr>
            <a:endParaRPr sz="28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xEl>
                                              <p:pRg st="0" end="0"/>
                                            </p:txEl>
                                          </p:spTgt>
                                        </p:tgtEl>
                                        <p:attrNameLst>
                                          <p:attrName>style.visibility</p:attrName>
                                        </p:attrNameLst>
                                      </p:cBhvr>
                                      <p:to>
                                        <p:strVal val="visible"/>
                                      </p:to>
                                    </p:set>
                                    <p:animEffect transition="in" filter="fade">
                                      <p:cBhvr>
                                        <p:cTn id="7" dur="1000"/>
                                        <p:tgtEl>
                                          <p:spTgt spid="4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1">
                                            <p:txEl>
                                              <p:pRg st="1" end="1"/>
                                            </p:txEl>
                                          </p:spTgt>
                                        </p:tgtEl>
                                        <p:attrNameLst>
                                          <p:attrName>style.visibility</p:attrName>
                                        </p:attrNameLst>
                                      </p:cBhvr>
                                      <p:to>
                                        <p:strVal val="visible"/>
                                      </p:to>
                                    </p:set>
                                    <p:animEffect transition="in" filter="fade">
                                      <p:cBhvr>
                                        <p:cTn id="12" dur="1000"/>
                                        <p:tgtEl>
                                          <p:spTgt spid="4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1">
                                            <p:txEl>
                                              <p:pRg st="2" end="2"/>
                                            </p:txEl>
                                          </p:spTgt>
                                        </p:tgtEl>
                                        <p:attrNameLst>
                                          <p:attrName>style.visibility</p:attrName>
                                        </p:attrNameLst>
                                      </p:cBhvr>
                                      <p:to>
                                        <p:strVal val="visible"/>
                                      </p:to>
                                    </p:set>
                                    <p:animEffect transition="in" filter="fade">
                                      <p:cBhvr>
                                        <p:cTn id="17" dur="1000"/>
                                        <p:tgtEl>
                                          <p:spTgt spid="4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1">
                                            <p:txEl>
                                              <p:pRg st="3" end="3"/>
                                            </p:txEl>
                                          </p:spTgt>
                                        </p:tgtEl>
                                        <p:attrNameLst>
                                          <p:attrName>style.visibility</p:attrName>
                                        </p:attrNameLst>
                                      </p:cBhvr>
                                      <p:to>
                                        <p:strVal val="visible"/>
                                      </p:to>
                                    </p:set>
                                    <p:animEffect transition="in" filter="fade">
                                      <p:cBhvr>
                                        <p:cTn id="22" dur="1000"/>
                                        <p:tgtEl>
                                          <p:spTgt spid="4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1">
                                            <p:txEl>
                                              <p:pRg st="4" end="4"/>
                                            </p:txEl>
                                          </p:spTgt>
                                        </p:tgtEl>
                                        <p:attrNameLst>
                                          <p:attrName>style.visibility</p:attrName>
                                        </p:attrNameLst>
                                      </p:cBhvr>
                                      <p:to>
                                        <p:strVal val="visible"/>
                                      </p:to>
                                    </p:set>
                                    <p:animEffect transition="in" filter="fade">
                                      <p:cBhvr>
                                        <p:cTn id="27" dur="1000"/>
                                        <p:tgtEl>
                                          <p:spTgt spid="4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1">
                                            <p:txEl>
                                              <p:pRg st="5" end="5"/>
                                            </p:txEl>
                                          </p:spTgt>
                                        </p:tgtEl>
                                        <p:attrNameLst>
                                          <p:attrName>style.visibility</p:attrName>
                                        </p:attrNameLst>
                                      </p:cBhvr>
                                      <p:to>
                                        <p:strVal val="visible"/>
                                      </p:to>
                                    </p:set>
                                    <p:animEffect transition="in" filter="fade">
                                      <p:cBhvr>
                                        <p:cTn id="32" dur="1000"/>
                                        <p:tgtEl>
                                          <p:spTgt spid="4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1">
                                            <p:txEl>
                                              <p:pRg st="6" end="6"/>
                                            </p:txEl>
                                          </p:spTgt>
                                        </p:tgtEl>
                                        <p:attrNameLst>
                                          <p:attrName>style.visibility</p:attrName>
                                        </p:attrNameLst>
                                      </p:cBhvr>
                                      <p:to>
                                        <p:strVal val="visible"/>
                                      </p:to>
                                    </p:set>
                                    <p:animEffect transition="in" filter="fade">
                                      <p:cBhvr>
                                        <p:cTn id="37" dur="1000"/>
                                        <p:tgtEl>
                                          <p:spTgt spid="4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1">
                                            <p:txEl>
                                              <p:pRg st="7" end="7"/>
                                            </p:txEl>
                                          </p:spTgt>
                                        </p:tgtEl>
                                        <p:attrNameLst>
                                          <p:attrName>style.visibility</p:attrName>
                                        </p:attrNameLst>
                                      </p:cBhvr>
                                      <p:to>
                                        <p:strVal val="visible"/>
                                      </p:to>
                                    </p:set>
                                    <p:animEffect transition="in" filter="fade">
                                      <p:cBhvr>
                                        <p:cTn id="42" dur="1000"/>
                                        <p:tgtEl>
                                          <p:spTgt spid="4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4400" dirty="0"/>
              <a:t>Today’s Agenda</a:t>
            </a:r>
          </a:p>
        </p:txBody>
      </p:sp>
      <p:graphicFrame>
        <p:nvGraphicFramePr>
          <p:cNvPr id="448" name="Shape 448"/>
          <p:cNvGraphicFramePr/>
          <p:nvPr/>
        </p:nvGraphicFramePr>
        <p:xfrm>
          <a:off x="457200" y="1257300"/>
          <a:ext cx="8229600" cy="2986050"/>
        </p:xfrm>
        <a:graphic>
          <a:graphicData uri="http://schemas.openxmlformats.org/drawingml/2006/table">
            <a:tbl>
              <a:tblPr firstRow="1" bandRow="1">
                <a:noFill/>
                <a:tableStyleId>{F16E56A6-1E79-42E1-A8F6-CE44C05D5797}</a:tableStyleId>
              </a:tblPr>
              <a:tblGrid>
                <a:gridCol w="8229600">
                  <a:extLst>
                    <a:ext uri="{9D8B030D-6E8A-4147-A177-3AD203B41FA5}">
                      <a16:colId xmlns:a16="http://schemas.microsoft.com/office/drawing/2014/main" val="20000"/>
                    </a:ext>
                  </a:extLst>
                </a:gridCol>
              </a:tblGrid>
              <a:tr h="800100">
                <a:tc>
                  <a:txBody>
                    <a:bodyPr/>
                    <a:lstStyle/>
                    <a:p>
                      <a:pPr marL="381000" marR="0" lvl="0" indent="-381000" algn="l" rtl="0">
                        <a:spcBef>
                          <a:spcPts val="0"/>
                        </a:spcBef>
                        <a:buClr>
                          <a:schemeClr val="dk1"/>
                        </a:buClr>
                        <a:buSzPct val="100000"/>
                        <a:buFont typeface="Arial"/>
                        <a:buChar char="•"/>
                      </a:pPr>
                      <a:r>
                        <a:rPr lang="en" sz="2400" u="none" strike="noStrike" cap="none">
                          <a:solidFill>
                            <a:schemeClr val="dk1"/>
                          </a:solidFill>
                          <a:latin typeface="Source Sans Pro"/>
                          <a:ea typeface="Source Sans Pro"/>
                          <a:cs typeface="Source Sans Pro"/>
                          <a:sym typeface="Source Sans Pro"/>
                        </a:rPr>
                        <a:t>INTRODUCTION AND FRAMING</a:t>
                      </a:r>
                    </a:p>
                  </a:txBody>
                  <a:tcPr marL="91450" marR="91450" marT="34300" marB="34300" anchor="ctr">
                    <a:solidFill>
                      <a:schemeClr val="lt1"/>
                    </a:solidFill>
                  </a:tcPr>
                </a:tc>
                <a:extLst>
                  <a:ext uri="{0D108BD9-81ED-4DB2-BD59-A6C34878D82A}">
                    <a16:rowId xmlns:a16="http://schemas.microsoft.com/office/drawing/2014/main" val="10000"/>
                  </a:ext>
                </a:extLst>
              </a:tr>
              <a:tr h="728650">
                <a:tc>
                  <a:txBody>
                    <a:bodyPr/>
                    <a:lstStyle/>
                    <a:p>
                      <a:pPr marL="381000" marR="0" lvl="0" indent="-381000" algn="l" rtl="0">
                        <a:spcBef>
                          <a:spcPts val="0"/>
                        </a:spcBef>
                        <a:buClr>
                          <a:schemeClr val="dk1"/>
                        </a:buClr>
                        <a:buSzPct val="100000"/>
                        <a:buFont typeface="Arial"/>
                        <a:buChar char="•"/>
                      </a:pPr>
                      <a:r>
                        <a:rPr lang="en" sz="2400" u="none" strike="noStrike" cap="none">
                          <a:solidFill>
                            <a:schemeClr val="dk1"/>
                          </a:solidFill>
                          <a:latin typeface="Source Sans Pro"/>
                          <a:ea typeface="Source Sans Pro"/>
                          <a:cs typeface="Source Sans Pro"/>
                          <a:sym typeface="Source Sans Pro"/>
                        </a:rPr>
                        <a:t>FOUNDATION FOR ENGAGEMENT</a:t>
                      </a:r>
                    </a:p>
                  </a:txBody>
                  <a:tcPr marL="91450" marR="91450" marT="34300" marB="34300" anchor="ctr">
                    <a:solidFill>
                      <a:schemeClr val="lt1"/>
                    </a:solidFill>
                  </a:tcPr>
                </a:tc>
                <a:extLst>
                  <a:ext uri="{0D108BD9-81ED-4DB2-BD59-A6C34878D82A}">
                    <a16:rowId xmlns:a16="http://schemas.microsoft.com/office/drawing/2014/main" val="10001"/>
                  </a:ext>
                </a:extLst>
              </a:tr>
              <a:tr h="728650">
                <a:tc>
                  <a:txBody>
                    <a:bodyPr/>
                    <a:lstStyle/>
                    <a:p>
                      <a:pPr marL="381000" marR="0" lvl="0" indent="-381000" algn="l" rtl="0">
                        <a:spcBef>
                          <a:spcPts val="0"/>
                        </a:spcBef>
                        <a:buClr>
                          <a:schemeClr val="lt1"/>
                        </a:buClr>
                        <a:buSzPct val="100000"/>
                        <a:buFont typeface="Arial"/>
                        <a:buChar char="•"/>
                      </a:pPr>
                      <a:r>
                        <a:rPr lang="en" sz="2400" u="none" strike="noStrike" cap="none">
                          <a:solidFill>
                            <a:schemeClr val="lt1"/>
                          </a:solidFill>
                          <a:latin typeface="Source Sans Pro"/>
                          <a:ea typeface="Source Sans Pro"/>
                          <a:cs typeface="Source Sans Pro"/>
                          <a:sym typeface="Source Sans Pro"/>
                        </a:rPr>
                        <a:t>CORE ENGAGEMENT STRATEGIES</a:t>
                      </a:r>
                    </a:p>
                  </a:txBody>
                  <a:tcPr marL="91450" marR="91450" marT="34300" marB="34300" anchor="ctr">
                    <a:solidFill>
                      <a:schemeClr val="dk2"/>
                    </a:solidFill>
                  </a:tcPr>
                </a:tc>
                <a:extLst>
                  <a:ext uri="{0D108BD9-81ED-4DB2-BD59-A6C34878D82A}">
                    <a16:rowId xmlns:a16="http://schemas.microsoft.com/office/drawing/2014/main" val="10002"/>
                  </a:ext>
                </a:extLst>
              </a:tr>
              <a:tr h="728650">
                <a:tc>
                  <a:txBody>
                    <a:bodyPr/>
                    <a:lstStyle/>
                    <a:p>
                      <a:pPr marL="381000" marR="0" lvl="0" indent="-381000" algn="l" rtl="0">
                        <a:spcBef>
                          <a:spcPts val="0"/>
                        </a:spcBef>
                        <a:buClr>
                          <a:schemeClr val="dk1"/>
                        </a:buClr>
                        <a:buSzPct val="100000"/>
                        <a:buFont typeface="Arial"/>
                        <a:buChar char="•"/>
                      </a:pPr>
                      <a:r>
                        <a:rPr lang="en" sz="2400" u="none" strike="noStrike" cap="none">
                          <a:latin typeface="Source Sans Pro"/>
                          <a:ea typeface="Source Sans Pro"/>
                          <a:cs typeface="Source Sans Pro"/>
                          <a:sym typeface="Source Sans Pro"/>
                        </a:rPr>
                        <a:t>ENHANCING ENGAGEMENT</a:t>
                      </a:r>
                    </a:p>
                  </a:txBody>
                  <a:tcPr marL="91450" marR="91450" marT="34300" marB="34300" anchor="ct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Shape 453"/>
          <p:cNvPicPr preferRelativeResize="0"/>
          <p:nvPr/>
        </p:nvPicPr>
        <p:blipFill rotWithShape="1">
          <a:blip r:embed="rId3">
            <a:alphaModFix amt="36000"/>
          </a:blip>
          <a:srcRect l="5776" r="4693" b="7965"/>
          <a:stretch/>
        </p:blipFill>
        <p:spPr>
          <a:xfrm>
            <a:off x="1905000" y="1085850"/>
            <a:ext cx="4724400" cy="3714750"/>
          </a:xfrm>
          <a:prstGeom prst="rect">
            <a:avLst/>
          </a:prstGeom>
          <a:noFill/>
          <a:ln>
            <a:noFill/>
          </a:ln>
        </p:spPr>
      </p:pic>
      <p:sp>
        <p:nvSpPr>
          <p:cNvPr id="454" name="Shape 454"/>
          <p:cNvSpPr txBox="1"/>
          <p:nvPr/>
        </p:nvSpPr>
        <p:spPr>
          <a:xfrm>
            <a:off x="609600" y="2875350"/>
            <a:ext cx="35814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Core Engagement Strategies:</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Questioning</a:t>
            </a:r>
          </a:p>
        </p:txBody>
      </p:sp>
      <p:sp>
        <p:nvSpPr>
          <p:cNvPr id="455" name="Shape 455"/>
          <p:cNvSpPr txBox="1"/>
          <p:nvPr/>
        </p:nvSpPr>
        <p:spPr>
          <a:xfrm>
            <a:off x="1143000" y="4339619"/>
            <a:ext cx="6858000" cy="646200"/>
          </a:xfrm>
          <a:prstGeom prst="rect">
            <a:avLst/>
          </a:prstGeom>
          <a:solidFill>
            <a:schemeClr val="lt1">
              <a:alpha val="80000"/>
            </a:schemeClr>
          </a:solid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Develop an Intellectually Engaged Classroom Environment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Management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Planning </a:t>
            </a:r>
          </a:p>
        </p:txBody>
      </p:sp>
      <p:sp>
        <p:nvSpPr>
          <p:cNvPr id="456" name="Shape 456"/>
          <p:cNvSpPr/>
          <p:nvPr/>
        </p:nvSpPr>
        <p:spPr>
          <a:xfrm>
            <a:off x="266700" y="1085850"/>
            <a:ext cx="8610599" cy="3428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457" name="Shape 457"/>
          <p:cNvSpPr/>
          <p:nvPr/>
        </p:nvSpPr>
        <p:spPr>
          <a:xfrm>
            <a:off x="8382000" y="1085850"/>
            <a:ext cx="304799" cy="21145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lt1"/>
                </a:solidFill>
                <a:latin typeface="Source Sans Pro"/>
                <a:ea typeface="Source Sans Pro"/>
                <a:cs typeface="Source Sans Pro"/>
                <a:sym typeface="Source Sans Pro"/>
              </a:rPr>
              <a:t> </a:t>
            </a:r>
          </a:p>
        </p:txBody>
      </p:sp>
      <p:sp>
        <p:nvSpPr>
          <p:cNvPr id="458" name="Shape 458"/>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b="0" i="0" u="none" strike="noStrike" cap="none" dirty="0">
                <a:solidFill>
                  <a:schemeClr val="lt1"/>
                </a:solidFill>
                <a:latin typeface="Source Sans Pro"/>
                <a:ea typeface="Source Sans Pro"/>
                <a:cs typeface="Source Sans Pro"/>
                <a:sym typeface="Source Sans Pro"/>
              </a:rPr>
              <a:t>Fostering Intellectual Engagement</a:t>
            </a:r>
          </a:p>
        </p:txBody>
      </p:sp>
      <p:sp>
        <p:nvSpPr>
          <p:cNvPr id="459" name="Shape 459"/>
          <p:cNvSpPr txBox="1"/>
          <p:nvPr/>
        </p:nvSpPr>
        <p:spPr>
          <a:xfrm>
            <a:off x="4300325" y="2354825"/>
            <a:ext cx="304800" cy="1670400"/>
          </a:xfrm>
          <a:prstGeom prst="rect">
            <a:avLst/>
          </a:prstGeom>
          <a:noFill/>
          <a:ln>
            <a:noFill/>
          </a:ln>
        </p:spPr>
        <p:txBody>
          <a:bodyPr lIns="91425" tIns="91425" rIns="91425" bIns="91425" anchor="t" anchorCtr="0">
            <a:noAutofit/>
          </a:bodyPr>
          <a:lstStyle/>
          <a:p>
            <a:pPr lvl="0" algn="ctr" rtl="0">
              <a:spcBef>
                <a:spcPts val="0"/>
              </a:spcBef>
              <a:buNone/>
            </a:pPr>
            <a:r>
              <a:rPr lang="en" sz="1000" b="1">
                <a:solidFill>
                  <a:schemeClr val="dk2"/>
                </a:solidFill>
                <a:latin typeface="Open Sans"/>
                <a:ea typeface="Open Sans"/>
                <a:cs typeface="Open Sans"/>
                <a:sym typeface="Open Sans"/>
              </a:rPr>
              <a:t>T</a:t>
            </a:r>
          </a:p>
          <a:p>
            <a:pPr lvl="0" algn="ctr" rtl="0">
              <a:spcBef>
                <a:spcPts val="0"/>
              </a:spcBef>
              <a:buNone/>
            </a:pPr>
            <a:r>
              <a:rPr lang="en" sz="1000" b="1">
                <a:solidFill>
                  <a:schemeClr val="dk2"/>
                </a:solidFill>
                <a:latin typeface="Open Sans"/>
                <a:ea typeface="Open Sans"/>
                <a:cs typeface="Open Sans"/>
                <a:sym typeface="Open Sans"/>
              </a:rPr>
              <a:t>E</a:t>
            </a:r>
          </a:p>
          <a:p>
            <a:pPr lvl="0" algn="ctr" rtl="0">
              <a:spcBef>
                <a:spcPts val="0"/>
              </a:spcBef>
              <a:buNone/>
            </a:pPr>
            <a:r>
              <a:rPr lang="en" sz="1000" b="1">
                <a:solidFill>
                  <a:schemeClr val="dk2"/>
                </a:solidFill>
                <a:latin typeface="Open Sans"/>
                <a:ea typeface="Open Sans"/>
                <a:cs typeface="Open Sans"/>
                <a:sym typeface="Open Sans"/>
              </a:rPr>
              <a:t>C</a:t>
            </a:r>
          </a:p>
          <a:p>
            <a:pPr lvl="0" algn="ctr" rtl="0">
              <a:spcBef>
                <a:spcPts val="0"/>
              </a:spcBef>
              <a:buNone/>
            </a:pPr>
            <a:r>
              <a:rPr lang="en" sz="1000" b="1">
                <a:solidFill>
                  <a:schemeClr val="dk2"/>
                </a:solidFill>
                <a:latin typeface="Open Sans"/>
                <a:ea typeface="Open Sans"/>
                <a:cs typeface="Open Sans"/>
                <a:sym typeface="Open Sans"/>
              </a:rPr>
              <a:t>H</a:t>
            </a:r>
          </a:p>
          <a:p>
            <a:pPr lvl="0" algn="ctr" rtl="0">
              <a:spcBef>
                <a:spcPts val="0"/>
              </a:spcBef>
              <a:buNone/>
            </a:pPr>
            <a:r>
              <a:rPr lang="en" sz="1000" b="1">
                <a:solidFill>
                  <a:schemeClr val="dk2"/>
                </a:solidFill>
                <a:latin typeface="Open Sans"/>
                <a:ea typeface="Open Sans"/>
                <a:cs typeface="Open Sans"/>
                <a:sym typeface="Open Sans"/>
              </a:rPr>
              <a:t>N</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L</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G</a:t>
            </a:r>
          </a:p>
          <a:p>
            <a:pPr lvl="0" algn="ctr" rtl="0">
              <a:spcBef>
                <a:spcPts val="0"/>
              </a:spcBef>
              <a:buNone/>
            </a:pPr>
            <a:r>
              <a:rPr lang="en" sz="1000" b="1">
                <a:solidFill>
                  <a:schemeClr val="dk2"/>
                </a:solidFill>
                <a:latin typeface="Open Sans"/>
                <a:ea typeface="Open Sans"/>
                <a:cs typeface="Open Sans"/>
                <a:sym typeface="Open Sans"/>
              </a:rPr>
              <a:t>Y</a:t>
            </a:r>
          </a:p>
          <a:p>
            <a:pPr lvl="0" algn="ctr" rtl="0">
              <a:spcBef>
                <a:spcPts val="0"/>
              </a:spcBef>
              <a:buNone/>
            </a:pPr>
            <a:endParaRPr sz="1000" b="1">
              <a:solidFill>
                <a:schemeClr val="dk2"/>
              </a:solidFill>
              <a:latin typeface="Open Sans"/>
              <a:ea typeface="Open Sans"/>
              <a:cs typeface="Open Sans"/>
              <a:sym typeface="Open Sans"/>
            </a:endParaRPr>
          </a:p>
          <a:p>
            <a:pPr lvl="0" rtl="0">
              <a:spcBef>
                <a:spcPts val="0"/>
              </a:spcBef>
              <a:buNone/>
            </a:pPr>
            <a:endParaRPr sz="1000">
              <a:latin typeface="Open Sans"/>
              <a:ea typeface="Open Sans"/>
              <a:cs typeface="Open Sans"/>
              <a:sym typeface="Open Sans"/>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392775" y="1357250"/>
            <a:ext cx="8229600" cy="1943100"/>
          </a:xfrm>
          <a:prstGeom prst="rect">
            <a:avLst/>
          </a:prstGeom>
          <a:noFill/>
          <a:ln>
            <a:noFill/>
          </a:ln>
        </p:spPr>
        <p:txBody>
          <a:bodyPr lIns="91425" tIns="45700" rIns="91425" bIns="45700" anchor="t" anchorCtr="0">
            <a:noAutofit/>
          </a:bodyPr>
          <a:lstStyle/>
          <a:p>
            <a:pPr lvl="0" indent="0" algn="ctr" rtl="0">
              <a:spcBef>
                <a:spcPts val="0"/>
              </a:spcBef>
              <a:buClr>
                <a:srgbClr val="0F173D"/>
              </a:buClr>
              <a:buSzPct val="25000"/>
              <a:buFont typeface="Noto Sans Symbols"/>
              <a:buNone/>
            </a:pPr>
            <a:r>
              <a:rPr lang="en" sz="3600">
                <a:solidFill>
                  <a:srgbClr val="0F173D"/>
                </a:solidFill>
              </a:rPr>
              <a:t>Essential Question:</a:t>
            </a:r>
          </a:p>
          <a:p>
            <a:pPr lvl="0" indent="0" algn="ctr" rtl="0">
              <a:spcBef>
                <a:spcPts val="0"/>
              </a:spcBef>
              <a:buClr>
                <a:srgbClr val="0F173D"/>
              </a:buClr>
              <a:buSzPct val="25000"/>
              <a:buFont typeface="Noto Sans Symbols"/>
              <a:buNone/>
            </a:pPr>
            <a:endParaRPr sz="1800">
              <a:solidFill>
                <a:srgbClr val="0F173D"/>
              </a:solidFill>
            </a:endParaRPr>
          </a:p>
          <a:p>
            <a:pPr marL="342900" marR="0" lvl="0" indent="-342900" algn="ctr" rtl="0">
              <a:spcBef>
                <a:spcPts val="640"/>
              </a:spcBef>
              <a:spcAft>
                <a:spcPts val="0"/>
              </a:spcAft>
              <a:buClr>
                <a:schemeClr val="dk1"/>
              </a:buClr>
              <a:buSzPct val="25000"/>
              <a:buFont typeface="Noto Sans Symbols"/>
              <a:buNone/>
            </a:pPr>
            <a:r>
              <a:rPr lang="en" sz="3000" b="1" i="0" u="none" strike="noStrike" cap="none">
                <a:solidFill>
                  <a:schemeClr val="dk2"/>
                </a:solidFill>
                <a:latin typeface="Source Sans Pro"/>
                <a:ea typeface="Source Sans Pro"/>
                <a:cs typeface="Source Sans Pro"/>
                <a:sym typeface="Source Sans Pro"/>
              </a:rPr>
              <a:t>How can high quality questions </a:t>
            </a:r>
          </a:p>
          <a:p>
            <a:pPr marL="342900" marR="0" lvl="0" indent="-342900" algn="ctr" rtl="0">
              <a:spcBef>
                <a:spcPts val="640"/>
              </a:spcBef>
              <a:spcAft>
                <a:spcPts val="0"/>
              </a:spcAft>
              <a:buClr>
                <a:schemeClr val="dk1"/>
              </a:buClr>
              <a:buSzPct val="25000"/>
              <a:buFont typeface="Noto Sans Symbols"/>
              <a:buNone/>
            </a:pPr>
            <a:r>
              <a:rPr lang="en" sz="3000" b="1" i="0" u="none" strike="noStrike" cap="none">
                <a:solidFill>
                  <a:schemeClr val="dk2"/>
                </a:solidFill>
                <a:latin typeface="Source Sans Pro"/>
                <a:ea typeface="Source Sans Pro"/>
                <a:cs typeface="Source Sans Pro"/>
                <a:sym typeface="Source Sans Pro"/>
              </a:rPr>
              <a:t>create a high quality </a:t>
            </a:r>
          </a:p>
          <a:p>
            <a:pPr marL="342900" marR="0" lvl="0" indent="-342900" algn="ctr" rtl="0">
              <a:spcBef>
                <a:spcPts val="640"/>
              </a:spcBef>
              <a:spcAft>
                <a:spcPts val="0"/>
              </a:spcAft>
              <a:buClr>
                <a:schemeClr val="dk1"/>
              </a:buClr>
              <a:buSzPct val="25000"/>
              <a:buFont typeface="Noto Sans Symbols"/>
              <a:buNone/>
            </a:pPr>
            <a:r>
              <a:rPr lang="en" sz="3000" b="1" i="0" u="none" strike="noStrike" cap="none">
                <a:solidFill>
                  <a:schemeClr val="dk2"/>
                </a:solidFill>
                <a:latin typeface="Source Sans Pro"/>
                <a:ea typeface="Source Sans Pro"/>
                <a:cs typeface="Source Sans Pro"/>
                <a:sym typeface="Source Sans Pro"/>
              </a:rPr>
              <a:t>opportunity for learning?</a:t>
            </a:r>
          </a:p>
          <a:p>
            <a:pPr marL="342900" marR="0" lvl="0" indent="-342900" algn="ctr" rtl="0">
              <a:spcBef>
                <a:spcPts val="640"/>
              </a:spcBef>
              <a:buClr>
                <a:schemeClr val="dk1"/>
              </a:buClr>
              <a:buSzPct val="25000"/>
              <a:buFont typeface="Noto Sans Symbols"/>
              <a:buNone/>
            </a:pPr>
            <a:endParaRPr sz="3200" b="1" i="0" u="none" strike="noStrike" cap="none">
              <a:solidFill>
                <a:schemeClr val="dk1"/>
              </a:solidFill>
              <a:latin typeface="Source Sans Pro"/>
              <a:ea typeface="Source Sans Pro"/>
              <a:cs typeface="Source Sans Pro"/>
              <a:sym typeface="Source Sans Pro"/>
            </a:endParaRPr>
          </a:p>
        </p:txBody>
      </p:sp>
      <p:sp>
        <p:nvSpPr>
          <p:cNvPr id="466" name="Shape 466"/>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a:solidFill>
                  <a:schemeClr val="lt1"/>
                </a:solidFill>
                <a:latin typeface="Source Sans Pro"/>
                <a:ea typeface="Source Sans Pro"/>
                <a:cs typeface="Source Sans Pro"/>
                <a:sym typeface="Source Sans Pro"/>
              </a:rPr>
              <a:t>Questions</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1143000" y="1257300"/>
            <a:ext cx="7126200" cy="33945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Noto Sans Symbols"/>
              <a:buNone/>
            </a:pPr>
            <a:r>
              <a:rPr lang="en" sz="2400" b="1" i="0" u="none" strike="noStrike" cap="none">
                <a:solidFill>
                  <a:schemeClr val="dk1"/>
                </a:solidFill>
                <a:latin typeface="Source Sans Pro"/>
                <a:ea typeface="Source Sans Pro"/>
                <a:cs typeface="Source Sans Pro"/>
                <a:sym typeface="Source Sans Pro"/>
              </a:rPr>
              <a:t>How do high quality questions promote learning?</a:t>
            </a:r>
          </a:p>
          <a:p>
            <a:pPr marL="457200" marR="0" lvl="0" indent="-292100" algn="l" rtl="0">
              <a:lnSpc>
                <a:spcPct val="115000"/>
              </a:lnSpc>
              <a:spcBef>
                <a:spcPts val="400"/>
              </a:spcBef>
              <a:spcAft>
                <a:spcPts val="0"/>
              </a:spcAft>
              <a:buClr>
                <a:srgbClr val="000000"/>
              </a:buClr>
              <a:buSzPct val="100000"/>
              <a:buFont typeface="Arial"/>
              <a:buChar char="•"/>
            </a:pPr>
            <a:r>
              <a:rPr lang="en" sz="2000" b="0" i="0" u="none" strike="noStrike" cap="none">
                <a:solidFill>
                  <a:schemeClr val="dk1"/>
                </a:solidFill>
                <a:latin typeface="Source Sans Pro"/>
                <a:ea typeface="Source Sans Pro"/>
                <a:cs typeface="Source Sans Pro"/>
                <a:sym typeface="Source Sans Pro"/>
              </a:rPr>
              <a:t>Stimulate thinking</a:t>
            </a:r>
          </a:p>
          <a:p>
            <a:pPr marL="457200" marR="0" lvl="0" indent="-292100" algn="l" rtl="0">
              <a:lnSpc>
                <a:spcPct val="115000"/>
              </a:lnSpc>
              <a:spcBef>
                <a:spcPts val="0"/>
              </a:spcBef>
              <a:spcAft>
                <a:spcPts val="0"/>
              </a:spcAft>
              <a:buClr>
                <a:srgbClr val="000000"/>
              </a:buClr>
              <a:buSzPct val="100000"/>
              <a:buFont typeface="Arial"/>
              <a:buChar char="•"/>
            </a:pPr>
            <a:r>
              <a:rPr lang="en" sz="2000" b="0" i="0" u="none" strike="noStrike" cap="none">
                <a:solidFill>
                  <a:schemeClr val="dk1"/>
                </a:solidFill>
                <a:latin typeface="Source Sans Pro"/>
                <a:ea typeface="Source Sans Pro"/>
                <a:cs typeface="Source Sans Pro"/>
                <a:sym typeface="Source Sans Pro"/>
              </a:rPr>
              <a:t>Clarify understanding</a:t>
            </a:r>
          </a:p>
          <a:p>
            <a:pPr marL="457200" marR="0" lvl="0" indent="-292100" algn="l" rtl="0">
              <a:lnSpc>
                <a:spcPct val="115000"/>
              </a:lnSpc>
              <a:spcBef>
                <a:spcPts val="0"/>
              </a:spcBef>
              <a:spcAft>
                <a:spcPts val="0"/>
              </a:spcAft>
              <a:buClr>
                <a:srgbClr val="000000"/>
              </a:buClr>
              <a:buSzPct val="100000"/>
              <a:buFont typeface="Arial"/>
              <a:buChar char="•"/>
            </a:pPr>
            <a:r>
              <a:rPr lang="en" sz="2000" b="0" i="0" u="none" strike="noStrike" cap="none">
                <a:solidFill>
                  <a:schemeClr val="dk1"/>
                </a:solidFill>
                <a:latin typeface="Source Sans Pro"/>
                <a:ea typeface="Source Sans Pro"/>
                <a:cs typeface="Source Sans Pro"/>
                <a:sym typeface="Source Sans Pro"/>
              </a:rPr>
              <a:t>Reveal misconceptions </a:t>
            </a:r>
          </a:p>
          <a:p>
            <a:pPr marL="457200" marR="0" lvl="0" indent="-292100" algn="l" rtl="0">
              <a:lnSpc>
                <a:spcPct val="115000"/>
              </a:lnSpc>
              <a:spcBef>
                <a:spcPts val="0"/>
              </a:spcBef>
              <a:spcAft>
                <a:spcPts val="0"/>
              </a:spcAft>
              <a:buClr>
                <a:srgbClr val="000000"/>
              </a:buClr>
              <a:buSzPct val="100000"/>
              <a:buFont typeface="Arial"/>
              <a:buChar char="•"/>
            </a:pPr>
            <a:r>
              <a:rPr lang="en" sz="2000" b="0" i="0" u="none" strike="noStrike" cap="none">
                <a:solidFill>
                  <a:schemeClr val="dk1"/>
                </a:solidFill>
                <a:latin typeface="Source Sans Pro"/>
                <a:ea typeface="Source Sans Pro"/>
                <a:cs typeface="Source Sans Pro"/>
                <a:sym typeface="Source Sans Pro"/>
              </a:rPr>
              <a:t>Deepen understanding</a:t>
            </a:r>
          </a:p>
          <a:p>
            <a:pPr marL="457200" marR="0" lvl="0" indent="-292100" algn="l" rtl="0">
              <a:lnSpc>
                <a:spcPct val="115000"/>
              </a:lnSpc>
              <a:spcBef>
                <a:spcPts val="0"/>
              </a:spcBef>
              <a:spcAft>
                <a:spcPts val="0"/>
              </a:spcAft>
              <a:buClr>
                <a:srgbClr val="000000"/>
              </a:buClr>
              <a:buSzPct val="100000"/>
              <a:buFont typeface="Arial"/>
              <a:buChar char="•"/>
            </a:pPr>
            <a:r>
              <a:rPr lang="en" sz="2000" b="0" i="0" u="none" strike="noStrike" cap="none">
                <a:solidFill>
                  <a:schemeClr val="dk1"/>
                </a:solidFill>
                <a:latin typeface="Source Sans Pro"/>
                <a:ea typeface="Source Sans Pro"/>
                <a:cs typeface="Source Sans Pro"/>
                <a:sym typeface="Source Sans Pro"/>
              </a:rPr>
              <a:t>Hear alternate views</a:t>
            </a:r>
          </a:p>
          <a:p>
            <a:pPr marL="457200" marR="0" lvl="0" indent="-292100" algn="l" rtl="0">
              <a:lnSpc>
                <a:spcPct val="115000"/>
              </a:lnSpc>
              <a:spcBef>
                <a:spcPts val="0"/>
              </a:spcBef>
              <a:spcAft>
                <a:spcPts val="0"/>
              </a:spcAft>
              <a:buClr>
                <a:srgbClr val="000000"/>
              </a:buClr>
              <a:buSzPct val="100000"/>
              <a:buFont typeface="Arial"/>
              <a:buChar char="•"/>
            </a:pPr>
            <a:r>
              <a:rPr lang="en" sz="2000" b="0" i="0" u="none" strike="noStrike" cap="none">
                <a:solidFill>
                  <a:schemeClr val="dk1"/>
                </a:solidFill>
                <a:latin typeface="Source Sans Pro"/>
                <a:ea typeface="Source Sans Pro"/>
                <a:cs typeface="Source Sans Pro"/>
                <a:sym typeface="Source Sans Pro"/>
              </a:rPr>
              <a:t>Make connections</a:t>
            </a:r>
          </a:p>
          <a:p>
            <a:pPr marL="457200" marR="0" lvl="0" indent="-342900" algn="l" rtl="0">
              <a:lnSpc>
                <a:spcPct val="115000"/>
              </a:lnSpc>
              <a:spcBef>
                <a:spcPts val="0"/>
              </a:spcBef>
              <a:spcAft>
                <a:spcPts val="0"/>
              </a:spcAft>
              <a:buClr>
                <a:schemeClr val="dk1"/>
              </a:buClr>
              <a:buSzPct val="100000"/>
              <a:buFont typeface="Arial"/>
              <a:buNone/>
            </a:pPr>
            <a:endParaRPr sz="2400" b="0" i="0" u="none" strike="noStrike" cap="none">
              <a:solidFill>
                <a:schemeClr val="dk1"/>
              </a:solidFill>
              <a:latin typeface="Source Sans Pro"/>
              <a:ea typeface="Source Sans Pro"/>
              <a:cs typeface="Source Sans Pro"/>
              <a:sym typeface="Source Sans Pro"/>
            </a:endParaRPr>
          </a:p>
          <a:p>
            <a:pPr marL="457200" marR="0" lvl="0" indent="-342900" algn="l" rtl="0">
              <a:lnSpc>
                <a:spcPct val="115000"/>
              </a:lnSpc>
              <a:spcBef>
                <a:spcPts val="0"/>
              </a:spcBef>
              <a:spcAft>
                <a:spcPts val="0"/>
              </a:spcAft>
              <a:buClr>
                <a:schemeClr val="dk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457200" marR="0" lvl="0" indent="-342900" algn="l" rtl="0">
              <a:lnSpc>
                <a:spcPct val="115000"/>
              </a:lnSpc>
              <a:spcBef>
                <a:spcPts val="0"/>
              </a:spcBef>
              <a:buClr>
                <a:schemeClr val="dk1"/>
              </a:buClr>
              <a:buSzPct val="100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473" name="Shape 473"/>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Questions Research</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3087150" y="1395625"/>
            <a:ext cx="5029200" cy="2654100"/>
          </a:xfrm>
          <a:prstGeom prst="rect">
            <a:avLst/>
          </a:prstGeom>
          <a:noFill/>
          <a:ln>
            <a:noFill/>
          </a:ln>
        </p:spPr>
        <p:txBody>
          <a:bodyPr lIns="91425" tIns="45700" rIns="91425" bIns="45700" anchor="ctr" anchorCtr="0">
            <a:noAutofit/>
          </a:bodyPr>
          <a:lstStyle/>
          <a:p>
            <a:pPr marL="342900" marR="0" lvl="0" indent="-355600" algn="l" rtl="0">
              <a:lnSpc>
                <a:spcPct val="120000"/>
              </a:lnSpc>
              <a:spcBef>
                <a:spcPts val="0"/>
              </a:spcBef>
              <a:spcAft>
                <a:spcPts val="0"/>
              </a:spcAft>
              <a:buClr>
                <a:srgbClr val="000000"/>
              </a:buClr>
              <a:buSzPct val="100000"/>
              <a:buFont typeface="Arial"/>
              <a:buChar char="•"/>
            </a:pPr>
            <a:r>
              <a:rPr lang="en" sz="3000" b="0" i="0" u="none" strike="noStrike" cap="none">
                <a:solidFill>
                  <a:schemeClr val="dk1"/>
                </a:solidFill>
                <a:latin typeface="Source Sans Pro"/>
                <a:ea typeface="Source Sans Pro"/>
                <a:cs typeface="Source Sans Pro"/>
                <a:sym typeface="Source Sans Pro"/>
              </a:rPr>
              <a:t>On separate </a:t>
            </a:r>
            <a:r>
              <a:rPr lang="en" sz="3000" b="0"/>
              <a:t>P</a:t>
            </a:r>
            <a:r>
              <a:rPr lang="en" sz="3000" b="0" i="0" u="none" strike="noStrike" cap="none">
                <a:solidFill>
                  <a:schemeClr val="dk1"/>
                </a:solidFill>
                <a:latin typeface="Source Sans Pro"/>
                <a:ea typeface="Source Sans Pro"/>
                <a:cs typeface="Source Sans Pro"/>
                <a:sym typeface="Source Sans Pro"/>
              </a:rPr>
              <a:t>ost-its, write  </a:t>
            </a:r>
            <a:r>
              <a:rPr lang="en" sz="3000" b="0"/>
              <a:t>5</a:t>
            </a:r>
            <a:r>
              <a:rPr lang="en" sz="3000" b="0" i="0" u="none" strike="noStrike" cap="none">
                <a:solidFill>
                  <a:schemeClr val="dk1"/>
                </a:solidFill>
                <a:latin typeface="Source Sans Pro"/>
                <a:ea typeface="Source Sans Pro"/>
                <a:cs typeface="Source Sans Pro"/>
                <a:sym typeface="Source Sans Pro"/>
              </a:rPr>
              <a:t> to </a:t>
            </a:r>
            <a:r>
              <a:rPr lang="en" sz="3000" b="0"/>
              <a:t>7</a:t>
            </a:r>
            <a:r>
              <a:rPr lang="en" sz="3000" b="0" i="0" u="none" strike="noStrike" cap="none">
                <a:solidFill>
                  <a:schemeClr val="dk1"/>
                </a:solidFill>
                <a:latin typeface="Source Sans Pro"/>
                <a:ea typeface="Source Sans Pro"/>
                <a:cs typeface="Source Sans Pro"/>
                <a:sym typeface="Source Sans Pro"/>
              </a:rPr>
              <a:t> </a:t>
            </a:r>
            <a:r>
              <a:rPr lang="en" sz="3000" b="1" i="0" u="none" strike="noStrike" cap="none">
                <a:solidFill>
                  <a:schemeClr val="dk1"/>
                </a:solidFill>
                <a:latin typeface="Source Sans Pro"/>
                <a:ea typeface="Source Sans Pro"/>
                <a:cs typeface="Source Sans Pro"/>
                <a:sym typeface="Source Sans Pro"/>
              </a:rPr>
              <a:t>questions that you hear in the video.</a:t>
            </a:r>
            <a:r>
              <a:rPr lang="en" sz="3000" b="0" i="0" u="none" strike="noStrike" cap="none">
                <a:solidFill>
                  <a:schemeClr val="dk1"/>
                </a:solidFill>
                <a:latin typeface="Source Sans Pro"/>
                <a:ea typeface="Source Sans Pro"/>
                <a:cs typeface="Source Sans Pro"/>
                <a:sym typeface="Source Sans Pro"/>
              </a:rPr>
              <a:t>  </a:t>
            </a:r>
          </a:p>
          <a:p>
            <a:pPr marL="0" marR="0" lvl="0" indent="0" algn="l" rtl="0">
              <a:lnSpc>
                <a:spcPct val="120000"/>
              </a:lnSpc>
              <a:spcBef>
                <a:spcPts val="0"/>
              </a:spcBef>
              <a:spcAft>
                <a:spcPts val="0"/>
              </a:spcAft>
              <a:buNone/>
            </a:pPr>
            <a:endParaRPr sz="1200" b="0"/>
          </a:p>
          <a:p>
            <a:pPr marL="342900" marR="0" lvl="0" indent="-215900" algn="l" rtl="0">
              <a:lnSpc>
                <a:spcPct val="120000"/>
              </a:lnSpc>
              <a:spcBef>
                <a:spcPts val="400"/>
              </a:spcBef>
              <a:buClr>
                <a:srgbClr val="FBC370"/>
              </a:buClr>
              <a:buSzPct val="25000"/>
              <a:buFont typeface="Arial"/>
              <a:buNone/>
            </a:pPr>
            <a:r>
              <a:rPr lang="en" sz="2800" b="1" i="0" u="none" strike="noStrike" cap="none">
                <a:solidFill>
                  <a:schemeClr val="dk1"/>
                </a:solidFill>
                <a:latin typeface="Source Sans Pro"/>
                <a:ea typeface="Source Sans Pro"/>
                <a:cs typeface="Source Sans Pro"/>
                <a:sym typeface="Source Sans Pro"/>
              </a:rPr>
              <a:t>  </a:t>
            </a:r>
            <a:r>
              <a:rPr lang="en" sz="3000" b="1" i="0" u="none" strike="noStrike" cap="none">
                <a:solidFill>
                  <a:schemeClr val="dk1"/>
                </a:solidFill>
                <a:latin typeface="Source Sans Pro"/>
                <a:ea typeface="Source Sans Pro"/>
                <a:cs typeface="Source Sans Pro"/>
                <a:sym typeface="Source Sans Pro"/>
              </a:rPr>
              <a:t> </a:t>
            </a:r>
            <a:r>
              <a:rPr lang="en" sz="3000" b="0" i="0" u="sng" strike="noStrike" cap="none">
                <a:solidFill>
                  <a:schemeClr val="hlink"/>
                </a:solidFill>
                <a:latin typeface="Source Sans Pro"/>
                <a:ea typeface="Source Sans Pro"/>
                <a:cs typeface="Source Sans Pro"/>
                <a:sym typeface="Source Sans Pro"/>
                <a:hlinkClick r:id="rId3"/>
              </a:rPr>
              <a:t>Questions</a:t>
            </a:r>
          </a:p>
        </p:txBody>
      </p:sp>
      <p:sp>
        <p:nvSpPr>
          <p:cNvPr id="480" name="Shape 480"/>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Questions Activity</a:t>
            </a:r>
          </a:p>
        </p:txBody>
      </p:sp>
      <p:pic>
        <p:nvPicPr>
          <p:cNvPr id="481" name="Shape 481"/>
          <p:cNvPicPr preferRelativeResize="0"/>
          <p:nvPr/>
        </p:nvPicPr>
        <p:blipFill rotWithShape="1">
          <a:blip r:embed="rId4">
            <a:alphaModFix/>
          </a:blip>
          <a:srcRect/>
          <a:stretch/>
        </p:blipFill>
        <p:spPr>
          <a:xfrm>
            <a:off x="406000" y="1395618"/>
            <a:ext cx="2290406" cy="2248762"/>
          </a:xfrm>
          <a:prstGeom prst="rect">
            <a:avLst/>
          </a:prstGeom>
          <a:noFill/>
          <a:ln>
            <a:noFill/>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2747600" y="1200150"/>
            <a:ext cx="6110100" cy="33945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rgbClr val="FBC370"/>
              </a:buClr>
              <a:buSzPct val="25000"/>
              <a:buFont typeface="Noto Sans Symbols"/>
              <a:buNone/>
            </a:pPr>
            <a:r>
              <a:rPr lang="en" sz="3000" b="1" i="0" u="none" strike="noStrike" cap="none">
                <a:solidFill>
                  <a:schemeClr val="dk1"/>
                </a:solidFill>
                <a:latin typeface="Source Sans Pro"/>
                <a:ea typeface="Source Sans Pro"/>
                <a:cs typeface="Source Sans Pro"/>
                <a:sym typeface="Source Sans Pro"/>
              </a:rPr>
              <a:t>Affinity Protocol: </a:t>
            </a:r>
          </a:p>
          <a:p>
            <a:pPr marL="342900" marR="0" lvl="0" indent="-342900" algn="l" rtl="0">
              <a:lnSpc>
                <a:spcPct val="120000"/>
              </a:lnSpc>
              <a:spcBef>
                <a:spcPts val="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With your group, place all of your </a:t>
            </a:r>
            <a:r>
              <a:rPr lang="en" sz="2400" b="0"/>
              <a:t>P</a:t>
            </a:r>
            <a:r>
              <a:rPr lang="en" sz="2400" b="0" i="0" u="none" strike="noStrike" cap="none">
                <a:solidFill>
                  <a:schemeClr val="dk1"/>
                </a:solidFill>
                <a:latin typeface="Source Sans Pro"/>
                <a:ea typeface="Source Sans Pro"/>
                <a:cs typeface="Source Sans Pro"/>
                <a:sym typeface="Source Sans Pro"/>
              </a:rPr>
              <a:t>ost-its on the wall.</a:t>
            </a:r>
          </a:p>
          <a:p>
            <a:pPr marL="342900" marR="0" lvl="0" indent="-342900" algn="l" rtl="0">
              <a:lnSpc>
                <a:spcPct val="120000"/>
              </a:lnSpc>
              <a:spcBef>
                <a:spcPts val="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Sort all of the questions that you collected by only moving your </a:t>
            </a:r>
            <a:r>
              <a:rPr lang="en" sz="2400" b="0"/>
              <a:t>P</a:t>
            </a:r>
            <a:r>
              <a:rPr lang="en" sz="2400" b="0" i="0" u="none" strike="noStrike" cap="none">
                <a:solidFill>
                  <a:schemeClr val="dk1"/>
                </a:solidFill>
                <a:latin typeface="Source Sans Pro"/>
                <a:ea typeface="Source Sans Pro"/>
                <a:cs typeface="Source Sans Pro"/>
                <a:sym typeface="Source Sans Pro"/>
              </a:rPr>
              <a:t>ost-its. (No talking!)</a:t>
            </a:r>
          </a:p>
          <a:p>
            <a:pPr marL="342900" marR="0" lvl="0" indent="-342900" algn="l" rtl="0">
              <a:lnSpc>
                <a:spcPct val="120000"/>
              </a:lnSpc>
              <a:spcBef>
                <a:spcPts val="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Share how you sorted them in your group.</a:t>
            </a:r>
          </a:p>
          <a:p>
            <a:pPr marL="342900" marR="0" lvl="0" indent="-342900" algn="l" rtl="0">
              <a:lnSpc>
                <a:spcPct val="120000"/>
              </a:lnSpc>
              <a:spcBef>
                <a:spcPts val="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Share out with whole group.</a:t>
            </a:r>
          </a:p>
          <a:p>
            <a:pPr marL="0" marR="0" lvl="0" indent="0" algn="l" rtl="0">
              <a:lnSpc>
                <a:spcPct val="120000"/>
              </a:lnSpc>
              <a:spcBef>
                <a:spcPts val="400"/>
              </a:spcBef>
              <a:spcAft>
                <a:spcPts val="0"/>
              </a:spcAft>
              <a:buClr>
                <a:schemeClr val="dk1"/>
              </a:buClr>
              <a:buSzPct val="25000"/>
              <a:buFont typeface="Noto Sans Symbols"/>
              <a:buNone/>
            </a:pPr>
            <a:endParaRPr sz="3200" b="1"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1"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1"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488" name="Shape 488"/>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Questions Activity</a:t>
            </a:r>
          </a:p>
        </p:txBody>
      </p:sp>
      <p:pic>
        <p:nvPicPr>
          <p:cNvPr id="489" name="Shape 489"/>
          <p:cNvPicPr preferRelativeResize="0"/>
          <p:nvPr/>
        </p:nvPicPr>
        <p:blipFill rotWithShape="1">
          <a:blip r:embed="rId3">
            <a:alphaModFix/>
          </a:blip>
          <a:srcRect/>
          <a:stretch/>
        </p:blipFill>
        <p:spPr>
          <a:xfrm>
            <a:off x="457200" y="1828800"/>
            <a:ext cx="2290406" cy="2248762"/>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xEl>
                                              <p:pRg st="0" end="0"/>
                                            </p:txEl>
                                          </p:spTgt>
                                        </p:tgtEl>
                                        <p:attrNameLst>
                                          <p:attrName>style.visibility</p:attrName>
                                        </p:attrNameLst>
                                      </p:cBhvr>
                                      <p:to>
                                        <p:strVal val="visible"/>
                                      </p:to>
                                    </p:set>
                                    <p:animEffect transition="in" filter="fade">
                                      <p:cBhvr>
                                        <p:cTn id="7" dur="500"/>
                                        <p:tgtEl>
                                          <p:spTgt spid="4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7">
                                            <p:txEl>
                                              <p:pRg st="1" end="1"/>
                                            </p:txEl>
                                          </p:spTgt>
                                        </p:tgtEl>
                                        <p:attrNameLst>
                                          <p:attrName>style.visibility</p:attrName>
                                        </p:attrNameLst>
                                      </p:cBhvr>
                                      <p:to>
                                        <p:strVal val="visible"/>
                                      </p:to>
                                    </p:set>
                                    <p:animEffect transition="in" filter="fade">
                                      <p:cBhvr>
                                        <p:cTn id="12" dur="500"/>
                                        <p:tgtEl>
                                          <p:spTgt spid="4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7">
                                            <p:txEl>
                                              <p:pRg st="2" end="2"/>
                                            </p:txEl>
                                          </p:spTgt>
                                        </p:tgtEl>
                                        <p:attrNameLst>
                                          <p:attrName>style.visibility</p:attrName>
                                        </p:attrNameLst>
                                      </p:cBhvr>
                                      <p:to>
                                        <p:strVal val="visible"/>
                                      </p:to>
                                    </p:set>
                                    <p:animEffect transition="in" filter="fade">
                                      <p:cBhvr>
                                        <p:cTn id="17" dur="500"/>
                                        <p:tgtEl>
                                          <p:spTgt spid="4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7">
                                            <p:txEl>
                                              <p:pRg st="3" end="3"/>
                                            </p:txEl>
                                          </p:spTgt>
                                        </p:tgtEl>
                                        <p:attrNameLst>
                                          <p:attrName>style.visibility</p:attrName>
                                        </p:attrNameLst>
                                      </p:cBhvr>
                                      <p:to>
                                        <p:strVal val="visible"/>
                                      </p:to>
                                    </p:set>
                                    <p:animEffect transition="in" filter="fade">
                                      <p:cBhvr>
                                        <p:cTn id="22" dur="500"/>
                                        <p:tgtEl>
                                          <p:spTgt spid="4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7">
                                            <p:txEl>
                                              <p:pRg st="4" end="4"/>
                                            </p:txEl>
                                          </p:spTgt>
                                        </p:tgtEl>
                                        <p:attrNameLst>
                                          <p:attrName>style.visibility</p:attrName>
                                        </p:attrNameLst>
                                      </p:cBhvr>
                                      <p:to>
                                        <p:strVal val="visible"/>
                                      </p:to>
                                    </p:set>
                                    <p:animEffect transition="in" filter="fade">
                                      <p:cBhvr>
                                        <p:cTn id="27" dur="500"/>
                                        <p:tgtEl>
                                          <p:spTgt spid="4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457200" y="1200150"/>
            <a:ext cx="8229600" cy="3394472"/>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rgbClr val="000000"/>
              </a:buClr>
              <a:buSzPct val="100000"/>
              <a:buFont typeface="Arial"/>
              <a:buChar char="•"/>
            </a:pPr>
            <a:r>
              <a:rPr lang="en" sz="3000" i="0" u="none" strike="noStrike" cap="none">
                <a:solidFill>
                  <a:schemeClr val="dk1"/>
                </a:solidFill>
                <a:latin typeface="Source Sans Pro"/>
                <a:ea typeface="Source Sans Pro"/>
                <a:cs typeface="Source Sans Pro"/>
                <a:sym typeface="Source Sans Pro"/>
              </a:rPr>
              <a:t>Possible ways to categorize questions</a:t>
            </a:r>
          </a:p>
          <a:p>
            <a:pPr marL="742950" marR="0" lvl="1" indent="-387350" algn="l" rtl="0">
              <a:lnSpc>
                <a:spcPct val="120000"/>
              </a:lnSpc>
              <a:spcBef>
                <a:spcPts val="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Low level/high level</a:t>
            </a:r>
          </a:p>
          <a:p>
            <a:pPr marL="742950" marR="0" lvl="1" indent="-323850" algn="l" rtl="0">
              <a:lnSpc>
                <a:spcPct val="120000"/>
              </a:lnSpc>
              <a:spcBef>
                <a:spcPts val="400"/>
              </a:spcBef>
              <a:spcAft>
                <a:spcPts val="0"/>
              </a:spcAft>
              <a:buClr>
                <a:srgbClr val="000000"/>
              </a:buClr>
              <a:buSzPct val="100000"/>
              <a:buFont typeface="Source Sans Pro"/>
              <a:buChar char="−"/>
            </a:pPr>
            <a:r>
              <a:rPr lang="en" sz="2400" b="0" i="0" u="none" strike="noStrike" cap="none">
                <a:solidFill>
                  <a:schemeClr val="dk1"/>
                </a:solidFill>
                <a:latin typeface="Source Sans Pro"/>
                <a:ea typeface="Source Sans Pro"/>
                <a:cs typeface="Source Sans Pro"/>
                <a:sym typeface="Source Sans Pro"/>
              </a:rPr>
              <a:t>Open/closed</a:t>
            </a:r>
          </a:p>
          <a:p>
            <a:pPr marL="742950" marR="0" lvl="1" indent="-323850" algn="l" rtl="0">
              <a:lnSpc>
                <a:spcPct val="120000"/>
              </a:lnSpc>
              <a:spcBef>
                <a:spcPts val="40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Teacher/student</a:t>
            </a:r>
          </a:p>
          <a:p>
            <a:pPr marL="742950" marR="0" lvl="1" indent="-323850" algn="l" rtl="0">
              <a:lnSpc>
                <a:spcPct val="120000"/>
              </a:lnSpc>
              <a:spcBef>
                <a:spcPts val="40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Divergent/convergent</a:t>
            </a:r>
          </a:p>
          <a:p>
            <a:pPr marL="742950" marR="0" lvl="1" indent="-323850" algn="l" rtl="0">
              <a:lnSpc>
                <a:spcPct val="120000"/>
              </a:lnSpc>
              <a:spcBef>
                <a:spcPts val="40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Google/good</a:t>
            </a:r>
          </a:p>
          <a:p>
            <a:pPr marL="742950" marR="0" lvl="1" indent="-158750" algn="l" rtl="0">
              <a:lnSpc>
                <a:spcPct val="120000"/>
              </a:lnSpc>
              <a:spcBef>
                <a:spcPts val="400"/>
              </a:spcBef>
              <a:spcAft>
                <a:spcPts val="0"/>
              </a:spcAft>
              <a:buClr>
                <a:srgbClr val="FBC370"/>
              </a:buClr>
              <a:buSzPct val="100000"/>
              <a:buFont typeface="Arial"/>
              <a:buNone/>
            </a:pPr>
            <a:endParaRPr sz="20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496" name="Shape 496"/>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Questions Activity</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0475" y="1200150"/>
            <a:ext cx="8229600" cy="3394500"/>
          </a:xfrm>
          <a:prstGeom prst="rect">
            <a:avLst/>
          </a:prstGeom>
          <a:noFill/>
          <a:ln>
            <a:noFill/>
          </a:ln>
        </p:spPr>
        <p:txBody>
          <a:bodyPr lIns="91425" tIns="91425" rIns="91425" bIns="91425" anchor="t" anchorCtr="0">
            <a:noAutofit/>
          </a:bodyPr>
          <a:lstStyle/>
          <a:p>
            <a:pPr marL="514350" marR="0" lvl="0" indent="-476250" algn="l" rtl="0">
              <a:spcBef>
                <a:spcPts val="0"/>
              </a:spcBef>
              <a:spcAft>
                <a:spcPts val="0"/>
              </a:spcAft>
              <a:buClr>
                <a:schemeClr val="dk1"/>
              </a:buClr>
              <a:buSzPct val="100000"/>
              <a:buFont typeface="Source Sans Pro"/>
              <a:buAutoNum type="arabicPeriod" startAt="3"/>
            </a:pPr>
            <a:r>
              <a:rPr lang="en" sz="1800" b="0" i="0" u="none" strike="noStrike" cap="none">
                <a:solidFill>
                  <a:schemeClr val="dk1"/>
                </a:solidFill>
                <a:latin typeface="Source Sans Pro"/>
                <a:ea typeface="Source Sans Pro"/>
                <a:cs typeface="Source Sans Pro"/>
                <a:sym typeface="Source Sans Pro"/>
              </a:rPr>
              <a:t>Higher order questions are asked.</a:t>
            </a:r>
          </a:p>
          <a:p>
            <a:pPr marL="0" marR="0" lvl="0" indent="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“Teachers’ questions probe student thinking and serve to extend understanding.”</a:t>
            </a:r>
          </a:p>
          <a:p>
            <a:pPr marL="342900" marR="0" lvl="0" indent="-34290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Danielson</a:t>
            </a:r>
            <a:r>
              <a:rPr lang="en" sz="1800" b="1" i="0" u="none" strike="noStrike" cap="none">
                <a:solidFill>
                  <a:schemeClr val="dk1"/>
                </a:solidFill>
                <a:latin typeface="Source Sans Pro"/>
                <a:ea typeface="Source Sans Pro"/>
                <a:cs typeface="Source Sans Pro"/>
                <a:sym typeface="Source Sans Pro"/>
              </a:rPr>
              <a:t> – </a:t>
            </a:r>
            <a:r>
              <a:rPr lang="en" sz="1800" b="1" i="0" u="none" strike="noStrike" cap="none">
                <a:solidFill>
                  <a:srgbClr val="073763"/>
                </a:solidFill>
                <a:latin typeface="Source Sans Pro"/>
                <a:ea typeface="Source Sans Pro"/>
                <a:cs typeface="Source Sans Pro"/>
                <a:sym typeface="Source Sans Pro"/>
              </a:rPr>
              <a:t>Questions </a:t>
            </a:r>
          </a:p>
          <a:p>
            <a:pPr marL="342900" marR="0" lvl="0" indent="-342900" algn="l" rtl="0">
              <a:spcBef>
                <a:spcPts val="0"/>
              </a:spcBef>
              <a:spcAft>
                <a:spcPts val="0"/>
              </a:spcAft>
              <a:buClr>
                <a:schemeClr val="dk1"/>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0"/>
              </a:spcBef>
              <a:spcAft>
                <a:spcPts val="0"/>
              </a:spcAft>
              <a:buClr>
                <a:schemeClr val="dk1"/>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514350" marR="0" lvl="0" indent="-476250" algn="l" rtl="0">
              <a:spcBef>
                <a:spcPts val="480"/>
              </a:spcBef>
              <a:spcAft>
                <a:spcPts val="0"/>
              </a:spcAft>
              <a:buClr>
                <a:schemeClr val="dk1"/>
              </a:buClr>
              <a:buSzPct val="100000"/>
              <a:buFont typeface="Source Sans Pro"/>
              <a:buAutoNum type="arabicPeriod" startAt="4"/>
            </a:pPr>
            <a:r>
              <a:rPr lang="en" sz="1800" b="0" i="0" u="none" strike="noStrike" cap="none">
                <a:solidFill>
                  <a:schemeClr val="dk1"/>
                </a:solidFill>
                <a:latin typeface="Source Sans Pro"/>
                <a:ea typeface="Source Sans Pro"/>
                <a:cs typeface="Source Sans Pro"/>
                <a:sym typeface="Source Sans Pro"/>
              </a:rPr>
              <a:t>Cooperative learning is used consistently and systematically</a:t>
            </a:r>
          </a:p>
          <a:p>
            <a:pPr marL="0" marR="0" lvl="0" indent="0" algn="l" rtl="0">
              <a:spcBef>
                <a:spcPts val="40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“Cooperative learning is a process. To support the success of cooperative learning, teachers must teach the steps of the process, provide students with opportunities to practice those steps, and clearly define the norms and parameters within which cooperative learning will take place.”</a:t>
            </a:r>
          </a:p>
          <a:p>
            <a:pPr marL="0" marR="0" lvl="0" indent="0" algn="l" rtl="0">
              <a:spcBef>
                <a:spcPts val="400"/>
              </a:spcBef>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McRel </a:t>
            </a:r>
            <a:r>
              <a:rPr lang="en" sz="1800" b="1" i="0" u="none" strike="noStrike" cap="none">
                <a:solidFill>
                  <a:schemeClr val="dk1"/>
                </a:solidFill>
                <a:latin typeface="Source Sans Pro"/>
                <a:ea typeface="Source Sans Pro"/>
                <a:cs typeface="Source Sans Pro"/>
                <a:sym typeface="Source Sans Pro"/>
              </a:rPr>
              <a:t>– </a:t>
            </a:r>
            <a:r>
              <a:rPr lang="en" sz="1800" b="1" i="0" u="none" strike="noStrike" cap="none">
                <a:solidFill>
                  <a:srgbClr val="1C4587"/>
                </a:solidFill>
                <a:latin typeface="Source Sans Pro"/>
                <a:ea typeface="Source Sans Pro"/>
                <a:cs typeface="Source Sans Pro"/>
                <a:sym typeface="Source Sans Pro"/>
              </a:rPr>
              <a:t>Cooperative Learning</a:t>
            </a:r>
          </a:p>
        </p:txBody>
      </p:sp>
      <p:sp>
        <p:nvSpPr>
          <p:cNvPr id="201" name="Shape 201"/>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noAutofit/>
          </a:bodyPr>
          <a:lstStyle/>
          <a:p>
            <a:pPr marL="0" marR="0" lvl="0" indent="0" algn="ctr" rtl="0">
              <a:spcBef>
                <a:spcPts val="0"/>
              </a:spcBef>
              <a:buClr>
                <a:schemeClr val="lt1"/>
              </a:buClr>
              <a:buSzPct val="25000"/>
              <a:buFont typeface="Source Sans Pro"/>
              <a:buNone/>
            </a:pPr>
            <a:r>
              <a:rPr lang="en" sz="3200" b="0" i="0" u="none" strike="noStrike" cap="none" dirty="0">
                <a:solidFill>
                  <a:schemeClr val="lt1"/>
                </a:solidFill>
                <a:latin typeface="Source Sans Pro"/>
                <a:ea typeface="Source Sans Pro"/>
                <a:cs typeface="Source Sans Pro"/>
                <a:sym typeface="Source Sans Pro"/>
              </a:rPr>
              <a:t>Teacher Practices For Promoting Engagement</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297724" y="1200150"/>
            <a:ext cx="7924800" cy="3143400"/>
          </a:xfrm>
          <a:prstGeom prst="rect">
            <a:avLst/>
          </a:prstGeom>
          <a:noFill/>
          <a:ln>
            <a:noFill/>
          </a:ln>
        </p:spPr>
        <p:txBody>
          <a:bodyPr lIns="91425" tIns="91425" rIns="91425" bIns="91425" anchor="t" anchorCtr="0">
            <a:noAutofit/>
          </a:bodyPr>
          <a:lstStyle/>
          <a:p>
            <a:pPr marL="457200" marR="0" lvl="0" indent="0" algn="just" rtl="0">
              <a:spcBef>
                <a:spcPts val="0"/>
              </a:spcBef>
              <a:spcAft>
                <a:spcPts val="0"/>
              </a:spcAft>
              <a:buClr>
                <a:srgbClr val="FBC370"/>
              </a:buClr>
              <a:buSzPct val="25000"/>
              <a:buFont typeface="Noto Sans Symbols"/>
              <a:buNone/>
            </a:pPr>
            <a:endParaRPr sz="2400" b="0" i="0" u="none" strike="noStrike" cap="none">
              <a:solidFill>
                <a:schemeClr val="dk1"/>
              </a:solidFill>
              <a:latin typeface="Source Sans Pro"/>
              <a:ea typeface="Source Sans Pro"/>
              <a:cs typeface="Source Sans Pro"/>
              <a:sym typeface="Source Sans Pro"/>
            </a:endParaRPr>
          </a:p>
          <a:p>
            <a:pPr marL="457200" marR="0" lvl="0" indent="0" algn="ctr" rtl="0">
              <a:spcBef>
                <a:spcPts val="0"/>
              </a:spcBef>
              <a:spcAft>
                <a:spcPts val="0"/>
              </a:spcAft>
              <a:buClr>
                <a:schemeClr val="accent5"/>
              </a:buClr>
              <a:buSzPct val="25000"/>
              <a:buFont typeface="Noto Sans Symbols"/>
              <a:buNone/>
            </a:pPr>
            <a:r>
              <a:rPr lang="en" sz="2400" b="0" i="0" u="none" strike="noStrike" cap="none">
                <a:solidFill>
                  <a:schemeClr val="dk1"/>
                </a:solidFill>
                <a:latin typeface="Source Sans Pro"/>
                <a:ea typeface="Source Sans Pro"/>
                <a:cs typeface="Source Sans Pro"/>
                <a:sym typeface="Source Sans Pro"/>
              </a:rPr>
              <a:t> </a:t>
            </a:r>
            <a:r>
              <a:rPr lang="en" sz="3200" b="1" i="0" u="none" strike="noStrike" cap="none">
                <a:solidFill>
                  <a:srgbClr val="183066"/>
                </a:solidFill>
                <a:latin typeface="Source Sans Pro"/>
                <a:ea typeface="Source Sans Pro"/>
                <a:cs typeface="Source Sans Pro"/>
                <a:sym typeface="Source Sans Pro"/>
              </a:rPr>
              <a:t>Questions need to be purposeful. </a:t>
            </a:r>
          </a:p>
          <a:p>
            <a:pPr marL="457200" marR="0" lvl="0" indent="0" algn="ctr" rtl="0">
              <a:spcBef>
                <a:spcPts val="0"/>
              </a:spcBef>
              <a:spcAft>
                <a:spcPts val="0"/>
              </a:spcAft>
              <a:buClr>
                <a:schemeClr val="accent5"/>
              </a:buClr>
              <a:buSzPct val="25000"/>
              <a:buFont typeface="Noto Sans Symbols"/>
              <a:buNone/>
            </a:pPr>
            <a:endParaRPr sz="2400" b="0" i="0" u="none" strike="noStrike" cap="none">
              <a:solidFill>
                <a:schemeClr val="dk1"/>
              </a:solidFill>
              <a:latin typeface="Source Sans Pro"/>
              <a:ea typeface="Source Sans Pro"/>
              <a:cs typeface="Source Sans Pro"/>
              <a:sym typeface="Source Sans Pro"/>
            </a:endParaRPr>
          </a:p>
          <a:p>
            <a:pPr marL="457200" marR="0" lvl="0" indent="0" algn="ctr" rtl="0">
              <a:spcBef>
                <a:spcPts val="0"/>
              </a:spcBef>
              <a:spcAft>
                <a:spcPts val="0"/>
              </a:spcAft>
              <a:buClr>
                <a:schemeClr val="accent5"/>
              </a:buClr>
              <a:buSzPct val="25000"/>
              <a:buFont typeface="Noto Sans Symbols"/>
              <a:buNone/>
            </a:pPr>
            <a:r>
              <a:rPr lang="en" sz="2800" b="0" i="0" u="none" strike="noStrike" cap="none">
                <a:solidFill>
                  <a:schemeClr val="dk1"/>
                </a:solidFill>
                <a:latin typeface="Source Sans Pro"/>
                <a:ea typeface="Source Sans Pro"/>
                <a:cs typeface="Source Sans Pro"/>
                <a:sym typeface="Source Sans Pro"/>
              </a:rPr>
              <a:t>Intellectual engagement requires a mix of questions, beginning with </a:t>
            </a:r>
            <a:r>
              <a:rPr lang="en" sz="2800" b="0" i="0" u="none" strike="noStrike" cap="none">
                <a:solidFill>
                  <a:srgbClr val="214189"/>
                </a:solidFill>
                <a:latin typeface="Source Sans Pro"/>
                <a:ea typeface="Source Sans Pro"/>
                <a:cs typeface="Source Sans Pro"/>
                <a:sym typeface="Source Sans Pro"/>
              </a:rPr>
              <a:t>lower level, teacher-created, convergent, Google-type </a:t>
            </a:r>
            <a:r>
              <a:rPr lang="en" sz="2800" b="0" i="0" u="none" strike="noStrike" cap="none">
                <a:solidFill>
                  <a:srgbClr val="0F173D"/>
                </a:solidFill>
                <a:latin typeface="Source Sans Pro"/>
                <a:ea typeface="Source Sans Pro"/>
                <a:cs typeface="Source Sans Pro"/>
                <a:sym typeface="Source Sans Pro"/>
              </a:rPr>
              <a:t>questions for </a:t>
            </a:r>
            <a:r>
              <a:rPr lang="en" sz="2800" b="1" i="0" u="none" strike="noStrike" cap="none">
                <a:solidFill>
                  <a:srgbClr val="214189"/>
                </a:solidFill>
                <a:latin typeface="Source Sans Pro"/>
                <a:ea typeface="Source Sans Pro"/>
                <a:cs typeface="Source Sans Pro"/>
                <a:sym typeface="Source Sans Pro"/>
              </a:rPr>
              <a:t>management</a:t>
            </a:r>
            <a:r>
              <a:rPr lang="en" sz="2800" b="0" i="0" u="none" strike="noStrike" cap="none">
                <a:solidFill>
                  <a:srgbClr val="214189"/>
                </a:solidFill>
                <a:latin typeface="Source Sans Pro"/>
                <a:ea typeface="Source Sans Pro"/>
                <a:cs typeface="Source Sans Pro"/>
                <a:sym typeface="Source Sans Pro"/>
              </a:rPr>
              <a:t> </a:t>
            </a:r>
            <a:r>
              <a:rPr lang="en" sz="2800" b="0" i="0" u="none" strike="noStrike" cap="none">
                <a:solidFill>
                  <a:srgbClr val="0F173D"/>
                </a:solidFill>
                <a:latin typeface="Source Sans Pro"/>
                <a:ea typeface="Source Sans Pro"/>
                <a:cs typeface="Source Sans Pro"/>
                <a:sym typeface="Source Sans Pro"/>
              </a:rPr>
              <a:t>and </a:t>
            </a:r>
            <a:r>
              <a:rPr lang="en" sz="2800" b="1" i="0" u="none" strike="noStrike" cap="none">
                <a:solidFill>
                  <a:schemeClr val="dk2"/>
                </a:solidFill>
                <a:latin typeface="Source Sans Pro"/>
                <a:ea typeface="Source Sans Pro"/>
                <a:cs typeface="Source Sans Pro"/>
                <a:sym typeface="Source Sans Pro"/>
              </a:rPr>
              <a:t>assessment</a:t>
            </a:r>
            <a:r>
              <a:rPr lang="en" sz="2800" b="0" i="0" u="none" strike="noStrike" cap="none">
                <a:solidFill>
                  <a:srgbClr val="0F173D"/>
                </a:solidFill>
                <a:latin typeface="Source Sans Pro"/>
                <a:ea typeface="Source Sans Pro"/>
                <a:cs typeface="Source Sans Pro"/>
                <a:sym typeface="Source Sans Pro"/>
              </a:rPr>
              <a:t> </a:t>
            </a:r>
            <a:r>
              <a:rPr lang="en" sz="2400" b="0" i="0" u="none" strike="noStrike" cap="none">
                <a:solidFill>
                  <a:srgbClr val="0F173D"/>
                </a:solidFill>
                <a:latin typeface="Source Sans Pro"/>
                <a:ea typeface="Source Sans Pro"/>
                <a:cs typeface="Source Sans Pro"/>
                <a:sym typeface="Source Sans Pro"/>
              </a:rPr>
              <a:t>. . . </a:t>
            </a:r>
          </a:p>
          <a:p>
            <a:pPr marL="457200" marR="0" lvl="0" indent="0" algn="ctr" rtl="0">
              <a:spcBef>
                <a:spcPts val="0"/>
              </a:spcBef>
              <a:spcAft>
                <a:spcPts val="0"/>
              </a:spcAft>
              <a:buClr>
                <a:schemeClr val="accent5"/>
              </a:buClr>
              <a:buSzPct val="2500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457200" marR="0" lvl="0" indent="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accent5"/>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0" i="0" u="none" strike="noStrike" cap="none">
              <a:solidFill>
                <a:schemeClr val="accent5"/>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buClr>
                <a:srgbClr val="FBC370"/>
              </a:buClr>
              <a:buSzPct val="25000"/>
              <a:buFont typeface="Noto Sans Symbols"/>
              <a:buNone/>
            </a:pPr>
            <a:r>
              <a:rPr lang="en" sz="1800" b="1" i="0" u="none" strike="noStrike" cap="none">
                <a:solidFill>
                  <a:schemeClr val="dk1"/>
                </a:solidFill>
                <a:latin typeface="Source Sans Pro"/>
                <a:ea typeface="Source Sans Pro"/>
                <a:cs typeface="Source Sans Pro"/>
                <a:sym typeface="Source Sans Pro"/>
              </a:rPr>
              <a:t> </a:t>
            </a:r>
          </a:p>
        </p:txBody>
      </p:sp>
      <p:sp>
        <p:nvSpPr>
          <p:cNvPr id="503" name="Shape 503"/>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Questions Key Concepts</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381000" y="1371600"/>
            <a:ext cx="8229600" cy="2686049"/>
          </a:xfrm>
          <a:prstGeom prst="rect">
            <a:avLst/>
          </a:prstGeom>
          <a:noFill/>
          <a:ln>
            <a:noFill/>
          </a:ln>
        </p:spPr>
        <p:txBody>
          <a:bodyPr lIns="91425" tIns="91425" rIns="91425" bIns="91425" anchor="t" anchorCtr="0">
            <a:noAutofit/>
          </a:bodyPr>
          <a:lstStyle/>
          <a:p>
            <a:pPr marL="457200" marR="0" lvl="0" indent="0" algn="just" rtl="0">
              <a:spcBef>
                <a:spcPts val="0"/>
              </a:spcBef>
              <a:spcAft>
                <a:spcPts val="0"/>
              </a:spcAft>
              <a:buClr>
                <a:schemeClr val="accent5"/>
              </a:buClr>
              <a:buSzPct val="25000"/>
              <a:buFont typeface="Noto Sans Symbols"/>
              <a:buNone/>
            </a:pPr>
            <a:endParaRPr sz="2400" b="0" i="0" u="none" strike="noStrike" cap="none">
              <a:solidFill>
                <a:schemeClr val="dk1"/>
              </a:solidFill>
              <a:latin typeface="Source Sans Pro"/>
              <a:ea typeface="Source Sans Pro"/>
              <a:cs typeface="Source Sans Pro"/>
              <a:sym typeface="Source Sans Pro"/>
            </a:endParaRPr>
          </a:p>
          <a:p>
            <a:pPr marL="457200" marR="0" lvl="0" indent="0" algn="ctr" rtl="0">
              <a:spcBef>
                <a:spcPts val="0"/>
              </a:spcBef>
              <a:spcAft>
                <a:spcPts val="0"/>
              </a:spcAft>
              <a:buClr>
                <a:schemeClr val="accent5"/>
              </a:buClr>
              <a:buSzPct val="25000"/>
              <a:buFont typeface="Noto Sans Symbols"/>
              <a:buNone/>
            </a:pPr>
            <a:r>
              <a:rPr lang="en" sz="2800" b="0" i="0" u="none" strike="noStrike" cap="none">
                <a:solidFill>
                  <a:schemeClr val="dk1"/>
                </a:solidFill>
                <a:latin typeface="Source Sans Pro"/>
                <a:ea typeface="Source Sans Pro"/>
                <a:cs typeface="Source Sans Pro"/>
                <a:sym typeface="Source Sans Pro"/>
              </a:rPr>
              <a:t>. . . and leading towards </a:t>
            </a:r>
            <a:r>
              <a:rPr lang="en" sz="2800" b="0" i="0" u="none" strike="noStrike" cap="none">
                <a:solidFill>
                  <a:srgbClr val="FF0000"/>
                </a:solidFill>
                <a:latin typeface="Source Sans Pro"/>
                <a:ea typeface="Source Sans Pro"/>
                <a:cs typeface="Source Sans Pro"/>
                <a:sym typeface="Source Sans Pro"/>
              </a:rPr>
              <a:t>open ended, higher-order, divergent questions </a:t>
            </a:r>
            <a:r>
              <a:rPr lang="en" sz="2800" b="0" i="0" u="none" strike="noStrike" cap="none">
                <a:solidFill>
                  <a:schemeClr val="dk1"/>
                </a:solidFill>
                <a:latin typeface="Source Sans Pro"/>
                <a:ea typeface="Source Sans Pro"/>
                <a:cs typeface="Source Sans Pro"/>
                <a:sym typeface="Source Sans Pro"/>
              </a:rPr>
              <a:t>which </a:t>
            </a:r>
            <a:r>
              <a:rPr lang="en" sz="2800" b="0" i="0" u="none" strike="noStrike" cap="none">
                <a:solidFill>
                  <a:srgbClr val="5881D8"/>
                </a:solidFill>
                <a:latin typeface="Source Sans Pro"/>
                <a:ea typeface="Source Sans Pro"/>
                <a:cs typeface="Source Sans Pro"/>
                <a:sym typeface="Source Sans Pro"/>
              </a:rPr>
              <a:t>cause</a:t>
            </a:r>
            <a:r>
              <a:rPr lang="en" sz="2800" b="0" i="0" u="none" strike="noStrike" cap="none">
                <a:solidFill>
                  <a:schemeClr val="dk1"/>
                </a:solidFill>
                <a:latin typeface="Source Sans Pro"/>
                <a:ea typeface="Source Sans Pro"/>
                <a:cs typeface="Source Sans Pro"/>
                <a:sym typeface="Source Sans Pro"/>
              </a:rPr>
              <a:t> engagement and learning because they require </a:t>
            </a:r>
            <a:r>
              <a:rPr lang="en" sz="2800" b="1" i="1" u="none" strike="noStrike" cap="none">
                <a:solidFill>
                  <a:srgbClr val="214189"/>
                </a:solidFill>
                <a:latin typeface="Source Sans Pro"/>
                <a:ea typeface="Source Sans Pro"/>
                <a:cs typeface="Source Sans Pro"/>
                <a:sym typeface="Source Sans Pro"/>
              </a:rPr>
              <a:t>discussion, research, and evidence </a:t>
            </a:r>
            <a:r>
              <a:rPr lang="en" sz="2800" b="0" i="0" u="none" strike="noStrike" cap="none">
                <a:solidFill>
                  <a:schemeClr val="dk1"/>
                </a:solidFill>
                <a:latin typeface="Source Sans Pro"/>
                <a:ea typeface="Source Sans Pro"/>
                <a:cs typeface="Source Sans Pro"/>
                <a:sym typeface="Source Sans Pro"/>
              </a:rPr>
              <a:t>to support the answer.</a:t>
            </a:r>
          </a:p>
          <a:p>
            <a:pPr marL="457200" marR="0" lvl="0" indent="0" algn="ctr" rtl="0">
              <a:spcBef>
                <a:spcPts val="0"/>
              </a:spcBef>
              <a:spcAft>
                <a:spcPts val="0"/>
              </a:spcAft>
              <a:buClr>
                <a:schemeClr val="accent5"/>
              </a:buClr>
              <a:buSzPct val="25000"/>
              <a:buFont typeface="Noto Sans Symbols"/>
              <a:buNone/>
            </a:pPr>
            <a:endParaRPr sz="2000" b="1" i="0" u="none" strike="noStrike" cap="none">
              <a:solidFill>
                <a:srgbClr val="FF0000"/>
              </a:solidFill>
              <a:latin typeface="Source Sans Pro"/>
              <a:ea typeface="Source Sans Pro"/>
              <a:cs typeface="Source Sans Pro"/>
              <a:sym typeface="Source Sans Pro"/>
            </a:endParaRPr>
          </a:p>
          <a:p>
            <a:pPr marL="457200" marR="0" lvl="0" indent="0" algn="l" rtl="0">
              <a:spcBef>
                <a:spcPts val="0"/>
              </a:spcBef>
              <a:spcAft>
                <a:spcPts val="0"/>
              </a:spcAft>
              <a:buClr>
                <a:schemeClr val="accent5"/>
              </a:buClr>
              <a:buSzPct val="25000"/>
              <a:buFont typeface="Noto Sans Symbols"/>
              <a:buNone/>
            </a:pPr>
            <a:endParaRPr sz="1800" b="0" i="0" u="none" strike="noStrike" cap="none">
              <a:solidFill>
                <a:srgbClr val="385690"/>
              </a:solidFill>
              <a:latin typeface="Source Sans Pro"/>
              <a:ea typeface="Source Sans Pro"/>
              <a:cs typeface="Source Sans Pro"/>
              <a:sym typeface="Source Sans Pro"/>
            </a:endParaRPr>
          </a:p>
          <a:p>
            <a:pPr marL="457200" marR="0" lvl="0" indent="0" algn="l" rtl="0">
              <a:spcBef>
                <a:spcPts val="0"/>
              </a:spcBef>
              <a:spcAft>
                <a:spcPts val="0"/>
              </a:spcAft>
              <a:buClr>
                <a:schemeClr val="accent5"/>
              </a:buClr>
              <a:buSzPct val="2500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457200" marR="0" lvl="0" indent="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accent5"/>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0" i="0" u="none" strike="noStrike" cap="none">
              <a:solidFill>
                <a:schemeClr val="accent5"/>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spcAft>
                <a:spcPts val="0"/>
              </a:spcAft>
              <a:buClr>
                <a:schemeClr val="accent5"/>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457200" marR="0" lvl="0" indent="-381000" algn="l" rtl="0">
              <a:spcBef>
                <a:spcPts val="0"/>
              </a:spcBef>
              <a:buClr>
                <a:srgbClr val="FBC370"/>
              </a:buClr>
              <a:buSzPct val="25000"/>
              <a:buFont typeface="Noto Sans Symbols"/>
              <a:buNone/>
            </a:pPr>
            <a:r>
              <a:rPr lang="en" sz="1800" b="1" i="0" u="none" strike="noStrike" cap="none">
                <a:solidFill>
                  <a:schemeClr val="dk1"/>
                </a:solidFill>
                <a:latin typeface="Source Sans Pro"/>
                <a:ea typeface="Source Sans Pro"/>
                <a:cs typeface="Source Sans Pro"/>
                <a:sym typeface="Source Sans Pro"/>
              </a:rPr>
              <a:t> </a:t>
            </a:r>
          </a:p>
        </p:txBody>
      </p:sp>
      <p:sp>
        <p:nvSpPr>
          <p:cNvPr id="510" name="Shape 510"/>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Questions Key Concepts</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Shape 516"/>
          <p:cNvPicPr preferRelativeResize="0"/>
          <p:nvPr/>
        </p:nvPicPr>
        <p:blipFill>
          <a:blip r:embed="rId3">
            <a:alphaModFix/>
          </a:blip>
          <a:stretch>
            <a:fillRect/>
          </a:stretch>
        </p:blipFill>
        <p:spPr>
          <a:xfrm>
            <a:off x="1878889" y="987174"/>
            <a:ext cx="5386224" cy="4156774"/>
          </a:xfrm>
          <a:prstGeom prst="rect">
            <a:avLst/>
          </a:prstGeom>
          <a:noFill/>
          <a:ln>
            <a:noFill/>
          </a:ln>
        </p:spPr>
      </p:pic>
      <p:sp>
        <p:nvSpPr>
          <p:cNvPr id="517" name="Shape 517"/>
          <p:cNvSpPr txBox="1">
            <a:spLocks noGrp="1"/>
          </p:cNvSpPr>
          <p:nvPr>
            <p:ph type="title"/>
          </p:nvPr>
        </p:nvSpPr>
        <p:spPr>
          <a:xfrm>
            <a:off x="457200" y="20597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Questions Activity</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Questions Activity</a:t>
            </a:r>
          </a:p>
        </p:txBody>
      </p:sp>
      <p:sp>
        <p:nvSpPr>
          <p:cNvPr id="524" name="Shape 524"/>
          <p:cNvSpPr txBox="1">
            <a:spLocks noGrp="1"/>
          </p:cNvSpPr>
          <p:nvPr>
            <p:ph type="body" idx="1"/>
          </p:nvPr>
        </p:nvSpPr>
        <p:spPr>
          <a:xfrm>
            <a:off x="794025" y="1174175"/>
            <a:ext cx="7160100" cy="3486000"/>
          </a:xfrm>
          <a:prstGeom prst="rect">
            <a:avLst/>
          </a:prstGeom>
          <a:noFill/>
          <a:ln>
            <a:noFill/>
          </a:ln>
        </p:spPr>
        <p:txBody>
          <a:bodyPr lIns="91425" tIns="45700" rIns="91425" bIns="45700" anchor="t" anchorCtr="0">
            <a:noAutofit/>
          </a:bodyPr>
          <a:lstStyle/>
          <a:p>
            <a:pPr marL="400050" marR="0" lvl="1" indent="-374650" algn="l" rtl="0">
              <a:lnSpc>
                <a:spcPct val="115000"/>
              </a:lnSpc>
              <a:spcBef>
                <a:spcPts val="0"/>
              </a:spcBef>
              <a:spcAft>
                <a:spcPts val="0"/>
              </a:spcAft>
              <a:buClr>
                <a:srgbClr val="000000"/>
              </a:buClr>
              <a:buSzPct val="100000"/>
              <a:buFont typeface="Arial"/>
              <a:buChar char="•"/>
            </a:pPr>
            <a:r>
              <a:rPr lang="en" b="1"/>
              <a:t>Write three questions using the chart, and identify the purpose of the question.</a:t>
            </a:r>
          </a:p>
          <a:p>
            <a:pPr marL="457200" marR="0" lvl="0" algn="l" rtl="0">
              <a:lnSpc>
                <a:spcPct val="115000"/>
              </a:lnSpc>
              <a:spcBef>
                <a:spcPts val="0"/>
              </a:spcBef>
              <a:spcAft>
                <a:spcPts val="0"/>
              </a:spcAft>
              <a:buNone/>
            </a:pPr>
            <a:endParaRPr sz="600" b="1"/>
          </a:p>
          <a:p>
            <a:pPr marL="576262" marR="0" lvl="2" indent="-277812" algn="l" rtl="0">
              <a:lnSpc>
                <a:spcPct val="115000"/>
              </a:lnSpc>
              <a:spcBef>
                <a:spcPts val="0"/>
              </a:spcBef>
              <a:spcAft>
                <a:spcPts val="0"/>
              </a:spcAft>
              <a:buClr>
                <a:srgbClr val="000000"/>
              </a:buClr>
              <a:buSzPct val="100000"/>
              <a:buFont typeface="Source Sans Pro"/>
              <a:buChar char="−"/>
            </a:pPr>
            <a:r>
              <a:rPr lang="en" sz="2800"/>
              <a:t>Management</a:t>
            </a:r>
          </a:p>
          <a:p>
            <a:pPr marL="576262" marR="0" lvl="2" indent="-277812" algn="l" rtl="0">
              <a:lnSpc>
                <a:spcPct val="115000"/>
              </a:lnSpc>
              <a:spcBef>
                <a:spcPts val="0"/>
              </a:spcBef>
              <a:spcAft>
                <a:spcPts val="0"/>
              </a:spcAft>
              <a:buClr>
                <a:srgbClr val="000000"/>
              </a:buClr>
              <a:buSzPct val="100000"/>
              <a:buFont typeface="Source Sans Pro"/>
              <a:buChar char="−"/>
            </a:pPr>
            <a:r>
              <a:rPr lang="en" sz="2800"/>
              <a:t>Assessment</a:t>
            </a:r>
          </a:p>
          <a:p>
            <a:pPr marL="576262" marR="0" lvl="2" indent="-277812" algn="l" rtl="0">
              <a:lnSpc>
                <a:spcPct val="115000"/>
              </a:lnSpc>
              <a:spcBef>
                <a:spcPts val="0"/>
              </a:spcBef>
              <a:spcAft>
                <a:spcPts val="0"/>
              </a:spcAft>
              <a:buClr>
                <a:srgbClr val="000000"/>
              </a:buClr>
              <a:buSzPct val="100000"/>
              <a:buFont typeface="Source Sans Pro"/>
              <a:buChar char="−"/>
            </a:pPr>
            <a:r>
              <a:rPr lang="en" sz="2800" b="0"/>
              <a:t>Engagement &amp; Learning</a:t>
            </a:r>
          </a:p>
        </p:txBody>
      </p:sp>
      <p:pic>
        <p:nvPicPr>
          <p:cNvPr id="525" name="Shape 525"/>
          <p:cNvPicPr preferRelativeResize="0"/>
          <p:nvPr/>
        </p:nvPicPr>
        <p:blipFill>
          <a:blip r:embed="rId3">
            <a:alphaModFix/>
          </a:blip>
          <a:stretch>
            <a:fillRect/>
          </a:stretch>
        </p:blipFill>
        <p:spPr>
          <a:xfrm>
            <a:off x="8392477" y="4415730"/>
            <a:ext cx="663150" cy="696468"/>
          </a:xfrm>
          <a:prstGeom prst="rect">
            <a:avLst/>
          </a:prstGeom>
          <a:noFill/>
          <a:ln>
            <a:noFill/>
          </a:ln>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457200" y="1123650"/>
            <a:ext cx="8305800" cy="37149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accent5"/>
              </a:buClr>
              <a:buSzPct val="25000"/>
              <a:buFont typeface="Noto Sans Symbols"/>
              <a:buNone/>
            </a:pPr>
            <a:r>
              <a:rPr lang="en" sz="2800" b="1" i="0" u="none" strike="noStrike" cap="none">
                <a:solidFill>
                  <a:schemeClr val="dk1"/>
                </a:solidFill>
                <a:latin typeface="Source Sans Pro"/>
                <a:ea typeface="Source Sans Pro"/>
                <a:cs typeface="Source Sans Pro"/>
                <a:sym typeface="Source Sans Pro"/>
              </a:rPr>
              <a:t>Examples of questions with different purposes: </a:t>
            </a:r>
          </a:p>
          <a:p>
            <a:pPr marL="0" marR="0" lvl="0" indent="0" algn="l" rtl="0">
              <a:spcBef>
                <a:spcPts val="0"/>
              </a:spcBef>
              <a:spcAft>
                <a:spcPts val="0"/>
              </a:spcAft>
              <a:buClr>
                <a:schemeClr val="accent5"/>
              </a:buClr>
              <a:buSzPct val="25000"/>
              <a:buFont typeface="Noto Sans Symbols"/>
              <a:buNone/>
            </a:pPr>
            <a:endParaRPr sz="800" b="1" i="0" u="none" strike="noStrike" cap="none">
              <a:solidFill>
                <a:schemeClr val="dk1"/>
              </a:solidFill>
              <a:latin typeface="Source Sans Pro"/>
              <a:ea typeface="Source Sans Pro"/>
              <a:cs typeface="Source Sans Pro"/>
              <a:sym typeface="Source Sans Pro"/>
            </a:endParaRPr>
          </a:p>
          <a:p>
            <a:pPr marL="457200" marR="0" lvl="0" indent="-355600" algn="l" rtl="0">
              <a:lnSpc>
                <a:spcPct val="115000"/>
              </a:lnSpc>
              <a:spcBef>
                <a:spcPts val="0"/>
              </a:spcBef>
              <a:spcAft>
                <a:spcPts val="0"/>
              </a:spcAft>
              <a:buClr>
                <a:schemeClr val="accent5"/>
              </a:buClr>
              <a:buSzPct val="25000"/>
              <a:buFont typeface="Noto Sans Symbols"/>
              <a:buNone/>
            </a:pPr>
            <a:r>
              <a:rPr lang="en" sz="2400" b="0" i="0" u="none" strike="noStrike" cap="none">
                <a:solidFill>
                  <a:schemeClr val="dk1"/>
                </a:solidFill>
                <a:latin typeface="Source Sans Pro"/>
                <a:ea typeface="Source Sans Pro"/>
                <a:cs typeface="Source Sans Pro"/>
                <a:sym typeface="Source Sans Pro"/>
              </a:rPr>
              <a:t>    </a:t>
            </a:r>
            <a:r>
              <a:rPr lang="en" sz="2400" i="0" u="none" strike="noStrike" cap="none">
                <a:solidFill>
                  <a:schemeClr val="dk1"/>
                </a:solidFill>
                <a:latin typeface="Source Sans Pro"/>
                <a:ea typeface="Source Sans Pro"/>
                <a:cs typeface="Source Sans Pro"/>
                <a:sym typeface="Source Sans Pro"/>
              </a:rPr>
              <a:t>Management </a:t>
            </a:r>
          </a:p>
          <a:p>
            <a:pPr marL="844550" marR="0" lvl="1" indent="-31115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Source Sans Pro"/>
                <a:ea typeface="Source Sans Pro"/>
                <a:cs typeface="Source Sans Pro"/>
                <a:sym typeface="Source Sans Pro"/>
              </a:rPr>
              <a:t>How do we move into groups?</a:t>
            </a:r>
          </a:p>
          <a:p>
            <a:pPr marL="844550" marR="0" lvl="1" indent="-31115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Source Sans Pro"/>
                <a:ea typeface="Source Sans Pro"/>
                <a:cs typeface="Source Sans Pro"/>
                <a:sym typeface="Source Sans Pro"/>
              </a:rPr>
              <a:t>Who is the time-keeper?</a:t>
            </a:r>
          </a:p>
          <a:p>
            <a:pPr marL="844550" marR="0" lvl="1" indent="-311150" algn="l" rtl="0">
              <a:lnSpc>
                <a:spcPct val="115000"/>
              </a:lnSpc>
              <a:spcBef>
                <a:spcPts val="0"/>
              </a:spcBef>
              <a:spcAft>
                <a:spcPts val="0"/>
              </a:spcAft>
              <a:buClr>
                <a:srgbClr val="000000"/>
              </a:buClr>
              <a:buSzPct val="100000"/>
              <a:buFont typeface="Arial"/>
              <a:buChar char="•"/>
            </a:pPr>
            <a:r>
              <a:rPr lang="en" sz="1800"/>
              <a:t>Who gathers the painting supplies for this week’s project?</a:t>
            </a:r>
          </a:p>
          <a:p>
            <a:pPr marL="844550" marR="0" lvl="1" indent="-349250" algn="l" rtl="0">
              <a:spcBef>
                <a:spcPts val="0"/>
              </a:spcBef>
              <a:spcAft>
                <a:spcPts val="0"/>
              </a:spcAft>
              <a:buClr>
                <a:schemeClr val="accent5"/>
              </a:buClr>
              <a:buSzPct val="25000"/>
              <a:buFont typeface="Arial"/>
              <a:buNone/>
            </a:pPr>
            <a:endParaRPr sz="600" b="0" i="0" u="none" strike="noStrike" cap="none">
              <a:solidFill>
                <a:schemeClr val="dk1"/>
              </a:solidFill>
              <a:latin typeface="Source Sans Pro"/>
              <a:ea typeface="Source Sans Pro"/>
              <a:cs typeface="Source Sans Pro"/>
              <a:sym typeface="Source Sans Pro"/>
            </a:endParaRPr>
          </a:p>
          <a:p>
            <a:pPr marL="844550" marR="0" lvl="1" indent="-349250" algn="l" rtl="0">
              <a:lnSpc>
                <a:spcPct val="115000"/>
              </a:lnSpc>
              <a:spcBef>
                <a:spcPts val="0"/>
              </a:spcBef>
              <a:spcAft>
                <a:spcPts val="0"/>
              </a:spcAft>
              <a:buClr>
                <a:schemeClr val="accent5"/>
              </a:buClr>
              <a:buSzPct val="25000"/>
              <a:buFont typeface="Arial"/>
              <a:buNone/>
            </a:pPr>
            <a:r>
              <a:rPr lang="en" sz="2400" b="1" i="0" u="none" strike="noStrike" cap="none">
                <a:solidFill>
                  <a:schemeClr val="dk1"/>
                </a:solidFill>
                <a:latin typeface="Source Sans Pro"/>
                <a:ea typeface="Source Sans Pro"/>
                <a:cs typeface="Source Sans Pro"/>
                <a:sym typeface="Source Sans Pro"/>
              </a:rPr>
              <a:t>Assessment</a:t>
            </a:r>
          </a:p>
          <a:p>
            <a:pPr marL="844550" marR="0" lvl="1" indent="-31115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Source Sans Pro"/>
                <a:ea typeface="Source Sans Pro"/>
                <a:cs typeface="Source Sans Pro"/>
                <a:sym typeface="Source Sans Pro"/>
              </a:rPr>
              <a:t>What is the capital of China?</a:t>
            </a:r>
          </a:p>
          <a:p>
            <a:pPr marL="844550" marR="0" lvl="1" indent="-31115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Source Sans Pro"/>
                <a:ea typeface="Source Sans Pro"/>
                <a:cs typeface="Source Sans Pro"/>
                <a:sym typeface="Source Sans Pro"/>
              </a:rPr>
              <a:t>Who is the main character?</a:t>
            </a:r>
          </a:p>
          <a:p>
            <a:pPr marL="844550" marR="0" lvl="1" indent="-311150" algn="l" rtl="0">
              <a:lnSpc>
                <a:spcPct val="115000"/>
              </a:lnSpc>
              <a:spcBef>
                <a:spcPts val="0"/>
              </a:spcBef>
              <a:buClr>
                <a:srgbClr val="000000"/>
              </a:buClr>
              <a:buSzPct val="100000"/>
              <a:buFont typeface="Arial"/>
              <a:buChar char="•"/>
            </a:pPr>
            <a:r>
              <a:rPr lang="en" sz="1800" b="0" i="0" u="none" strike="noStrike" cap="none">
                <a:solidFill>
                  <a:schemeClr val="dk1"/>
                </a:solidFill>
                <a:latin typeface="Source Sans Pro"/>
                <a:ea typeface="Source Sans Pro"/>
                <a:cs typeface="Source Sans Pro"/>
                <a:sym typeface="Source Sans Pro"/>
              </a:rPr>
              <a:t>When would photosynthesis occur?</a:t>
            </a:r>
          </a:p>
          <a:p>
            <a:pPr marL="844550" marR="0" lvl="1" indent="-311150" algn="l" rtl="0">
              <a:lnSpc>
                <a:spcPct val="115000"/>
              </a:lnSpc>
              <a:spcBef>
                <a:spcPts val="0"/>
              </a:spcBef>
              <a:buClr>
                <a:srgbClr val="000000"/>
              </a:buClr>
              <a:buSzPct val="100000"/>
              <a:buFont typeface="Arial"/>
              <a:buChar char="•"/>
            </a:pPr>
            <a:r>
              <a:rPr lang="en" sz="1800"/>
              <a:t>How many players can be on the court during a volleyball game?</a:t>
            </a:r>
          </a:p>
        </p:txBody>
      </p:sp>
      <p:sp>
        <p:nvSpPr>
          <p:cNvPr id="532" name="Shape 532"/>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noAutofit/>
          </a:bodyPr>
          <a:lstStyle/>
          <a:p>
            <a:pPr marL="0" marR="0" lvl="0" indent="0" algn="ctr" rtl="0">
              <a:spcBef>
                <a:spcPts val="0"/>
              </a:spcBef>
              <a:spcAft>
                <a:spcPts val="0"/>
              </a:spcAft>
              <a:buClr>
                <a:schemeClr val="lt1"/>
              </a:buClr>
              <a:buSzPct val="25000"/>
              <a:buFont typeface="Source Sans Pro"/>
              <a:buNone/>
            </a:pPr>
            <a:endParaRPr sz="3600" b="1" i="0" u="none" strike="noStrike" cap="none" dirty="0">
              <a:solidFill>
                <a:schemeClr val="lt1"/>
              </a:solidFill>
              <a:latin typeface="Arial"/>
              <a:ea typeface="Arial"/>
              <a:cs typeface="Arial"/>
              <a:sym typeface="Arial"/>
            </a:endParaRPr>
          </a:p>
          <a:p>
            <a:pPr marL="0" marR="0" lvl="0" indent="45720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Questions Activity</a:t>
            </a:r>
            <a:br>
              <a:rPr lang="en" sz="4400" b="0" i="0" u="none" strike="noStrike" cap="none" dirty="0">
                <a:solidFill>
                  <a:schemeClr val="lt1"/>
                </a:solidFill>
                <a:latin typeface="Source Sans Pro"/>
                <a:ea typeface="Source Sans Pro"/>
                <a:cs typeface="Source Sans Pro"/>
                <a:sym typeface="Source Sans Pro"/>
              </a:rPr>
            </a:br>
            <a:endParaRPr lang="en" sz="4400" b="0" i="0" u="none" strike="noStrike" cap="none" dirty="0">
              <a:solidFill>
                <a:schemeClr val="lt1"/>
              </a:solidFill>
              <a:latin typeface="Source Sans Pro"/>
              <a:ea typeface="Source Sans Pro"/>
              <a:cs typeface="Source Sans Pro"/>
              <a:sym typeface="Source Sans Pro"/>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xEl>
                                              <p:pRg st="0" end="0"/>
                                            </p:txEl>
                                          </p:spTgt>
                                        </p:tgtEl>
                                        <p:attrNameLst>
                                          <p:attrName>style.visibility</p:attrName>
                                        </p:attrNameLst>
                                      </p:cBhvr>
                                      <p:to>
                                        <p:strVal val="visible"/>
                                      </p:to>
                                    </p:set>
                                    <p:animEffect transition="in" filter="fade">
                                      <p:cBhvr>
                                        <p:cTn id="7" dur="1000"/>
                                        <p:tgtEl>
                                          <p:spTgt spid="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1">
                                            <p:txEl>
                                              <p:pRg st="2" end="2"/>
                                            </p:txEl>
                                          </p:spTgt>
                                        </p:tgtEl>
                                        <p:attrNameLst>
                                          <p:attrName>style.visibility</p:attrName>
                                        </p:attrNameLst>
                                      </p:cBhvr>
                                      <p:to>
                                        <p:strVal val="visible"/>
                                      </p:to>
                                    </p:set>
                                    <p:animEffect transition="in" filter="fade">
                                      <p:cBhvr>
                                        <p:cTn id="12" dur="1000"/>
                                        <p:tgtEl>
                                          <p:spTgt spid="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1">
                                            <p:txEl>
                                              <p:pRg st="3" end="3"/>
                                            </p:txEl>
                                          </p:spTgt>
                                        </p:tgtEl>
                                        <p:attrNameLst>
                                          <p:attrName>style.visibility</p:attrName>
                                        </p:attrNameLst>
                                      </p:cBhvr>
                                      <p:to>
                                        <p:strVal val="visible"/>
                                      </p:to>
                                    </p:set>
                                    <p:animEffect transition="in" filter="fade">
                                      <p:cBhvr>
                                        <p:cTn id="17" dur="1000"/>
                                        <p:tgtEl>
                                          <p:spTgt spid="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1">
                                            <p:txEl>
                                              <p:pRg st="4" end="4"/>
                                            </p:txEl>
                                          </p:spTgt>
                                        </p:tgtEl>
                                        <p:attrNameLst>
                                          <p:attrName>style.visibility</p:attrName>
                                        </p:attrNameLst>
                                      </p:cBhvr>
                                      <p:to>
                                        <p:strVal val="visible"/>
                                      </p:to>
                                    </p:set>
                                    <p:animEffect transition="in" filter="fade">
                                      <p:cBhvr>
                                        <p:cTn id="22" dur="1000"/>
                                        <p:tgtEl>
                                          <p:spTgt spid="5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1">
                                            <p:txEl>
                                              <p:pRg st="5" end="5"/>
                                            </p:txEl>
                                          </p:spTgt>
                                        </p:tgtEl>
                                        <p:attrNameLst>
                                          <p:attrName>style.visibility</p:attrName>
                                        </p:attrNameLst>
                                      </p:cBhvr>
                                      <p:to>
                                        <p:strVal val="visible"/>
                                      </p:to>
                                    </p:set>
                                    <p:animEffect transition="in" filter="fade">
                                      <p:cBhvr>
                                        <p:cTn id="27" dur="1000"/>
                                        <p:tgtEl>
                                          <p:spTgt spid="53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1">
                                            <p:txEl>
                                              <p:pRg st="7" end="7"/>
                                            </p:txEl>
                                          </p:spTgt>
                                        </p:tgtEl>
                                        <p:attrNameLst>
                                          <p:attrName>style.visibility</p:attrName>
                                        </p:attrNameLst>
                                      </p:cBhvr>
                                      <p:to>
                                        <p:strVal val="visible"/>
                                      </p:to>
                                    </p:set>
                                    <p:animEffect transition="in" filter="fade">
                                      <p:cBhvr>
                                        <p:cTn id="32" dur="1000"/>
                                        <p:tgtEl>
                                          <p:spTgt spid="5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1">
                                            <p:txEl>
                                              <p:pRg st="8" end="8"/>
                                            </p:txEl>
                                          </p:spTgt>
                                        </p:tgtEl>
                                        <p:attrNameLst>
                                          <p:attrName>style.visibility</p:attrName>
                                        </p:attrNameLst>
                                      </p:cBhvr>
                                      <p:to>
                                        <p:strVal val="visible"/>
                                      </p:to>
                                    </p:set>
                                    <p:animEffect transition="in" filter="fade">
                                      <p:cBhvr>
                                        <p:cTn id="37" dur="1000"/>
                                        <p:tgtEl>
                                          <p:spTgt spid="53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1">
                                            <p:txEl>
                                              <p:pRg st="9" end="9"/>
                                            </p:txEl>
                                          </p:spTgt>
                                        </p:tgtEl>
                                        <p:attrNameLst>
                                          <p:attrName>style.visibility</p:attrName>
                                        </p:attrNameLst>
                                      </p:cBhvr>
                                      <p:to>
                                        <p:strVal val="visible"/>
                                      </p:to>
                                    </p:set>
                                    <p:animEffect transition="in" filter="fade">
                                      <p:cBhvr>
                                        <p:cTn id="42" dur="1000"/>
                                        <p:tgtEl>
                                          <p:spTgt spid="53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1">
                                            <p:txEl>
                                              <p:pRg st="10" end="10"/>
                                            </p:txEl>
                                          </p:spTgt>
                                        </p:tgtEl>
                                        <p:attrNameLst>
                                          <p:attrName>style.visibility</p:attrName>
                                        </p:attrNameLst>
                                      </p:cBhvr>
                                      <p:to>
                                        <p:strVal val="visible"/>
                                      </p:to>
                                    </p:set>
                                    <p:animEffect transition="in" filter="fade">
                                      <p:cBhvr>
                                        <p:cTn id="47" dur="1000"/>
                                        <p:tgtEl>
                                          <p:spTgt spid="53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31">
                                            <p:txEl>
                                              <p:pRg st="11" end="11"/>
                                            </p:txEl>
                                          </p:spTgt>
                                        </p:tgtEl>
                                        <p:attrNameLst>
                                          <p:attrName>style.visibility</p:attrName>
                                        </p:attrNameLst>
                                      </p:cBhvr>
                                      <p:to>
                                        <p:strVal val="visible"/>
                                      </p:to>
                                    </p:set>
                                    <p:animEffect transition="in" filter="fade">
                                      <p:cBhvr>
                                        <p:cTn id="52" dur="1000"/>
                                        <p:tgtEl>
                                          <p:spTgt spid="5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Noto Sans Symbols"/>
              <a:buNone/>
            </a:pPr>
            <a:r>
              <a:rPr lang="en" sz="2800" b="1" i="0" u="none" strike="noStrike" cap="none">
                <a:solidFill>
                  <a:schemeClr val="dk1"/>
                </a:solidFill>
                <a:latin typeface="Source Sans Pro"/>
                <a:ea typeface="Source Sans Pro"/>
                <a:cs typeface="Source Sans Pro"/>
                <a:sym typeface="Source Sans Pro"/>
              </a:rPr>
              <a:t>Examples of questions with different purposes: </a:t>
            </a:r>
          </a:p>
          <a:p>
            <a:pPr marL="0" marR="0" lvl="0" indent="0" algn="l" rtl="0">
              <a:spcBef>
                <a:spcPts val="0"/>
              </a:spcBef>
              <a:spcAft>
                <a:spcPts val="0"/>
              </a:spcAft>
              <a:buClr>
                <a:schemeClr val="dk1"/>
              </a:buClr>
              <a:buSzPct val="25000"/>
              <a:buFont typeface="Noto Sans Symbols"/>
              <a:buNone/>
            </a:pPr>
            <a:endParaRPr sz="1200" b="1" i="0" u="none" strike="noStrike" cap="none">
              <a:solidFill>
                <a:schemeClr val="dk1"/>
              </a:solidFill>
              <a:latin typeface="Source Sans Pro"/>
              <a:ea typeface="Source Sans Pro"/>
              <a:cs typeface="Source Sans Pro"/>
              <a:sym typeface="Source Sans Pro"/>
            </a:endParaRPr>
          </a:p>
          <a:p>
            <a:pPr marL="342900" marR="0" lvl="0" indent="-342900" algn="l" rtl="0">
              <a:lnSpc>
                <a:spcPct val="115000"/>
              </a:lnSpc>
              <a:spcBef>
                <a:spcPts val="0"/>
              </a:spcBef>
              <a:spcAft>
                <a:spcPts val="0"/>
              </a:spcAft>
              <a:buClr>
                <a:schemeClr val="dk1"/>
              </a:buClr>
              <a:buSzPct val="25000"/>
              <a:buFont typeface="Noto Sans Symbols"/>
              <a:buNone/>
            </a:pPr>
            <a:r>
              <a:rPr lang="en" sz="2400" i="0" u="none" strike="noStrike" cap="none">
                <a:solidFill>
                  <a:schemeClr val="dk1"/>
                </a:solidFill>
                <a:latin typeface="Source Sans Pro"/>
                <a:ea typeface="Source Sans Pro"/>
                <a:cs typeface="Source Sans Pro"/>
                <a:sym typeface="Source Sans Pro"/>
              </a:rPr>
              <a:t>Cause engagement &amp; learning</a:t>
            </a:r>
          </a:p>
          <a:p>
            <a:pPr marL="742950" marR="0" lvl="1" indent="-24765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Source Sans Pro"/>
                <a:ea typeface="Source Sans Pro"/>
                <a:cs typeface="Source Sans Pro"/>
                <a:sym typeface="Source Sans Pro"/>
              </a:rPr>
              <a:t>Where did we use this concept before?</a:t>
            </a:r>
          </a:p>
          <a:p>
            <a:pPr marL="742950" marR="0" lvl="1" indent="-24765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Source Sans Pro"/>
                <a:ea typeface="Source Sans Pro"/>
                <a:cs typeface="Source Sans Pro"/>
                <a:sym typeface="Source Sans Pro"/>
              </a:rPr>
              <a:t>How might this impact the future?</a:t>
            </a:r>
          </a:p>
          <a:p>
            <a:pPr marL="742950" marR="0" lvl="1" indent="-24765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Source Sans Pro"/>
                <a:ea typeface="Source Sans Pro"/>
                <a:cs typeface="Source Sans Pro"/>
                <a:sym typeface="Source Sans Pro"/>
              </a:rPr>
              <a:t>Why do you multiply by the reciprocal when dividing fractions?</a:t>
            </a:r>
          </a:p>
          <a:p>
            <a:pPr marL="742950" marR="0" lvl="1" indent="-247650" algn="l" rtl="0">
              <a:lnSpc>
                <a:spcPct val="115000"/>
              </a:lnSpc>
              <a:spcBef>
                <a:spcPts val="0"/>
              </a:spcBef>
              <a:spcAft>
                <a:spcPts val="0"/>
              </a:spcAft>
              <a:buClr>
                <a:srgbClr val="000000"/>
              </a:buClr>
              <a:buSzPct val="100000"/>
              <a:buFont typeface="Arial"/>
              <a:buChar char="•"/>
            </a:pPr>
            <a:r>
              <a:rPr lang="en" sz="1800" b="0" i="0" u="none" strike="noStrike" cap="none">
                <a:solidFill>
                  <a:schemeClr val="dk1"/>
                </a:solidFill>
                <a:latin typeface="Source Sans Pro"/>
                <a:ea typeface="Source Sans Pro"/>
                <a:cs typeface="Source Sans Pro"/>
                <a:sym typeface="Source Sans Pro"/>
              </a:rPr>
              <a:t>How will you support your thesis statement?</a:t>
            </a:r>
          </a:p>
          <a:p>
            <a:pPr marL="742950" marR="0" lvl="1" indent="-247650" algn="l" rtl="0">
              <a:lnSpc>
                <a:spcPct val="115000"/>
              </a:lnSpc>
              <a:spcBef>
                <a:spcPts val="0"/>
              </a:spcBef>
              <a:spcAft>
                <a:spcPts val="0"/>
              </a:spcAft>
              <a:buClr>
                <a:srgbClr val="000000"/>
              </a:buClr>
              <a:buSzPct val="100000"/>
              <a:buFont typeface="Arial"/>
              <a:buChar char="•"/>
            </a:pPr>
            <a:r>
              <a:rPr lang="en" sz="1800"/>
              <a:t>How might you modify your rocket design to increase distance traveled?</a:t>
            </a:r>
          </a:p>
          <a:p>
            <a:pPr marL="742950" marR="0" lvl="1" indent="-247650" algn="l" rtl="0">
              <a:lnSpc>
                <a:spcPct val="115000"/>
              </a:lnSpc>
              <a:spcBef>
                <a:spcPts val="0"/>
              </a:spcBef>
              <a:spcAft>
                <a:spcPts val="0"/>
              </a:spcAft>
              <a:buClr>
                <a:srgbClr val="000000"/>
              </a:buClr>
              <a:buSzPct val="100000"/>
              <a:buFont typeface="Arial"/>
              <a:buChar char="•"/>
            </a:pPr>
            <a:r>
              <a:rPr lang="en" sz="1800"/>
              <a:t>Why might you choose a current arrangement of a musical piece as opposed to an original composition?</a:t>
            </a:r>
          </a:p>
          <a:p>
            <a:pPr marL="342900" marR="0" lvl="0" indent="-342900" algn="l" rtl="0">
              <a:spcBef>
                <a:spcPts val="0"/>
              </a:spcBef>
              <a:buClr>
                <a:schemeClr val="accent5"/>
              </a:buClr>
              <a:buSzPct val="100000"/>
              <a:buFont typeface="Arial"/>
              <a:buNone/>
            </a:pPr>
            <a:endParaRPr sz="2800" b="1" i="0" u="none" strike="noStrike" cap="none">
              <a:solidFill>
                <a:schemeClr val="dk1"/>
              </a:solidFill>
              <a:latin typeface="Source Sans Pro"/>
              <a:ea typeface="Source Sans Pro"/>
              <a:cs typeface="Source Sans Pro"/>
              <a:sym typeface="Source Sans Pro"/>
            </a:endParaRPr>
          </a:p>
        </p:txBody>
      </p:sp>
      <p:sp>
        <p:nvSpPr>
          <p:cNvPr id="539" name="Shape 539"/>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noAutofit/>
          </a:bodyPr>
          <a:lstStyle/>
          <a:p>
            <a:pPr marL="0" marR="0" lvl="0" indent="45720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Questions Activity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Effect transition="in" filter="fade">
                                      <p:cBhvr>
                                        <p:cTn id="7" dur="1000"/>
                                        <p:tgtEl>
                                          <p:spTgt spid="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8">
                                            <p:txEl>
                                              <p:pRg st="2" end="2"/>
                                            </p:txEl>
                                          </p:spTgt>
                                        </p:tgtEl>
                                        <p:attrNameLst>
                                          <p:attrName>style.visibility</p:attrName>
                                        </p:attrNameLst>
                                      </p:cBhvr>
                                      <p:to>
                                        <p:strVal val="visible"/>
                                      </p:to>
                                    </p:set>
                                    <p:animEffect transition="in" filter="fade">
                                      <p:cBhvr>
                                        <p:cTn id="12" dur="1000"/>
                                        <p:tgtEl>
                                          <p:spTgt spid="5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8">
                                            <p:txEl>
                                              <p:pRg st="3" end="3"/>
                                            </p:txEl>
                                          </p:spTgt>
                                        </p:tgtEl>
                                        <p:attrNameLst>
                                          <p:attrName>style.visibility</p:attrName>
                                        </p:attrNameLst>
                                      </p:cBhvr>
                                      <p:to>
                                        <p:strVal val="visible"/>
                                      </p:to>
                                    </p:set>
                                    <p:animEffect transition="in" filter="fade">
                                      <p:cBhvr>
                                        <p:cTn id="17" dur="1000"/>
                                        <p:tgtEl>
                                          <p:spTgt spid="5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8">
                                            <p:txEl>
                                              <p:pRg st="4" end="4"/>
                                            </p:txEl>
                                          </p:spTgt>
                                        </p:tgtEl>
                                        <p:attrNameLst>
                                          <p:attrName>style.visibility</p:attrName>
                                        </p:attrNameLst>
                                      </p:cBhvr>
                                      <p:to>
                                        <p:strVal val="visible"/>
                                      </p:to>
                                    </p:set>
                                    <p:animEffect transition="in" filter="fade">
                                      <p:cBhvr>
                                        <p:cTn id="22" dur="1000"/>
                                        <p:tgtEl>
                                          <p:spTgt spid="53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8">
                                            <p:txEl>
                                              <p:pRg st="5" end="5"/>
                                            </p:txEl>
                                          </p:spTgt>
                                        </p:tgtEl>
                                        <p:attrNameLst>
                                          <p:attrName>style.visibility</p:attrName>
                                        </p:attrNameLst>
                                      </p:cBhvr>
                                      <p:to>
                                        <p:strVal val="visible"/>
                                      </p:to>
                                    </p:set>
                                    <p:animEffect transition="in" filter="fade">
                                      <p:cBhvr>
                                        <p:cTn id="27" dur="1000"/>
                                        <p:tgtEl>
                                          <p:spTgt spid="53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8">
                                            <p:txEl>
                                              <p:pRg st="6" end="6"/>
                                            </p:txEl>
                                          </p:spTgt>
                                        </p:tgtEl>
                                        <p:attrNameLst>
                                          <p:attrName>style.visibility</p:attrName>
                                        </p:attrNameLst>
                                      </p:cBhvr>
                                      <p:to>
                                        <p:strVal val="visible"/>
                                      </p:to>
                                    </p:set>
                                    <p:animEffect transition="in" filter="fade">
                                      <p:cBhvr>
                                        <p:cTn id="32" dur="1000"/>
                                        <p:tgtEl>
                                          <p:spTgt spid="53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8">
                                            <p:txEl>
                                              <p:pRg st="7" end="7"/>
                                            </p:txEl>
                                          </p:spTgt>
                                        </p:tgtEl>
                                        <p:attrNameLst>
                                          <p:attrName>style.visibility</p:attrName>
                                        </p:attrNameLst>
                                      </p:cBhvr>
                                      <p:to>
                                        <p:strVal val="visible"/>
                                      </p:to>
                                    </p:set>
                                    <p:animEffect transition="in" filter="fade">
                                      <p:cBhvr>
                                        <p:cTn id="37" dur="1000"/>
                                        <p:tgtEl>
                                          <p:spTgt spid="53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8">
                                            <p:txEl>
                                              <p:pRg st="8" end="8"/>
                                            </p:txEl>
                                          </p:spTgt>
                                        </p:tgtEl>
                                        <p:attrNameLst>
                                          <p:attrName>style.visibility</p:attrName>
                                        </p:attrNameLst>
                                      </p:cBhvr>
                                      <p:to>
                                        <p:strVal val="visible"/>
                                      </p:to>
                                    </p:set>
                                    <p:animEffect transition="in" filter="fade">
                                      <p:cBhvr>
                                        <p:cTn id="42" dur="1000"/>
                                        <p:tgtEl>
                                          <p:spTgt spid="5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Depth of Knowledge and Questioning</a:t>
            </a:r>
          </a:p>
        </p:txBody>
      </p:sp>
      <p:pic>
        <p:nvPicPr>
          <p:cNvPr id="546" name="Shape 546"/>
          <p:cNvPicPr preferRelativeResize="0"/>
          <p:nvPr/>
        </p:nvPicPr>
        <p:blipFill rotWithShape="1">
          <a:blip r:embed="rId3">
            <a:alphaModFix/>
          </a:blip>
          <a:srcRect/>
          <a:stretch/>
        </p:blipFill>
        <p:spPr>
          <a:xfrm>
            <a:off x="2016025" y="1162600"/>
            <a:ext cx="5257800" cy="3359700"/>
          </a:xfrm>
          <a:prstGeom prst="rect">
            <a:avLst/>
          </a:prstGeom>
          <a:noFill/>
          <a:ln>
            <a:noFill/>
          </a:ln>
        </p:spPr>
      </p:pic>
      <p:sp>
        <p:nvSpPr>
          <p:cNvPr id="547" name="Shape 547"/>
          <p:cNvSpPr txBox="1"/>
          <p:nvPr/>
        </p:nvSpPr>
        <p:spPr>
          <a:xfrm>
            <a:off x="3067225" y="4478275"/>
            <a:ext cx="3346800" cy="536100"/>
          </a:xfrm>
          <a:prstGeom prst="rect">
            <a:avLst/>
          </a:prstGeom>
          <a:noFill/>
          <a:ln>
            <a:noFill/>
          </a:ln>
        </p:spPr>
        <p:txBody>
          <a:bodyPr lIns="91425" tIns="91425" rIns="91425" bIns="91425" anchor="ctr" anchorCtr="0">
            <a:noAutofit/>
          </a:bodyPr>
          <a:lstStyle/>
          <a:p>
            <a:pPr lvl="0" algn="ctr" rtl="0">
              <a:spcBef>
                <a:spcPts val="0"/>
              </a:spcBef>
              <a:buNone/>
            </a:pPr>
            <a:r>
              <a:rPr lang="en" u="sng">
                <a:solidFill>
                  <a:schemeClr val="hlink"/>
                </a:solidFill>
                <a:hlinkClick r:id="rId4"/>
              </a:rPr>
              <a:t>Webb's Depth of Knowledge Guide</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457200" y="1111950"/>
            <a:ext cx="8229600" cy="3394500"/>
          </a:xfrm>
          <a:prstGeom prst="rect">
            <a:avLst/>
          </a:prstGeom>
          <a:noFill/>
          <a:ln>
            <a:noFill/>
          </a:ln>
        </p:spPr>
        <p:txBody>
          <a:bodyPr lIns="91425" tIns="45700" rIns="91425" bIns="45700" anchor="t" anchorCtr="0">
            <a:noAutofit/>
          </a:bodyPr>
          <a:lstStyle/>
          <a:p>
            <a:pPr lvl="0" indent="0" rtl="0">
              <a:spcBef>
                <a:spcPts val="0"/>
              </a:spcBef>
              <a:buClr>
                <a:srgbClr val="000000"/>
              </a:buClr>
              <a:buSzPct val="100000"/>
              <a:buFont typeface="Arial"/>
              <a:buChar char="•"/>
            </a:pPr>
            <a:r>
              <a:rPr lang="en" sz="3000"/>
              <a:t>Used to determine level of rigor based on  cognitive complexity:</a:t>
            </a:r>
          </a:p>
          <a:p>
            <a:pPr lvl="1" indent="355600" rtl="0">
              <a:spcBef>
                <a:spcPts val="300"/>
              </a:spcBef>
              <a:buClr>
                <a:srgbClr val="000000"/>
              </a:buClr>
              <a:buSzPct val="133333"/>
              <a:buFont typeface="Source Sans Pro"/>
              <a:buChar char="−"/>
            </a:pPr>
            <a:r>
              <a:rPr lang="en" sz="1800"/>
              <a:t>Considers “complexity” versus “difficulty” of task or question.</a:t>
            </a:r>
          </a:p>
          <a:p>
            <a:pPr lvl="1" indent="355600" rtl="0">
              <a:lnSpc>
                <a:spcPct val="100000"/>
              </a:lnSpc>
              <a:spcBef>
                <a:spcPts val="300"/>
              </a:spcBef>
              <a:buClr>
                <a:srgbClr val="000000"/>
              </a:buClr>
              <a:buSzPct val="133333"/>
              <a:buFont typeface="Arial"/>
              <a:buChar char="−"/>
            </a:pPr>
            <a:r>
              <a:rPr lang="en" sz="1800"/>
              <a:t>Identifies thinking level required to produce acceptable responses.</a:t>
            </a:r>
          </a:p>
          <a:p>
            <a:pPr lvl="1" indent="355600" rtl="0">
              <a:lnSpc>
                <a:spcPct val="100000"/>
              </a:lnSpc>
              <a:spcBef>
                <a:spcPts val="300"/>
              </a:spcBef>
              <a:buClr>
                <a:srgbClr val="000000"/>
              </a:buClr>
              <a:buSzPct val="133333"/>
              <a:buFont typeface="Arial"/>
              <a:buChar char="−"/>
            </a:pPr>
            <a:r>
              <a:rPr lang="en" sz="1800"/>
              <a:t>What cognitive processes are demanded by the task/question as  outlined by the objective of the task/question?</a:t>
            </a:r>
          </a:p>
          <a:p>
            <a:pPr lvl="1" indent="355600" rtl="0">
              <a:lnSpc>
                <a:spcPct val="100000"/>
              </a:lnSpc>
              <a:spcBef>
                <a:spcPts val="300"/>
              </a:spcBef>
              <a:buClr>
                <a:srgbClr val="000000"/>
              </a:buClr>
              <a:buSzPct val="133333"/>
              <a:buFont typeface="Arial"/>
              <a:buChar char="−"/>
            </a:pPr>
            <a:r>
              <a:rPr lang="en" sz="1800"/>
              <a:t>Does the DOK level of question match the complexity of the response?</a:t>
            </a:r>
          </a:p>
          <a:p>
            <a:pPr lvl="1" indent="355600" rtl="0">
              <a:lnSpc>
                <a:spcPct val="100000"/>
              </a:lnSpc>
              <a:spcBef>
                <a:spcPts val="300"/>
              </a:spcBef>
              <a:buClr>
                <a:srgbClr val="000000"/>
              </a:buClr>
              <a:buSzPct val="133333"/>
              <a:buFont typeface="Arial"/>
              <a:buChar char="−"/>
            </a:pPr>
            <a:r>
              <a:rPr lang="en" sz="1800"/>
              <a:t>In other words, are the students engaging at the required DOK level of questioning?</a:t>
            </a:r>
          </a:p>
          <a:p>
            <a:pPr marL="742950" marR="0" lvl="1" indent="-158750" algn="l" rtl="0">
              <a:lnSpc>
                <a:spcPct val="120000"/>
              </a:lnSpc>
              <a:spcBef>
                <a:spcPts val="400"/>
              </a:spcBef>
              <a:spcAft>
                <a:spcPts val="0"/>
              </a:spcAft>
              <a:buClr>
                <a:srgbClr val="FBC370"/>
              </a:buClr>
              <a:buSzPct val="100000"/>
              <a:buFont typeface="Arial"/>
              <a:buNone/>
            </a:pPr>
            <a:endParaRPr sz="20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553" name="Shape 553"/>
          <p:cNvSpPr txBox="1">
            <a:spLocks noGrp="1"/>
          </p:cNvSpPr>
          <p:nvPr>
            <p:ph type="title"/>
          </p:nvPr>
        </p:nvSpPr>
        <p:spPr>
          <a:xfrm>
            <a:off x="457200" y="20597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a:t>The Basics of Webb’s DOK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
                                            <p:txEl>
                                              <p:pRg st="0" end="0"/>
                                            </p:txEl>
                                          </p:spTgt>
                                        </p:tgtEl>
                                        <p:attrNameLst>
                                          <p:attrName>style.visibility</p:attrName>
                                        </p:attrNameLst>
                                      </p:cBhvr>
                                      <p:to>
                                        <p:strVal val="visible"/>
                                      </p:to>
                                    </p:set>
                                    <p:animEffect transition="in" filter="fade">
                                      <p:cBhvr>
                                        <p:cTn id="7" dur="1000"/>
                                        <p:tgtEl>
                                          <p:spTgt spid="5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
                                            <p:txEl>
                                              <p:pRg st="1" end="1"/>
                                            </p:txEl>
                                          </p:spTgt>
                                        </p:tgtEl>
                                        <p:attrNameLst>
                                          <p:attrName>style.visibility</p:attrName>
                                        </p:attrNameLst>
                                      </p:cBhvr>
                                      <p:to>
                                        <p:strVal val="visible"/>
                                      </p:to>
                                    </p:set>
                                    <p:animEffect transition="in" filter="fade">
                                      <p:cBhvr>
                                        <p:cTn id="12" dur="1000"/>
                                        <p:tgtEl>
                                          <p:spTgt spid="5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
                                            <p:txEl>
                                              <p:pRg st="2" end="2"/>
                                            </p:txEl>
                                          </p:spTgt>
                                        </p:tgtEl>
                                        <p:attrNameLst>
                                          <p:attrName>style.visibility</p:attrName>
                                        </p:attrNameLst>
                                      </p:cBhvr>
                                      <p:to>
                                        <p:strVal val="visible"/>
                                      </p:to>
                                    </p:set>
                                    <p:animEffect transition="in" filter="fade">
                                      <p:cBhvr>
                                        <p:cTn id="17" dur="1000"/>
                                        <p:tgtEl>
                                          <p:spTgt spid="5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
                                            <p:txEl>
                                              <p:pRg st="3" end="3"/>
                                            </p:txEl>
                                          </p:spTgt>
                                        </p:tgtEl>
                                        <p:attrNameLst>
                                          <p:attrName>style.visibility</p:attrName>
                                        </p:attrNameLst>
                                      </p:cBhvr>
                                      <p:to>
                                        <p:strVal val="visible"/>
                                      </p:to>
                                    </p:set>
                                    <p:animEffect transition="in" filter="fade">
                                      <p:cBhvr>
                                        <p:cTn id="22" dur="1000"/>
                                        <p:tgtEl>
                                          <p:spTgt spid="5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2">
                                            <p:txEl>
                                              <p:pRg st="4" end="4"/>
                                            </p:txEl>
                                          </p:spTgt>
                                        </p:tgtEl>
                                        <p:attrNameLst>
                                          <p:attrName>style.visibility</p:attrName>
                                        </p:attrNameLst>
                                      </p:cBhvr>
                                      <p:to>
                                        <p:strVal val="visible"/>
                                      </p:to>
                                    </p:set>
                                    <p:animEffect transition="in" filter="fade">
                                      <p:cBhvr>
                                        <p:cTn id="27" dur="1000"/>
                                        <p:tgtEl>
                                          <p:spTgt spid="5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2">
                                            <p:txEl>
                                              <p:pRg st="5" end="5"/>
                                            </p:txEl>
                                          </p:spTgt>
                                        </p:tgtEl>
                                        <p:attrNameLst>
                                          <p:attrName>style.visibility</p:attrName>
                                        </p:attrNameLst>
                                      </p:cBhvr>
                                      <p:to>
                                        <p:strVal val="visible"/>
                                      </p:to>
                                    </p:set>
                                    <p:animEffect transition="in" filter="fade">
                                      <p:cBhvr>
                                        <p:cTn id="32" dur="1000"/>
                                        <p:tgtEl>
                                          <p:spTgt spid="5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grpSp>
        <p:nvGrpSpPr>
          <p:cNvPr id="559" name="Shape 559"/>
          <p:cNvGrpSpPr/>
          <p:nvPr/>
        </p:nvGrpSpPr>
        <p:grpSpPr>
          <a:xfrm>
            <a:off x="992400" y="1142999"/>
            <a:ext cx="7463998" cy="3600335"/>
            <a:chOff x="1800" y="0"/>
            <a:chExt cx="7463998" cy="4953000"/>
          </a:xfrm>
        </p:grpSpPr>
        <p:sp>
          <p:nvSpPr>
            <p:cNvPr id="560" name="Shape 560"/>
            <p:cNvSpPr/>
            <p:nvPr/>
          </p:nvSpPr>
          <p:spPr>
            <a:xfrm>
              <a:off x="1800" y="0"/>
              <a:ext cx="1766626" cy="4953000"/>
            </a:xfrm>
            <a:prstGeom prst="roundRect">
              <a:avLst>
                <a:gd name="adj" fmla="val 10000"/>
              </a:avLst>
            </a:prstGeom>
            <a:solidFill>
              <a:srgbClr val="CFD5E7"/>
            </a:solidFill>
            <a:ln>
              <a:noFill/>
            </a:ln>
          </p:spPr>
          <p:txBody>
            <a:bodyPr lIns="91425" tIns="91425" rIns="91425" bIns="91425" anchor="ctr" anchorCtr="0">
              <a:noAutofit/>
            </a:bodyPr>
            <a:lstStyle/>
            <a:p>
              <a:pPr lvl="0">
                <a:spcBef>
                  <a:spcPts val="0"/>
                </a:spcBef>
                <a:buNone/>
              </a:pPr>
              <a:endParaRPr/>
            </a:p>
          </p:txBody>
        </p:sp>
        <p:sp>
          <p:nvSpPr>
            <p:cNvPr id="561" name="Shape 561"/>
            <p:cNvSpPr txBox="1"/>
            <p:nvPr/>
          </p:nvSpPr>
          <p:spPr>
            <a:xfrm>
              <a:off x="1800" y="0"/>
              <a:ext cx="1766626" cy="1485899"/>
            </a:xfrm>
            <a:prstGeom prst="rect">
              <a:avLst/>
            </a:prstGeom>
            <a:noFill/>
            <a:ln>
              <a:noFill/>
            </a:ln>
          </p:spPr>
          <p:txBody>
            <a:bodyPr lIns="137150" tIns="137150" rIns="137150" bIns="137150" anchor="ctr" anchorCtr="0">
              <a:noAutofit/>
            </a:bodyPr>
            <a:lstStyle/>
            <a:p>
              <a:pPr marL="0" marR="0" lvl="0" indent="0" algn="ctr" rtl="0">
                <a:lnSpc>
                  <a:spcPct val="90000"/>
                </a:lnSpc>
                <a:spcBef>
                  <a:spcPts val="0"/>
                </a:spcBef>
                <a:spcAft>
                  <a:spcPts val="0"/>
                </a:spcAft>
                <a:buSzPct val="25000"/>
                <a:buNone/>
              </a:pPr>
              <a:r>
                <a:rPr lang="en" sz="3600" b="1">
                  <a:solidFill>
                    <a:schemeClr val="dk1"/>
                  </a:solidFill>
                  <a:latin typeface="Source Sans Pro"/>
                  <a:ea typeface="Source Sans Pro"/>
                  <a:cs typeface="Source Sans Pro"/>
                  <a:sym typeface="Source Sans Pro"/>
                </a:rPr>
                <a:t>Level One</a:t>
              </a:r>
            </a:p>
          </p:txBody>
        </p:sp>
        <p:sp>
          <p:nvSpPr>
            <p:cNvPr id="562" name="Shape 562"/>
            <p:cNvSpPr/>
            <p:nvPr/>
          </p:nvSpPr>
          <p:spPr>
            <a:xfrm>
              <a:off x="178463" y="1485900"/>
              <a:ext cx="1413300" cy="3219450"/>
            </a:xfrm>
            <a:prstGeom prst="roundRect">
              <a:avLst>
                <a:gd name="adj" fmla="val 10000"/>
              </a:avLst>
            </a:prstGeom>
            <a:solidFill>
              <a:srgbClr val="5075B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3" name="Shape 563"/>
            <p:cNvSpPr txBox="1"/>
            <p:nvPr/>
          </p:nvSpPr>
          <p:spPr>
            <a:xfrm>
              <a:off x="178463" y="1485900"/>
              <a:ext cx="1413300" cy="3219450"/>
            </a:xfrm>
            <a:prstGeom prst="rect">
              <a:avLst/>
            </a:prstGeom>
            <a:noFill/>
            <a:ln>
              <a:noFill/>
            </a:ln>
          </p:spPr>
          <p:txBody>
            <a:bodyPr lIns="45700" tIns="34275" rIns="45700" bIns="34275" anchor="ctr" anchorCtr="0">
              <a:noAutofit/>
            </a:bodyPr>
            <a:lstStyle/>
            <a:p>
              <a:pPr marL="0" marR="0" lvl="0" indent="0" algn="ctr" rtl="0">
                <a:lnSpc>
                  <a:spcPct val="90000"/>
                </a:lnSpc>
                <a:spcBef>
                  <a:spcPts val="0"/>
                </a:spcBef>
                <a:spcAft>
                  <a:spcPts val="0"/>
                </a:spcAft>
                <a:buSzPct val="25000"/>
                <a:buNone/>
              </a:pPr>
              <a:r>
                <a:rPr lang="en" sz="1800">
                  <a:solidFill>
                    <a:schemeClr val="lt1"/>
                  </a:solidFill>
                  <a:latin typeface="Source Sans Pro"/>
                  <a:ea typeface="Source Sans Pro"/>
                  <a:cs typeface="Source Sans Pro"/>
                  <a:sym typeface="Source Sans Pro"/>
                </a:rPr>
                <a:t>Who fought in the Civil War?</a:t>
              </a:r>
            </a:p>
          </p:txBody>
        </p:sp>
        <p:sp>
          <p:nvSpPr>
            <p:cNvPr id="564" name="Shape 564"/>
            <p:cNvSpPr/>
            <p:nvPr/>
          </p:nvSpPr>
          <p:spPr>
            <a:xfrm>
              <a:off x="1900924" y="0"/>
              <a:ext cx="1766626" cy="4953000"/>
            </a:xfrm>
            <a:prstGeom prst="roundRect">
              <a:avLst>
                <a:gd name="adj" fmla="val 10000"/>
              </a:avLst>
            </a:prstGeom>
            <a:solidFill>
              <a:srgbClr val="CFD5E7"/>
            </a:solidFill>
            <a:ln>
              <a:noFill/>
            </a:ln>
          </p:spPr>
          <p:txBody>
            <a:bodyPr lIns="91425" tIns="91425" rIns="91425" bIns="91425" anchor="ctr" anchorCtr="0">
              <a:noAutofit/>
            </a:bodyPr>
            <a:lstStyle/>
            <a:p>
              <a:pPr lvl="0">
                <a:spcBef>
                  <a:spcPts val="0"/>
                </a:spcBef>
                <a:buNone/>
              </a:pPr>
              <a:endParaRPr/>
            </a:p>
          </p:txBody>
        </p:sp>
        <p:sp>
          <p:nvSpPr>
            <p:cNvPr id="565" name="Shape 565"/>
            <p:cNvSpPr txBox="1"/>
            <p:nvPr/>
          </p:nvSpPr>
          <p:spPr>
            <a:xfrm>
              <a:off x="1900924" y="0"/>
              <a:ext cx="1766626" cy="1485899"/>
            </a:xfrm>
            <a:prstGeom prst="rect">
              <a:avLst/>
            </a:prstGeom>
            <a:noFill/>
            <a:ln>
              <a:noFill/>
            </a:ln>
          </p:spPr>
          <p:txBody>
            <a:bodyPr lIns="137150" tIns="137150" rIns="137150" bIns="137150" anchor="ctr" anchorCtr="0">
              <a:noAutofit/>
            </a:bodyPr>
            <a:lstStyle/>
            <a:p>
              <a:pPr marL="0" marR="0" lvl="0" indent="0" algn="ctr" rtl="0">
                <a:lnSpc>
                  <a:spcPct val="90000"/>
                </a:lnSpc>
                <a:spcBef>
                  <a:spcPts val="0"/>
                </a:spcBef>
                <a:spcAft>
                  <a:spcPts val="0"/>
                </a:spcAft>
                <a:buSzPct val="25000"/>
                <a:buNone/>
              </a:pPr>
              <a:r>
                <a:rPr lang="en" sz="3600" b="1">
                  <a:solidFill>
                    <a:schemeClr val="dk1"/>
                  </a:solidFill>
                  <a:latin typeface="Source Sans Pro"/>
                  <a:ea typeface="Source Sans Pro"/>
                  <a:cs typeface="Source Sans Pro"/>
                  <a:sym typeface="Source Sans Pro"/>
                </a:rPr>
                <a:t>Level Two</a:t>
              </a:r>
            </a:p>
          </p:txBody>
        </p:sp>
        <p:sp>
          <p:nvSpPr>
            <p:cNvPr id="566" name="Shape 566"/>
            <p:cNvSpPr/>
            <p:nvPr/>
          </p:nvSpPr>
          <p:spPr>
            <a:xfrm>
              <a:off x="2077586" y="1485900"/>
              <a:ext cx="1413300" cy="3219450"/>
            </a:xfrm>
            <a:prstGeom prst="roundRect">
              <a:avLst>
                <a:gd name="adj" fmla="val 10000"/>
              </a:avLst>
            </a:prstGeom>
            <a:solidFill>
              <a:srgbClr val="5075B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7" name="Shape 567"/>
            <p:cNvSpPr txBox="1"/>
            <p:nvPr/>
          </p:nvSpPr>
          <p:spPr>
            <a:xfrm>
              <a:off x="2077586" y="1485900"/>
              <a:ext cx="1413300" cy="3219450"/>
            </a:xfrm>
            <a:prstGeom prst="rect">
              <a:avLst/>
            </a:prstGeom>
            <a:noFill/>
            <a:ln>
              <a:noFill/>
            </a:ln>
          </p:spPr>
          <p:txBody>
            <a:bodyPr lIns="45700" tIns="34275" rIns="45700" bIns="34275" anchor="ctr" anchorCtr="0">
              <a:noAutofit/>
            </a:bodyPr>
            <a:lstStyle/>
            <a:p>
              <a:pPr marL="0" marR="0" lvl="0" indent="0" algn="ctr" rtl="0">
                <a:lnSpc>
                  <a:spcPct val="90000"/>
                </a:lnSpc>
                <a:spcBef>
                  <a:spcPts val="0"/>
                </a:spcBef>
                <a:spcAft>
                  <a:spcPts val="0"/>
                </a:spcAft>
                <a:buSzPct val="25000"/>
                <a:buNone/>
              </a:pPr>
              <a:r>
                <a:rPr lang="en" sz="1800">
                  <a:solidFill>
                    <a:schemeClr val="lt1"/>
                  </a:solidFill>
                  <a:latin typeface="Source Sans Pro"/>
                  <a:ea typeface="Source Sans Pro"/>
                  <a:cs typeface="Source Sans Pro"/>
                  <a:sym typeface="Source Sans Pro"/>
                </a:rPr>
                <a:t>How were Union soldiers similar to Confederate soldiers? </a:t>
              </a:r>
            </a:p>
          </p:txBody>
        </p:sp>
        <p:sp>
          <p:nvSpPr>
            <p:cNvPr id="568" name="Shape 568"/>
            <p:cNvSpPr/>
            <p:nvPr/>
          </p:nvSpPr>
          <p:spPr>
            <a:xfrm>
              <a:off x="3800048" y="0"/>
              <a:ext cx="1766626" cy="4953000"/>
            </a:xfrm>
            <a:prstGeom prst="roundRect">
              <a:avLst>
                <a:gd name="adj" fmla="val 10000"/>
              </a:avLst>
            </a:prstGeom>
            <a:solidFill>
              <a:srgbClr val="CFD5E7"/>
            </a:solidFill>
            <a:ln>
              <a:noFill/>
            </a:ln>
          </p:spPr>
          <p:txBody>
            <a:bodyPr lIns="91425" tIns="91425" rIns="91425" bIns="91425" anchor="ctr" anchorCtr="0">
              <a:noAutofit/>
            </a:bodyPr>
            <a:lstStyle/>
            <a:p>
              <a:pPr lvl="0">
                <a:spcBef>
                  <a:spcPts val="0"/>
                </a:spcBef>
                <a:buNone/>
              </a:pPr>
              <a:endParaRPr/>
            </a:p>
          </p:txBody>
        </p:sp>
        <p:sp>
          <p:nvSpPr>
            <p:cNvPr id="569" name="Shape 569"/>
            <p:cNvSpPr txBox="1"/>
            <p:nvPr/>
          </p:nvSpPr>
          <p:spPr>
            <a:xfrm>
              <a:off x="3800048" y="0"/>
              <a:ext cx="1766626" cy="1485899"/>
            </a:xfrm>
            <a:prstGeom prst="rect">
              <a:avLst/>
            </a:prstGeom>
            <a:noFill/>
            <a:ln>
              <a:noFill/>
            </a:ln>
          </p:spPr>
          <p:txBody>
            <a:bodyPr lIns="137150" tIns="137150" rIns="137150" bIns="137150" anchor="ctr" anchorCtr="0">
              <a:noAutofit/>
            </a:bodyPr>
            <a:lstStyle/>
            <a:p>
              <a:pPr marL="0" marR="0" lvl="0" indent="0" algn="ctr" rtl="0">
                <a:lnSpc>
                  <a:spcPct val="90000"/>
                </a:lnSpc>
                <a:spcBef>
                  <a:spcPts val="0"/>
                </a:spcBef>
                <a:spcAft>
                  <a:spcPts val="0"/>
                </a:spcAft>
                <a:buSzPct val="25000"/>
                <a:buNone/>
              </a:pPr>
              <a:r>
                <a:rPr lang="en" sz="3600" b="1">
                  <a:solidFill>
                    <a:schemeClr val="dk1"/>
                  </a:solidFill>
                  <a:latin typeface="Source Sans Pro"/>
                  <a:ea typeface="Source Sans Pro"/>
                  <a:cs typeface="Source Sans Pro"/>
                  <a:sym typeface="Source Sans Pro"/>
                </a:rPr>
                <a:t>Level Three</a:t>
              </a:r>
            </a:p>
          </p:txBody>
        </p:sp>
        <p:sp>
          <p:nvSpPr>
            <p:cNvPr id="570" name="Shape 570"/>
            <p:cNvSpPr/>
            <p:nvPr/>
          </p:nvSpPr>
          <p:spPr>
            <a:xfrm>
              <a:off x="3976710" y="1485900"/>
              <a:ext cx="1413300" cy="3219450"/>
            </a:xfrm>
            <a:prstGeom prst="roundRect">
              <a:avLst>
                <a:gd name="adj" fmla="val 10000"/>
              </a:avLst>
            </a:prstGeom>
            <a:solidFill>
              <a:srgbClr val="5075B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1" name="Shape 571"/>
            <p:cNvSpPr txBox="1"/>
            <p:nvPr/>
          </p:nvSpPr>
          <p:spPr>
            <a:xfrm>
              <a:off x="3976710" y="1485900"/>
              <a:ext cx="1413300" cy="3219450"/>
            </a:xfrm>
            <a:prstGeom prst="rect">
              <a:avLst/>
            </a:prstGeom>
            <a:noFill/>
            <a:ln>
              <a:noFill/>
            </a:ln>
          </p:spPr>
          <p:txBody>
            <a:bodyPr lIns="45700" tIns="34275" rIns="45700" bIns="34275" anchor="ctr" anchorCtr="0">
              <a:noAutofit/>
            </a:bodyPr>
            <a:lstStyle/>
            <a:p>
              <a:pPr marL="0" marR="0" lvl="0" indent="0" algn="ctr" rtl="0">
                <a:lnSpc>
                  <a:spcPct val="90000"/>
                </a:lnSpc>
                <a:spcBef>
                  <a:spcPts val="0"/>
                </a:spcBef>
                <a:spcAft>
                  <a:spcPts val="0"/>
                </a:spcAft>
                <a:buSzPct val="25000"/>
                <a:buNone/>
              </a:pPr>
              <a:r>
                <a:rPr lang="en" sz="1800">
                  <a:solidFill>
                    <a:schemeClr val="lt1"/>
                  </a:solidFill>
                  <a:latin typeface="Source Sans Pro"/>
                  <a:ea typeface="Source Sans Pro"/>
                  <a:cs typeface="Source Sans Pro"/>
                  <a:sym typeface="Source Sans Pro"/>
                </a:rPr>
                <a:t>What evidence supports the South having the right to secede from the United States? </a:t>
              </a:r>
            </a:p>
          </p:txBody>
        </p:sp>
        <p:sp>
          <p:nvSpPr>
            <p:cNvPr id="572" name="Shape 572"/>
            <p:cNvSpPr/>
            <p:nvPr/>
          </p:nvSpPr>
          <p:spPr>
            <a:xfrm>
              <a:off x="5699171" y="0"/>
              <a:ext cx="1766626" cy="4953000"/>
            </a:xfrm>
            <a:prstGeom prst="roundRect">
              <a:avLst>
                <a:gd name="adj" fmla="val 10000"/>
              </a:avLst>
            </a:prstGeom>
            <a:solidFill>
              <a:srgbClr val="CFD5E7"/>
            </a:solidFill>
            <a:ln>
              <a:noFill/>
            </a:ln>
          </p:spPr>
          <p:txBody>
            <a:bodyPr lIns="91425" tIns="91425" rIns="91425" bIns="91425" anchor="ctr" anchorCtr="0">
              <a:noAutofit/>
            </a:bodyPr>
            <a:lstStyle/>
            <a:p>
              <a:pPr lvl="0">
                <a:spcBef>
                  <a:spcPts val="0"/>
                </a:spcBef>
                <a:buNone/>
              </a:pPr>
              <a:endParaRPr/>
            </a:p>
          </p:txBody>
        </p:sp>
        <p:sp>
          <p:nvSpPr>
            <p:cNvPr id="573" name="Shape 573"/>
            <p:cNvSpPr txBox="1"/>
            <p:nvPr/>
          </p:nvSpPr>
          <p:spPr>
            <a:xfrm>
              <a:off x="5699171" y="0"/>
              <a:ext cx="1766626" cy="1485899"/>
            </a:xfrm>
            <a:prstGeom prst="rect">
              <a:avLst/>
            </a:prstGeom>
            <a:noFill/>
            <a:ln>
              <a:noFill/>
            </a:ln>
          </p:spPr>
          <p:txBody>
            <a:bodyPr lIns="137150" tIns="137150" rIns="137150" bIns="137150" anchor="ctr" anchorCtr="0">
              <a:noAutofit/>
            </a:bodyPr>
            <a:lstStyle/>
            <a:p>
              <a:pPr marL="0" marR="0" lvl="0" indent="0" algn="ctr" rtl="0">
                <a:lnSpc>
                  <a:spcPct val="90000"/>
                </a:lnSpc>
                <a:spcBef>
                  <a:spcPts val="0"/>
                </a:spcBef>
                <a:spcAft>
                  <a:spcPts val="0"/>
                </a:spcAft>
                <a:buSzPct val="25000"/>
                <a:buNone/>
              </a:pPr>
              <a:r>
                <a:rPr lang="en" sz="3600" b="1">
                  <a:solidFill>
                    <a:schemeClr val="dk1"/>
                  </a:solidFill>
                  <a:latin typeface="Source Sans Pro"/>
                  <a:ea typeface="Source Sans Pro"/>
                  <a:cs typeface="Source Sans Pro"/>
                  <a:sym typeface="Source Sans Pro"/>
                </a:rPr>
                <a:t>Level Four</a:t>
              </a:r>
            </a:p>
          </p:txBody>
        </p:sp>
        <p:sp>
          <p:nvSpPr>
            <p:cNvPr id="574" name="Shape 574"/>
            <p:cNvSpPr/>
            <p:nvPr/>
          </p:nvSpPr>
          <p:spPr>
            <a:xfrm>
              <a:off x="5875835" y="1485900"/>
              <a:ext cx="1413300" cy="3219450"/>
            </a:xfrm>
            <a:prstGeom prst="roundRect">
              <a:avLst>
                <a:gd name="adj" fmla="val 10000"/>
              </a:avLst>
            </a:prstGeom>
            <a:solidFill>
              <a:srgbClr val="5075B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5" name="Shape 575"/>
            <p:cNvSpPr txBox="1"/>
            <p:nvPr/>
          </p:nvSpPr>
          <p:spPr>
            <a:xfrm>
              <a:off x="5875835" y="1485900"/>
              <a:ext cx="1413300" cy="3219450"/>
            </a:xfrm>
            <a:prstGeom prst="rect">
              <a:avLst/>
            </a:prstGeom>
            <a:noFill/>
            <a:ln>
              <a:noFill/>
            </a:ln>
          </p:spPr>
          <p:txBody>
            <a:bodyPr lIns="45700" tIns="34275" rIns="45700" bIns="34275" anchor="ctr" anchorCtr="0">
              <a:noAutofit/>
            </a:bodyPr>
            <a:lstStyle/>
            <a:p>
              <a:pPr marL="0" marR="0" lvl="0" indent="0" algn="ctr" rtl="0">
                <a:lnSpc>
                  <a:spcPct val="90000"/>
                </a:lnSpc>
                <a:spcBef>
                  <a:spcPts val="0"/>
                </a:spcBef>
                <a:spcAft>
                  <a:spcPts val="0"/>
                </a:spcAft>
                <a:buSzPct val="25000"/>
                <a:buNone/>
              </a:pPr>
              <a:r>
                <a:rPr lang="en" sz="1800">
                  <a:solidFill>
                    <a:schemeClr val="lt1"/>
                  </a:solidFill>
                  <a:latin typeface="Source Sans Pro"/>
                  <a:ea typeface="Source Sans Pro"/>
                  <a:cs typeface="Source Sans Pro"/>
                  <a:sym typeface="Source Sans Pro"/>
                </a:rPr>
                <a:t>What do you feel the long term impact of the Civil War will be on the United States? </a:t>
              </a:r>
            </a:p>
          </p:txBody>
        </p:sp>
      </p:grpSp>
      <p:sp>
        <p:nvSpPr>
          <p:cNvPr id="576" name="Shape 576"/>
          <p:cNvSpPr txBox="1">
            <a:spLocks noGrp="1"/>
          </p:cNvSpPr>
          <p:nvPr>
            <p:ph type="title"/>
          </p:nvPr>
        </p:nvSpPr>
        <p:spPr>
          <a:xfrm>
            <a:off x="457200" y="20597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dirty="0"/>
              <a:t>Depth of Knowledge and Questioning</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533400" y="1600200"/>
            <a:ext cx="8229600" cy="31764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2"/>
              </a:buClr>
              <a:buSzPct val="25000"/>
              <a:buFont typeface="Noto Sans Symbols"/>
              <a:buNone/>
            </a:pPr>
            <a:r>
              <a:rPr lang="en" sz="3000" b="1" i="0" u="none" strike="noStrike" cap="none">
                <a:solidFill>
                  <a:schemeClr val="dk2"/>
                </a:solidFill>
                <a:latin typeface="Source Sans Pro"/>
                <a:ea typeface="Source Sans Pro"/>
                <a:cs typeface="Source Sans Pro"/>
                <a:sym typeface="Source Sans Pro"/>
              </a:rPr>
              <a:t>R</a:t>
            </a:r>
            <a:r>
              <a:rPr lang="en" sz="3000">
                <a:solidFill>
                  <a:schemeClr val="dk2"/>
                </a:solidFill>
              </a:rPr>
              <a:t>emember and relate to your experience on Today’s Meet</a:t>
            </a:r>
            <a:r>
              <a:rPr lang="en" sz="3000" b="1" i="0" u="none" strike="noStrike" cap="none">
                <a:solidFill>
                  <a:schemeClr val="dk2"/>
                </a:solidFill>
                <a:latin typeface="Source Sans Pro"/>
                <a:ea typeface="Source Sans Pro"/>
                <a:cs typeface="Source Sans Pro"/>
                <a:sym typeface="Source Sans Pro"/>
              </a:rPr>
              <a:t>:</a:t>
            </a:r>
          </a:p>
          <a:p>
            <a:pPr marL="76200" marR="0" lvl="0" indent="0" algn="ctr" rtl="0">
              <a:spcBef>
                <a:spcPts val="880"/>
              </a:spcBef>
              <a:spcAft>
                <a:spcPts val="0"/>
              </a:spcAft>
              <a:buClr>
                <a:schemeClr val="dk1"/>
              </a:buClr>
              <a:buSzPct val="25000"/>
              <a:buFont typeface="Noto Sans Symbols"/>
              <a:buNone/>
            </a:pPr>
            <a:r>
              <a:rPr lang="en" sz="2600" b="0"/>
              <a:t>Recalling a previous lesson, how can you enhance your questioning techniques to foster intellectual engagement?</a:t>
            </a:r>
          </a:p>
          <a:p>
            <a:pPr marL="76200" marR="0" lvl="0" indent="0" algn="ctr" rtl="0">
              <a:spcBef>
                <a:spcPts val="880"/>
              </a:spcBef>
              <a:spcAft>
                <a:spcPts val="0"/>
              </a:spcAft>
              <a:buClr>
                <a:schemeClr val="dk1"/>
              </a:buClr>
              <a:buSzPct val="25000"/>
              <a:buFont typeface="Noto Sans Symbols"/>
              <a:buNone/>
            </a:pPr>
            <a:endParaRPr/>
          </a:p>
          <a:p>
            <a:pPr marL="76200" marR="0" lvl="0" indent="0" algn="ctr" rtl="0">
              <a:spcBef>
                <a:spcPts val="880"/>
              </a:spcBef>
              <a:spcAft>
                <a:spcPts val="0"/>
              </a:spcAft>
              <a:buClr>
                <a:schemeClr val="dk1"/>
              </a:buClr>
              <a:buSzPct val="25000"/>
              <a:buFont typeface="Noto Sans Symbols"/>
              <a:buNone/>
            </a:pPr>
            <a:endParaRPr sz="3200" b="0" i="0" u="none" strike="noStrike" cap="none">
              <a:solidFill>
                <a:schemeClr val="dk1"/>
              </a:solidFill>
              <a:latin typeface="Source Sans Pro"/>
              <a:ea typeface="Source Sans Pro"/>
              <a:cs typeface="Source Sans Pro"/>
              <a:sym typeface="Source Sans Pro"/>
            </a:endParaRPr>
          </a:p>
          <a:p>
            <a:pPr marL="0" marR="0" lvl="0" indent="0" algn="ctr" rtl="0">
              <a:lnSpc>
                <a:spcPct val="120000"/>
              </a:lnSpc>
              <a:spcBef>
                <a:spcPts val="0"/>
              </a:spcBef>
              <a:buClr>
                <a:schemeClr val="dk1"/>
              </a:buClr>
              <a:buSzPct val="25000"/>
              <a:buFont typeface="Noto Sans Symbols"/>
              <a:buNone/>
            </a:pPr>
            <a:endParaRPr sz="2800" b="1" i="0" u="none" strike="noStrike" cap="none">
              <a:solidFill>
                <a:schemeClr val="dk1"/>
              </a:solidFill>
              <a:latin typeface="Source Sans Pro"/>
              <a:ea typeface="Source Sans Pro"/>
              <a:cs typeface="Source Sans Pro"/>
              <a:sym typeface="Source Sans Pro"/>
            </a:endParaRPr>
          </a:p>
        </p:txBody>
      </p:sp>
      <p:pic>
        <p:nvPicPr>
          <p:cNvPr id="583" name="Shape 583"/>
          <p:cNvPicPr preferRelativeResize="0"/>
          <p:nvPr/>
        </p:nvPicPr>
        <p:blipFill>
          <a:blip r:embed="rId3">
            <a:alphaModFix/>
          </a:blip>
          <a:stretch>
            <a:fillRect/>
          </a:stretch>
        </p:blipFill>
        <p:spPr>
          <a:xfrm>
            <a:off x="8392477" y="4415730"/>
            <a:ext cx="663150" cy="696468"/>
          </a:xfrm>
          <a:prstGeom prst="rect">
            <a:avLst/>
          </a:prstGeom>
          <a:noFill/>
          <a:ln>
            <a:noFill/>
          </a:ln>
        </p:spPr>
      </p:pic>
      <p:sp>
        <p:nvSpPr>
          <p:cNvPr id="584" name="Shape 584"/>
          <p:cNvSpPr txBox="1">
            <a:spLocks noGrp="1"/>
          </p:cNvSpPr>
          <p:nvPr>
            <p:ph type="title"/>
          </p:nvPr>
        </p:nvSpPr>
        <p:spPr>
          <a:xfrm>
            <a:off x="457200" y="20597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dirty="0"/>
              <a:t>Reflection: Questions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
                                            <p:txEl>
                                              <p:pRg st="0" end="0"/>
                                            </p:txEl>
                                          </p:spTgt>
                                        </p:tgtEl>
                                        <p:attrNameLst>
                                          <p:attrName>style.visibility</p:attrName>
                                        </p:attrNameLst>
                                      </p:cBhvr>
                                      <p:to>
                                        <p:strVal val="visible"/>
                                      </p:to>
                                    </p:set>
                                    <p:animEffect transition="in" filter="fade">
                                      <p:cBhvr>
                                        <p:cTn id="7" dur="1000"/>
                                        <p:tgtEl>
                                          <p:spTgt spid="5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2">
                                            <p:txEl>
                                              <p:pRg st="1" end="1"/>
                                            </p:txEl>
                                          </p:spTgt>
                                        </p:tgtEl>
                                        <p:attrNameLst>
                                          <p:attrName>style.visibility</p:attrName>
                                        </p:attrNameLst>
                                      </p:cBhvr>
                                      <p:to>
                                        <p:strVal val="visible"/>
                                      </p:to>
                                    </p:set>
                                    <p:animEffect transition="in" filter="fade">
                                      <p:cBhvr>
                                        <p:cTn id="12" dur="1000"/>
                                        <p:tgtEl>
                                          <p:spTgt spid="5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457200" y="1200150"/>
            <a:ext cx="8458200" cy="2628899"/>
          </a:xfrm>
          <a:prstGeom prst="rect">
            <a:avLst/>
          </a:prstGeom>
          <a:noFill/>
          <a:ln>
            <a:noFill/>
          </a:ln>
        </p:spPr>
        <p:txBody>
          <a:bodyPr lIns="91425" tIns="91425" rIns="91425" bIns="91425" anchor="t" anchorCtr="0">
            <a:noAutofit/>
          </a:bodyPr>
          <a:lstStyle/>
          <a:p>
            <a:pPr marL="514350" marR="0" lvl="0" indent="-476250" algn="l" rtl="0">
              <a:spcBef>
                <a:spcPts val="0"/>
              </a:spcBef>
              <a:spcAft>
                <a:spcPts val="0"/>
              </a:spcAft>
              <a:buClr>
                <a:schemeClr val="dk1"/>
              </a:buClr>
              <a:buSzPct val="100000"/>
              <a:buFont typeface="Source Sans Pro"/>
              <a:buAutoNum type="arabicPeriod" startAt="5"/>
            </a:pPr>
            <a:r>
              <a:rPr lang="en" sz="1800" b="0" i="0" u="none" strike="noStrike" cap="none">
                <a:solidFill>
                  <a:schemeClr val="dk1"/>
                </a:solidFill>
                <a:latin typeface="Source Sans Pro"/>
                <a:ea typeface="Source Sans Pro"/>
                <a:cs typeface="Source Sans Pro"/>
                <a:sym typeface="Source Sans Pro"/>
              </a:rPr>
              <a:t>Technology is used to enhance learning.</a:t>
            </a:r>
          </a:p>
          <a:p>
            <a:pPr marL="514350" marR="0" lvl="0" indent="-51435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“Teacher uses instructional technology to enhance student learning.”</a:t>
            </a:r>
          </a:p>
          <a:p>
            <a:pPr marL="0" marR="0" lvl="0" indent="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Stronge – </a:t>
            </a:r>
            <a:r>
              <a:rPr lang="en" sz="1800" b="1" i="0" u="none" strike="noStrike" cap="none">
                <a:solidFill>
                  <a:srgbClr val="1C4587"/>
                </a:solidFill>
                <a:latin typeface="Source Sans Pro"/>
                <a:ea typeface="Source Sans Pro"/>
                <a:cs typeface="Source Sans Pro"/>
                <a:sym typeface="Source Sans Pro"/>
              </a:rPr>
              <a:t>Technology</a:t>
            </a:r>
          </a:p>
          <a:p>
            <a:pPr marL="0" marR="0" lvl="0" indent="0" algn="l" rtl="0">
              <a:spcBef>
                <a:spcPts val="0"/>
              </a:spcBef>
              <a:spcAft>
                <a:spcPts val="0"/>
              </a:spcAft>
              <a:buClr>
                <a:schemeClr val="dk1"/>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0" marR="0" lvl="0" indent="0" algn="l" rtl="0">
              <a:spcBef>
                <a:spcPts val="0"/>
              </a:spcBef>
              <a:spcAft>
                <a:spcPts val="0"/>
              </a:spcAft>
              <a:buClr>
                <a:schemeClr val="dk1"/>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a:p>
            <a:pPr marL="514350" marR="0" lvl="0" indent="-51435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6.   </a:t>
            </a:r>
            <a:r>
              <a:rPr lang="en" sz="1800" b="0" i="0" u="none" strike="noStrike" cap="none">
                <a:solidFill>
                  <a:srgbClr val="FF0000"/>
                </a:solidFill>
                <a:latin typeface="Source Sans Pro"/>
                <a:ea typeface="Source Sans Pro"/>
                <a:cs typeface="Source Sans Pro"/>
                <a:sym typeface="Source Sans Pro"/>
              </a:rPr>
              <a:t> </a:t>
            </a:r>
            <a:r>
              <a:rPr lang="en" sz="1800" b="0" i="0" u="none" strike="noStrike" cap="none">
                <a:solidFill>
                  <a:schemeClr val="dk1"/>
                </a:solidFill>
                <a:latin typeface="Source Sans Pro"/>
                <a:ea typeface="Source Sans Pro"/>
                <a:cs typeface="Source Sans Pro"/>
                <a:sym typeface="Source Sans Pro"/>
              </a:rPr>
              <a:t>Reflection is a form of practice.</a:t>
            </a:r>
          </a:p>
          <a:p>
            <a:pPr marL="0" marR="0" lvl="0" indent="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 “Reflection can involve several cognitive activities that lead to stronger learning; retrieving knowledge and earlier training from memory, connecting these to new experiences, and visualizing and mentally rehearsing what you might do differently next time.” </a:t>
            </a:r>
          </a:p>
          <a:p>
            <a:pPr marL="0" marR="0" lvl="0" indent="0" algn="l" rtl="0">
              <a:spcBef>
                <a:spcPts val="0"/>
              </a:spcBef>
              <a:spcAft>
                <a:spcPts val="0"/>
              </a:spcAft>
              <a:buClr>
                <a:schemeClr val="dk1"/>
              </a:buClr>
              <a:buSzPct val="25000"/>
              <a:buFont typeface="Noto Sans Symbols"/>
              <a:buNone/>
            </a:pPr>
            <a:r>
              <a:rPr lang="en" sz="1800" b="0" i="0" u="none" strike="noStrike" cap="none">
                <a:solidFill>
                  <a:schemeClr val="dk1"/>
                </a:solidFill>
                <a:latin typeface="Source Sans Pro"/>
                <a:ea typeface="Source Sans Pro"/>
                <a:cs typeface="Source Sans Pro"/>
                <a:sym typeface="Source Sans Pro"/>
              </a:rPr>
              <a:t>Brown-- </a:t>
            </a:r>
            <a:r>
              <a:rPr lang="en" sz="1800" b="1" i="0" u="none" strike="noStrike" cap="none">
                <a:solidFill>
                  <a:srgbClr val="1C4587"/>
                </a:solidFill>
                <a:latin typeface="Source Sans Pro"/>
                <a:ea typeface="Source Sans Pro"/>
                <a:cs typeface="Source Sans Pro"/>
                <a:sym typeface="Source Sans Pro"/>
              </a:rPr>
              <a:t>Make it Stick</a:t>
            </a:r>
          </a:p>
          <a:p>
            <a:pPr marL="342900" marR="0" lvl="0" indent="-342900" algn="l" rtl="0">
              <a:spcBef>
                <a:spcPts val="0"/>
              </a:spcBef>
              <a:buClr>
                <a:schemeClr val="dk1"/>
              </a:buClr>
              <a:buSzPct val="25000"/>
              <a:buFont typeface="Noto Sans Symbols"/>
              <a:buNone/>
            </a:pPr>
            <a:endParaRPr sz="1800" b="1" i="0" u="none" strike="noStrike" cap="none">
              <a:solidFill>
                <a:schemeClr val="dk1"/>
              </a:solidFill>
              <a:latin typeface="Source Sans Pro"/>
              <a:ea typeface="Source Sans Pro"/>
              <a:cs typeface="Source Sans Pro"/>
              <a:sym typeface="Source Sans Pro"/>
            </a:endParaRPr>
          </a:p>
        </p:txBody>
      </p:sp>
      <p:sp>
        <p:nvSpPr>
          <p:cNvPr id="208" name="Shape 208"/>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noAutofit/>
          </a:bodyPr>
          <a:lstStyle/>
          <a:p>
            <a:pPr marL="0" marR="0" lvl="0" indent="0" algn="ctr" rtl="0">
              <a:spcBef>
                <a:spcPts val="0"/>
              </a:spcBef>
              <a:buClr>
                <a:schemeClr val="lt1"/>
              </a:buClr>
              <a:buSzPct val="25000"/>
              <a:buFont typeface="Source Sans Pro"/>
              <a:buNone/>
            </a:pPr>
            <a:r>
              <a:rPr lang="en" sz="3200" b="0" i="0" u="none" strike="noStrike" cap="none" dirty="0">
                <a:solidFill>
                  <a:schemeClr val="lt1"/>
                </a:solidFill>
                <a:latin typeface="Source Sans Pro"/>
                <a:ea typeface="Source Sans Pro"/>
                <a:cs typeface="Source Sans Pro"/>
                <a:sym typeface="Source Sans Pro"/>
              </a:rPr>
              <a:t>Teacher Practices For Enhancing Engagement</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Shape 589"/>
          <p:cNvPicPr preferRelativeResize="0"/>
          <p:nvPr/>
        </p:nvPicPr>
        <p:blipFill rotWithShape="1">
          <a:blip r:embed="rId3">
            <a:alphaModFix amt="36000"/>
          </a:blip>
          <a:srcRect l="5776" r="4693" b="7965"/>
          <a:stretch/>
        </p:blipFill>
        <p:spPr>
          <a:xfrm>
            <a:off x="1905000" y="1085850"/>
            <a:ext cx="4724400" cy="3714750"/>
          </a:xfrm>
          <a:prstGeom prst="rect">
            <a:avLst/>
          </a:prstGeom>
          <a:noFill/>
          <a:ln>
            <a:noFill/>
          </a:ln>
        </p:spPr>
      </p:pic>
      <p:sp>
        <p:nvSpPr>
          <p:cNvPr id="590" name="Shape 590"/>
          <p:cNvSpPr txBox="1"/>
          <p:nvPr/>
        </p:nvSpPr>
        <p:spPr>
          <a:xfrm>
            <a:off x="1143000" y="4284460"/>
            <a:ext cx="6858000" cy="646200"/>
          </a:xfrm>
          <a:prstGeom prst="rect">
            <a:avLst/>
          </a:prstGeom>
          <a:solidFill>
            <a:schemeClr val="lt1">
              <a:alpha val="80000"/>
            </a:schemeClr>
          </a:solid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Develop an Intellectually Engaged Classroom Environment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Management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Planning </a:t>
            </a:r>
          </a:p>
        </p:txBody>
      </p:sp>
      <p:sp>
        <p:nvSpPr>
          <p:cNvPr id="591" name="Shape 591"/>
          <p:cNvSpPr txBox="1"/>
          <p:nvPr/>
        </p:nvSpPr>
        <p:spPr>
          <a:xfrm>
            <a:off x="564575" y="2866862"/>
            <a:ext cx="35814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Core Engagement Strategies:</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Questioning</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Grouping</a:t>
            </a:r>
          </a:p>
        </p:txBody>
      </p:sp>
      <p:sp>
        <p:nvSpPr>
          <p:cNvPr id="592" name="Shape 592"/>
          <p:cNvSpPr/>
          <p:nvPr/>
        </p:nvSpPr>
        <p:spPr>
          <a:xfrm>
            <a:off x="266700" y="1085850"/>
            <a:ext cx="8610599" cy="3428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593" name="Shape 593"/>
          <p:cNvSpPr/>
          <p:nvPr/>
        </p:nvSpPr>
        <p:spPr>
          <a:xfrm>
            <a:off x="8382000" y="1085850"/>
            <a:ext cx="304799" cy="21145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lt1"/>
                </a:solidFill>
                <a:latin typeface="Source Sans Pro"/>
                <a:ea typeface="Source Sans Pro"/>
                <a:cs typeface="Source Sans Pro"/>
                <a:sym typeface="Source Sans Pro"/>
              </a:rPr>
              <a:t> </a:t>
            </a:r>
          </a:p>
        </p:txBody>
      </p:sp>
      <p:sp>
        <p:nvSpPr>
          <p:cNvPr id="594" name="Shape 594"/>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b="0" i="0" u="none" strike="noStrike" cap="none" dirty="0">
                <a:solidFill>
                  <a:schemeClr val="lt1"/>
                </a:solidFill>
                <a:latin typeface="Source Sans Pro"/>
                <a:ea typeface="Source Sans Pro"/>
                <a:cs typeface="Source Sans Pro"/>
                <a:sym typeface="Source Sans Pro"/>
              </a:rPr>
              <a:t>Fostering Intellectual Engagement</a:t>
            </a:r>
          </a:p>
        </p:txBody>
      </p:sp>
      <p:sp>
        <p:nvSpPr>
          <p:cNvPr id="595" name="Shape 595"/>
          <p:cNvSpPr txBox="1"/>
          <p:nvPr/>
        </p:nvSpPr>
        <p:spPr>
          <a:xfrm>
            <a:off x="4300325" y="2354825"/>
            <a:ext cx="304800" cy="1670400"/>
          </a:xfrm>
          <a:prstGeom prst="rect">
            <a:avLst/>
          </a:prstGeom>
          <a:noFill/>
          <a:ln>
            <a:noFill/>
          </a:ln>
        </p:spPr>
        <p:txBody>
          <a:bodyPr lIns="91425" tIns="91425" rIns="91425" bIns="91425" anchor="t" anchorCtr="0">
            <a:noAutofit/>
          </a:bodyPr>
          <a:lstStyle/>
          <a:p>
            <a:pPr lvl="0" algn="ctr" rtl="0">
              <a:spcBef>
                <a:spcPts val="0"/>
              </a:spcBef>
              <a:buNone/>
            </a:pPr>
            <a:r>
              <a:rPr lang="en" sz="1000" b="1">
                <a:solidFill>
                  <a:schemeClr val="dk2"/>
                </a:solidFill>
                <a:latin typeface="Open Sans"/>
                <a:ea typeface="Open Sans"/>
                <a:cs typeface="Open Sans"/>
                <a:sym typeface="Open Sans"/>
              </a:rPr>
              <a:t>T</a:t>
            </a:r>
          </a:p>
          <a:p>
            <a:pPr lvl="0" algn="ctr" rtl="0">
              <a:spcBef>
                <a:spcPts val="0"/>
              </a:spcBef>
              <a:buNone/>
            </a:pPr>
            <a:r>
              <a:rPr lang="en" sz="1000" b="1">
                <a:solidFill>
                  <a:schemeClr val="dk2"/>
                </a:solidFill>
                <a:latin typeface="Open Sans"/>
                <a:ea typeface="Open Sans"/>
                <a:cs typeface="Open Sans"/>
                <a:sym typeface="Open Sans"/>
              </a:rPr>
              <a:t>E</a:t>
            </a:r>
          </a:p>
          <a:p>
            <a:pPr lvl="0" algn="ctr" rtl="0">
              <a:spcBef>
                <a:spcPts val="0"/>
              </a:spcBef>
              <a:buNone/>
            </a:pPr>
            <a:r>
              <a:rPr lang="en" sz="1000" b="1">
                <a:solidFill>
                  <a:schemeClr val="dk2"/>
                </a:solidFill>
                <a:latin typeface="Open Sans"/>
                <a:ea typeface="Open Sans"/>
                <a:cs typeface="Open Sans"/>
                <a:sym typeface="Open Sans"/>
              </a:rPr>
              <a:t>C</a:t>
            </a:r>
          </a:p>
          <a:p>
            <a:pPr lvl="0" algn="ctr" rtl="0">
              <a:spcBef>
                <a:spcPts val="0"/>
              </a:spcBef>
              <a:buNone/>
            </a:pPr>
            <a:r>
              <a:rPr lang="en" sz="1000" b="1">
                <a:solidFill>
                  <a:schemeClr val="dk2"/>
                </a:solidFill>
                <a:latin typeface="Open Sans"/>
                <a:ea typeface="Open Sans"/>
                <a:cs typeface="Open Sans"/>
                <a:sym typeface="Open Sans"/>
              </a:rPr>
              <a:t>H</a:t>
            </a:r>
          </a:p>
          <a:p>
            <a:pPr lvl="0" algn="ctr" rtl="0">
              <a:spcBef>
                <a:spcPts val="0"/>
              </a:spcBef>
              <a:buNone/>
            </a:pPr>
            <a:r>
              <a:rPr lang="en" sz="1000" b="1">
                <a:solidFill>
                  <a:schemeClr val="dk2"/>
                </a:solidFill>
                <a:latin typeface="Open Sans"/>
                <a:ea typeface="Open Sans"/>
                <a:cs typeface="Open Sans"/>
                <a:sym typeface="Open Sans"/>
              </a:rPr>
              <a:t>N</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L</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G</a:t>
            </a:r>
          </a:p>
          <a:p>
            <a:pPr lvl="0" algn="ctr" rtl="0">
              <a:spcBef>
                <a:spcPts val="0"/>
              </a:spcBef>
              <a:buNone/>
            </a:pPr>
            <a:r>
              <a:rPr lang="en" sz="1000" b="1">
                <a:solidFill>
                  <a:schemeClr val="dk2"/>
                </a:solidFill>
                <a:latin typeface="Open Sans"/>
                <a:ea typeface="Open Sans"/>
                <a:cs typeface="Open Sans"/>
                <a:sym typeface="Open Sans"/>
              </a:rPr>
              <a:t>Y</a:t>
            </a:r>
          </a:p>
          <a:p>
            <a:pPr lvl="0" algn="ctr" rtl="0">
              <a:spcBef>
                <a:spcPts val="0"/>
              </a:spcBef>
              <a:buNone/>
            </a:pPr>
            <a:endParaRPr sz="1000" b="1">
              <a:solidFill>
                <a:schemeClr val="dk2"/>
              </a:solidFill>
              <a:latin typeface="Open Sans"/>
              <a:ea typeface="Open Sans"/>
              <a:cs typeface="Open Sans"/>
              <a:sym typeface="Open Sans"/>
            </a:endParaRPr>
          </a:p>
          <a:p>
            <a:pPr lvl="0" rtl="0">
              <a:spcBef>
                <a:spcPts val="0"/>
              </a:spcBef>
              <a:buNone/>
            </a:pPr>
            <a:endParaRPr sz="1000">
              <a:latin typeface="Open Sans"/>
              <a:ea typeface="Open Sans"/>
              <a:cs typeface="Open Sans"/>
              <a:sym typeface="Open Sans"/>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457200" y="1295950"/>
            <a:ext cx="8229600" cy="2886900"/>
          </a:xfrm>
          <a:prstGeom prst="rect">
            <a:avLst/>
          </a:prstGeom>
          <a:noFill/>
          <a:ln>
            <a:noFill/>
          </a:ln>
        </p:spPr>
        <p:txBody>
          <a:bodyPr lIns="91425" tIns="45700" rIns="91425" bIns="45700" anchor="t" anchorCtr="0">
            <a:noAutofit/>
          </a:bodyPr>
          <a:lstStyle/>
          <a:p>
            <a:pPr lvl="0" indent="-69850" algn="ctr" rtl="0">
              <a:spcBef>
                <a:spcPts val="0"/>
              </a:spcBef>
              <a:buClr>
                <a:schemeClr val="dk1"/>
              </a:buClr>
              <a:buSzPct val="30555"/>
              <a:buFont typeface="Arial"/>
              <a:buNone/>
            </a:pPr>
            <a:r>
              <a:rPr lang="en" sz="3600">
                <a:solidFill>
                  <a:srgbClr val="0F173D"/>
                </a:solidFill>
              </a:rPr>
              <a:t>Essential Question:</a:t>
            </a:r>
          </a:p>
          <a:p>
            <a:pPr lvl="0" indent="-69850" algn="ctr" rtl="0">
              <a:spcBef>
                <a:spcPts val="0"/>
              </a:spcBef>
              <a:buClr>
                <a:schemeClr val="dk1"/>
              </a:buClr>
              <a:buSzPct val="61111"/>
              <a:buFont typeface="Arial"/>
              <a:buNone/>
            </a:pPr>
            <a:endParaRPr sz="1800">
              <a:solidFill>
                <a:srgbClr val="0F173D"/>
              </a:solidFill>
            </a:endParaRPr>
          </a:p>
          <a:p>
            <a:pPr marL="342900" marR="0" lvl="0" indent="-342900" algn="ctr" rtl="0">
              <a:spcBef>
                <a:spcPts val="640"/>
              </a:spcBef>
              <a:spcAft>
                <a:spcPts val="0"/>
              </a:spcAft>
              <a:buClr>
                <a:srgbClr val="214189"/>
              </a:buClr>
              <a:buSzPct val="25000"/>
              <a:buFont typeface="Noto Sans Symbols"/>
              <a:buNone/>
            </a:pPr>
            <a:r>
              <a:rPr lang="en" sz="3000" b="1" i="0" u="none" strike="noStrike" cap="none">
                <a:solidFill>
                  <a:srgbClr val="214189"/>
                </a:solidFill>
                <a:latin typeface="Source Sans Pro"/>
                <a:ea typeface="Source Sans Pro"/>
                <a:cs typeface="Source Sans Pro"/>
                <a:sym typeface="Source Sans Pro"/>
              </a:rPr>
              <a:t>How can using appropriate instructional groups support intellectual</a:t>
            </a:r>
            <a:r>
              <a:rPr lang="en" sz="3000">
                <a:solidFill>
                  <a:srgbClr val="214189"/>
                </a:solidFill>
              </a:rPr>
              <a:t> </a:t>
            </a:r>
            <a:r>
              <a:rPr lang="en" sz="3000" b="1" i="0" u="none" strike="noStrike" cap="none">
                <a:solidFill>
                  <a:srgbClr val="214189"/>
                </a:solidFill>
                <a:latin typeface="Source Sans Pro"/>
                <a:ea typeface="Source Sans Pro"/>
                <a:cs typeface="Source Sans Pro"/>
                <a:sym typeface="Source Sans Pro"/>
              </a:rPr>
              <a:t>engagement and </a:t>
            </a:r>
            <a:r>
              <a:rPr lang="en" sz="3000">
                <a:solidFill>
                  <a:srgbClr val="214189"/>
                </a:solidFill>
              </a:rPr>
              <a:t>facilitate</a:t>
            </a:r>
            <a:r>
              <a:rPr lang="en" sz="3000" b="1" i="0" u="none" strike="noStrike" cap="none">
                <a:solidFill>
                  <a:srgbClr val="214189"/>
                </a:solidFill>
                <a:latin typeface="Source Sans Pro"/>
                <a:ea typeface="Source Sans Pro"/>
                <a:cs typeface="Source Sans Pro"/>
                <a:sym typeface="Source Sans Pro"/>
              </a:rPr>
              <a:t> student-centered discus</a:t>
            </a:r>
            <a:r>
              <a:rPr lang="en" sz="3000">
                <a:solidFill>
                  <a:srgbClr val="214189"/>
                </a:solidFill>
              </a:rPr>
              <a:t>sion</a:t>
            </a:r>
            <a:r>
              <a:rPr lang="en" sz="3000" b="1" i="0" u="none" strike="noStrike" cap="none">
                <a:solidFill>
                  <a:srgbClr val="214189"/>
                </a:solidFill>
                <a:latin typeface="Source Sans Pro"/>
                <a:ea typeface="Source Sans Pro"/>
                <a:cs typeface="Source Sans Pro"/>
                <a:sym typeface="Source Sans Pro"/>
              </a:rPr>
              <a:t>?</a:t>
            </a:r>
          </a:p>
          <a:p>
            <a:pPr marL="342900" marR="0" lvl="0" indent="-342900" algn="l" rtl="0">
              <a:spcBef>
                <a:spcPts val="640"/>
              </a:spcBef>
              <a:spcAft>
                <a:spcPts val="0"/>
              </a:spcAft>
              <a:buClr>
                <a:schemeClr val="dk1"/>
              </a:buClr>
              <a:buSzPct val="25000"/>
              <a:buFont typeface="Noto Sans Symbols"/>
              <a:buNone/>
            </a:pPr>
            <a:endParaRPr sz="3200" b="1" i="0" u="none" strike="noStrike" cap="none">
              <a:solidFill>
                <a:srgbClr val="214189"/>
              </a:solidFill>
              <a:latin typeface="Source Sans Pro"/>
              <a:ea typeface="Source Sans Pro"/>
              <a:cs typeface="Source Sans Pro"/>
              <a:sym typeface="Source Sans Pro"/>
            </a:endParaRPr>
          </a:p>
          <a:p>
            <a:pPr marL="342900" marR="0" lvl="0" indent="-342900" algn="l" rtl="0">
              <a:spcBef>
                <a:spcPts val="640"/>
              </a:spcBef>
              <a:buClr>
                <a:schemeClr val="dk1"/>
              </a:buClr>
              <a:buSzPct val="25000"/>
              <a:buFont typeface="Noto Sans Symbols"/>
              <a:buNone/>
            </a:pPr>
            <a:endParaRPr sz="3200" b="1" i="0" u="none" strike="noStrike" cap="none">
              <a:solidFill>
                <a:schemeClr val="dk1"/>
              </a:solidFill>
              <a:latin typeface="Source Sans Pro"/>
              <a:ea typeface="Source Sans Pro"/>
              <a:cs typeface="Source Sans Pro"/>
              <a:sym typeface="Source Sans Pro"/>
            </a:endParaRPr>
          </a:p>
        </p:txBody>
      </p:sp>
      <p:sp>
        <p:nvSpPr>
          <p:cNvPr id="602" name="Shape 602"/>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Instructional Groups</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457200" y="1200150"/>
            <a:ext cx="8458200" cy="3394472"/>
          </a:xfrm>
          <a:prstGeom prst="rect">
            <a:avLst/>
          </a:prstGeom>
          <a:noFill/>
          <a:ln>
            <a:noFill/>
          </a:ln>
        </p:spPr>
        <p:txBody>
          <a:bodyPr lIns="91425" tIns="45700" rIns="91425" bIns="45700" anchor="t" anchorCtr="0">
            <a:noAutofit/>
          </a:bodyPr>
          <a:lstStyle/>
          <a:p>
            <a:pPr marL="457200" marR="0" lvl="0" indent="-330200" algn="l" rtl="0">
              <a:lnSpc>
                <a:spcPct val="100000"/>
              </a:lnSpc>
              <a:spcBef>
                <a:spcPts val="0"/>
              </a:spcBef>
              <a:spcAft>
                <a:spcPts val="0"/>
              </a:spcAft>
              <a:buClr>
                <a:srgbClr val="000000"/>
              </a:buClr>
              <a:buSzPct val="100000"/>
              <a:buFont typeface="Source Sans Pro"/>
              <a:buChar char="•"/>
            </a:pPr>
            <a:r>
              <a:rPr lang="en" sz="1400" b="0" i="0" u="none" strike="noStrike" cap="none" dirty="0">
                <a:solidFill>
                  <a:schemeClr val="dk1"/>
                </a:solidFill>
                <a:latin typeface="Source Sans Pro"/>
                <a:ea typeface="Source Sans Pro"/>
                <a:cs typeface="Source Sans Pro"/>
                <a:sym typeface="Source Sans Pro"/>
              </a:rPr>
              <a:t>Working with a small group  provides “high quality,” intensive instruction appropriate for every member of the group.  (Fountas and Pinnell,  2001)</a:t>
            </a:r>
          </a:p>
          <a:p>
            <a:pPr marL="0" marR="0" lvl="0" indent="0" algn="l" rtl="0">
              <a:lnSpc>
                <a:spcPct val="100000"/>
              </a:lnSpc>
              <a:spcBef>
                <a:spcPts val="0"/>
              </a:spcBef>
              <a:spcAft>
                <a:spcPts val="0"/>
              </a:spcAft>
              <a:buClr>
                <a:schemeClr val="accent5"/>
              </a:buClr>
              <a:buSzPct val="25000"/>
              <a:buFont typeface="Noto Sans Symbols"/>
              <a:buNone/>
            </a:pPr>
            <a:endParaRPr sz="1400" b="0" i="0" u="none" strike="noStrike" cap="none" dirty="0">
              <a:solidFill>
                <a:schemeClr val="dk1"/>
              </a:solidFill>
              <a:latin typeface="Source Sans Pro"/>
              <a:ea typeface="Source Sans Pro"/>
              <a:cs typeface="Source Sans Pro"/>
              <a:sym typeface="Source Sans Pro"/>
            </a:endParaRPr>
          </a:p>
          <a:p>
            <a:pPr marL="457200" marR="0" lvl="0" indent="-330200" algn="l" rtl="0">
              <a:lnSpc>
                <a:spcPct val="100000"/>
              </a:lnSpc>
              <a:spcBef>
                <a:spcPts val="0"/>
              </a:spcBef>
              <a:spcAft>
                <a:spcPts val="0"/>
              </a:spcAft>
              <a:buClr>
                <a:srgbClr val="000000"/>
              </a:buClr>
              <a:buSzPct val="100000"/>
              <a:buFont typeface="Source Sans Pro"/>
              <a:buChar char="•"/>
            </a:pPr>
            <a:r>
              <a:rPr lang="en" sz="1400" b="0" i="0" u="none" strike="noStrike" cap="none" dirty="0">
                <a:solidFill>
                  <a:schemeClr val="dk1"/>
                </a:solidFill>
                <a:latin typeface="Source Sans Pro"/>
                <a:ea typeface="Source Sans Pro"/>
                <a:cs typeface="Source Sans Pro"/>
                <a:sym typeface="Source Sans Pro"/>
              </a:rPr>
              <a:t>Teachers challenge all learners by providing instruction at varied levels of difficulty based on needs by using instructional groups. (Tomlinson,  2000)</a:t>
            </a:r>
          </a:p>
          <a:p>
            <a:pPr marL="0" marR="0" lvl="0" indent="0" algn="l" rtl="0">
              <a:lnSpc>
                <a:spcPct val="100000"/>
              </a:lnSpc>
              <a:spcBef>
                <a:spcPts val="0"/>
              </a:spcBef>
              <a:spcAft>
                <a:spcPts val="0"/>
              </a:spcAft>
              <a:buClr>
                <a:schemeClr val="accent5"/>
              </a:buClr>
              <a:buSzPct val="25000"/>
              <a:buFont typeface="Noto Sans Symbols"/>
              <a:buNone/>
            </a:pPr>
            <a:endParaRPr sz="1400" b="0" i="0" u="none" strike="noStrike" cap="none" dirty="0">
              <a:solidFill>
                <a:schemeClr val="dk1"/>
              </a:solidFill>
              <a:latin typeface="Source Sans Pro"/>
              <a:ea typeface="Source Sans Pro"/>
              <a:cs typeface="Source Sans Pro"/>
              <a:sym typeface="Source Sans Pro"/>
            </a:endParaRPr>
          </a:p>
          <a:p>
            <a:pPr marL="457200" marR="0" lvl="0" indent="-330200" algn="l" rtl="0">
              <a:lnSpc>
                <a:spcPct val="100000"/>
              </a:lnSpc>
              <a:spcBef>
                <a:spcPts val="0"/>
              </a:spcBef>
              <a:spcAft>
                <a:spcPts val="0"/>
              </a:spcAft>
              <a:buClr>
                <a:srgbClr val="000000"/>
              </a:buClr>
              <a:buSzPct val="100000"/>
              <a:buFont typeface="Source Sans Pro"/>
              <a:buChar char="•"/>
            </a:pPr>
            <a:r>
              <a:rPr lang="en" sz="1400" b="0" i="0" u="none" strike="noStrike" cap="none" dirty="0">
                <a:solidFill>
                  <a:schemeClr val="dk1"/>
                </a:solidFill>
                <a:latin typeface="Source Sans Pro"/>
                <a:ea typeface="Source Sans Pro"/>
                <a:cs typeface="Source Sans Pro"/>
                <a:sym typeface="Source Sans Pro"/>
              </a:rPr>
              <a:t>Cooperative group work results in increased self esteem, improved relationships among students, and increased social and educational skills. (Gillies, 2008)</a:t>
            </a:r>
          </a:p>
          <a:p>
            <a:pPr marL="0" marR="0" lvl="0" indent="0" algn="l" rtl="0">
              <a:lnSpc>
                <a:spcPct val="100000"/>
              </a:lnSpc>
              <a:spcBef>
                <a:spcPts val="0"/>
              </a:spcBef>
              <a:spcAft>
                <a:spcPts val="0"/>
              </a:spcAft>
              <a:buClr>
                <a:schemeClr val="accent5"/>
              </a:buClr>
              <a:buSzPct val="25000"/>
              <a:buFont typeface="Noto Sans Symbols"/>
              <a:buNone/>
            </a:pPr>
            <a:endParaRPr sz="1400" b="0" i="0" u="none" strike="noStrike" cap="none" dirty="0">
              <a:solidFill>
                <a:schemeClr val="dk1"/>
              </a:solidFill>
              <a:latin typeface="Source Sans Pro"/>
              <a:ea typeface="Source Sans Pro"/>
              <a:cs typeface="Source Sans Pro"/>
              <a:sym typeface="Source Sans Pro"/>
            </a:endParaRPr>
          </a:p>
          <a:p>
            <a:pPr marL="457200" marR="0" lvl="0" indent="-330200" algn="l" rtl="0">
              <a:lnSpc>
                <a:spcPct val="100000"/>
              </a:lnSpc>
              <a:spcBef>
                <a:spcPts val="0"/>
              </a:spcBef>
              <a:spcAft>
                <a:spcPts val="0"/>
              </a:spcAft>
              <a:buClr>
                <a:srgbClr val="000000"/>
              </a:buClr>
              <a:buSzPct val="100000"/>
              <a:buFont typeface="Source Sans Pro"/>
              <a:buChar char="•"/>
            </a:pPr>
            <a:r>
              <a:rPr lang="en" sz="1400" b="0" i="0" u="none" strike="noStrike" cap="none" dirty="0">
                <a:solidFill>
                  <a:schemeClr val="dk1"/>
                </a:solidFill>
                <a:latin typeface="Source Sans Pro"/>
                <a:ea typeface="Source Sans Pro"/>
                <a:cs typeface="Source Sans Pro"/>
                <a:sym typeface="Source Sans Pro"/>
              </a:rPr>
              <a:t>The most powerful single modification that enhances achievement is feedback through small group instruction.  (Hattie, 1992)</a:t>
            </a:r>
          </a:p>
          <a:p>
            <a:pPr marL="457200" marR="0" lvl="0" indent="-355600" algn="l" rtl="0">
              <a:lnSpc>
                <a:spcPct val="100000"/>
              </a:lnSpc>
              <a:spcBef>
                <a:spcPts val="0"/>
              </a:spcBef>
              <a:spcAft>
                <a:spcPts val="0"/>
              </a:spcAft>
              <a:buClr>
                <a:schemeClr val="accent5"/>
              </a:buClr>
              <a:buSzPct val="128571"/>
              <a:buFont typeface="Source Sans Pro"/>
              <a:buNone/>
            </a:pPr>
            <a:endParaRPr sz="1400" b="0" i="0" u="none" strike="noStrike" cap="none" dirty="0">
              <a:solidFill>
                <a:schemeClr val="dk1"/>
              </a:solidFill>
              <a:latin typeface="Source Sans Pro"/>
              <a:ea typeface="Source Sans Pro"/>
              <a:cs typeface="Source Sans Pro"/>
              <a:sym typeface="Source Sans Pro"/>
            </a:endParaRPr>
          </a:p>
          <a:p>
            <a:pPr marL="457200" marR="0" lvl="0" indent="-330200" algn="l" rtl="0">
              <a:spcBef>
                <a:spcPts val="0"/>
              </a:spcBef>
              <a:spcAft>
                <a:spcPts val="0"/>
              </a:spcAft>
              <a:buClr>
                <a:srgbClr val="000000"/>
              </a:buClr>
              <a:buSzPct val="100000"/>
              <a:buFont typeface="Source Sans Pro"/>
              <a:buChar char="•"/>
            </a:pPr>
            <a:r>
              <a:rPr lang="en" sz="1400" b="0" i="0" u="none" strike="noStrike" cap="none" dirty="0">
                <a:solidFill>
                  <a:schemeClr val="dk1"/>
                </a:solidFill>
                <a:latin typeface="Source Sans Pro"/>
                <a:ea typeface="Source Sans Pro"/>
                <a:cs typeface="Source Sans Pro"/>
                <a:sym typeface="Source Sans Pro"/>
              </a:rPr>
              <a:t> By intentionally incorporating the elements of positive interdependence and individual accountability, teachers set the stage for students to be responsible for their own learning; the learning of those in their group; and the ability to demonstrate what they know, understand, and are able to do.(McRel, 2012)</a:t>
            </a:r>
          </a:p>
          <a:p>
            <a:pPr marL="0" marR="0" lvl="0" indent="0" algn="l" rtl="0">
              <a:lnSpc>
                <a:spcPct val="100000"/>
              </a:lnSpc>
              <a:spcBef>
                <a:spcPts val="0"/>
              </a:spcBef>
              <a:spcAft>
                <a:spcPts val="0"/>
              </a:spcAft>
              <a:buClr>
                <a:schemeClr val="dk1"/>
              </a:buClr>
              <a:buSzPct val="25000"/>
              <a:buFont typeface="Noto Sans Symbols"/>
              <a:buNone/>
            </a:pPr>
            <a:endParaRPr sz="14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buClr>
                <a:schemeClr val="dk1"/>
              </a:buClr>
              <a:buSzPct val="25000"/>
              <a:buFont typeface="Noto Sans Symbols"/>
              <a:buNone/>
            </a:pPr>
            <a:endParaRPr sz="1400" b="0" i="1" u="none" strike="noStrike" cap="none" dirty="0">
              <a:solidFill>
                <a:schemeClr val="dk1"/>
              </a:solidFill>
              <a:latin typeface="Source Sans Pro"/>
              <a:ea typeface="Source Sans Pro"/>
              <a:cs typeface="Source Sans Pro"/>
              <a:sym typeface="Source Sans Pro"/>
            </a:endParaRPr>
          </a:p>
        </p:txBody>
      </p:sp>
      <p:sp>
        <p:nvSpPr>
          <p:cNvPr id="608" name="Shape 608"/>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Instructional Groups Research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7">
                                            <p:txEl>
                                              <p:pRg st="0" end="0"/>
                                            </p:txEl>
                                          </p:spTgt>
                                        </p:tgtEl>
                                        <p:attrNameLst>
                                          <p:attrName>style.visibility</p:attrName>
                                        </p:attrNameLst>
                                      </p:cBhvr>
                                      <p:to>
                                        <p:strVal val="visible"/>
                                      </p:to>
                                    </p:set>
                                    <p:animEffect transition="in" filter="fade">
                                      <p:cBhvr>
                                        <p:cTn id="7" dur="1000"/>
                                        <p:tgtEl>
                                          <p:spTgt spid="6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7">
                                            <p:txEl>
                                              <p:pRg st="2" end="2"/>
                                            </p:txEl>
                                          </p:spTgt>
                                        </p:tgtEl>
                                        <p:attrNameLst>
                                          <p:attrName>style.visibility</p:attrName>
                                        </p:attrNameLst>
                                      </p:cBhvr>
                                      <p:to>
                                        <p:strVal val="visible"/>
                                      </p:to>
                                    </p:set>
                                    <p:animEffect transition="in" filter="fade">
                                      <p:cBhvr>
                                        <p:cTn id="12" dur="1000"/>
                                        <p:tgtEl>
                                          <p:spTgt spid="6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7">
                                            <p:txEl>
                                              <p:pRg st="4" end="4"/>
                                            </p:txEl>
                                          </p:spTgt>
                                        </p:tgtEl>
                                        <p:attrNameLst>
                                          <p:attrName>style.visibility</p:attrName>
                                        </p:attrNameLst>
                                      </p:cBhvr>
                                      <p:to>
                                        <p:strVal val="visible"/>
                                      </p:to>
                                    </p:set>
                                    <p:animEffect transition="in" filter="fade">
                                      <p:cBhvr>
                                        <p:cTn id="17" dur="1000"/>
                                        <p:tgtEl>
                                          <p:spTgt spid="6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7">
                                            <p:txEl>
                                              <p:pRg st="6" end="6"/>
                                            </p:txEl>
                                          </p:spTgt>
                                        </p:tgtEl>
                                        <p:attrNameLst>
                                          <p:attrName>style.visibility</p:attrName>
                                        </p:attrNameLst>
                                      </p:cBhvr>
                                      <p:to>
                                        <p:strVal val="visible"/>
                                      </p:to>
                                    </p:set>
                                    <p:animEffect transition="in" filter="fade">
                                      <p:cBhvr>
                                        <p:cTn id="22" dur="1000"/>
                                        <p:tgtEl>
                                          <p:spTgt spid="60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7">
                                            <p:txEl>
                                              <p:pRg st="8" end="8"/>
                                            </p:txEl>
                                          </p:spTgt>
                                        </p:tgtEl>
                                        <p:attrNameLst>
                                          <p:attrName>style.visibility</p:attrName>
                                        </p:attrNameLst>
                                      </p:cBhvr>
                                      <p:to>
                                        <p:strVal val="visible"/>
                                      </p:to>
                                    </p:set>
                                    <p:animEffect transition="in" filter="fade">
                                      <p:cBhvr>
                                        <p:cTn id="27" dur="1000"/>
                                        <p:tgtEl>
                                          <p:spTgt spid="6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457200" y="1200150"/>
            <a:ext cx="8229600" cy="3829049"/>
          </a:xfrm>
          <a:prstGeom prst="rect">
            <a:avLst/>
          </a:prstGeom>
          <a:noFill/>
          <a:ln>
            <a:noFill/>
          </a:ln>
        </p:spPr>
        <p:txBody>
          <a:bodyPr lIns="91425" tIns="45700" rIns="91425" bIns="45700" anchor="t" anchorCtr="0">
            <a:noAutofit/>
          </a:bodyPr>
          <a:lstStyle/>
          <a:p>
            <a:pPr marL="0" marR="0" lvl="0" indent="0" rtl="0">
              <a:lnSpc>
                <a:spcPct val="80000"/>
              </a:lnSpc>
              <a:spcBef>
                <a:spcPts val="0"/>
              </a:spcBef>
              <a:spcAft>
                <a:spcPts val="0"/>
              </a:spcAft>
              <a:buClr>
                <a:schemeClr val="dk2"/>
              </a:buClr>
              <a:buSzPct val="25000"/>
              <a:buFont typeface="Noto Sans Symbols"/>
              <a:buNone/>
            </a:pPr>
            <a:r>
              <a:rPr lang="en" sz="2400">
                <a:solidFill>
                  <a:schemeClr val="dk2"/>
                </a:solidFill>
              </a:rPr>
              <a:t>Plickers is a free tech tool that we will use to foster critical thinking about engagement. You need to create an account online and get the app on a mobile device.  </a:t>
            </a:r>
          </a:p>
          <a:p>
            <a:pPr marL="0" marR="0" lvl="0" indent="0" algn="ctr" rtl="0">
              <a:lnSpc>
                <a:spcPct val="80000"/>
              </a:lnSpc>
              <a:spcBef>
                <a:spcPts val="0"/>
              </a:spcBef>
              <a:spcAft>
                <a:spcPts val="0"/>
              </a:spcAft>
              <a:buClr>
                <a:schemeClr val="dk2"/>
              </a:buClr>
              <a:buSzPct val="25000"/>
              <a:buFont typeface="Noto Sans Symbols"/>
              <a:buNone/>
            </a:pPr>
            <a:endParaRPr sz="2400">
              <a:solidFill>
                <a:schemeClr val="dk2"/>
              </a:solidFill>
            </a:endParaRPr>
          </a:p>
          <a:p>
            <a:pPr marL="0" marR="0" lvl="0" indent="0" algn="l" rtl="0">
              <a:lnSpc>
                <a:spcPct val="80000"/>
              </a:lnSpc>
              <a:spcBef>
                <a:spcPts val="0"/>
              </a:spcBef>
              <a:spcAft>
                <a:spcPts val="0"/>
              </a:spcAft>
              <a:buClr>
                <a:schemeClr val="dk2"/>
              </a:buClr>
              <a:buSzPct val="25000"/>
              <a:buFont typeface="Noto Sans Symbols"/>
              <a:buNone/>
            </a:pPr>
            <a:r>
              <a:rPr lang="en" sz="2400">
                <a:solidFill>
                  <a:schemeClr val="dk2"/>
                </a:solidFill>
              </a:rPr>
              <a:t>Rotate your Plicker symbol to indicate a response to 3 questions: A, B, C, or D.  </a:t>
            </a:r>
          </a:p>
          <a:p>
            <a:pPr marL="0" marR="0" lvl="0" indent="0" algn="l" rtl="0">
              <a:lnSpc>
                <a:spcPct val="80000"/>
              </a:lnSpc>
              <a:spcBef>
                <a:spcPts val="0"/>
              </a:spcBef>
              <a:spcAft>
                <a:spcPts val="0"/>
              </a:spcAft>
              <a:buClr>
                <a:schemeClr val="dk2"/>
              </a:buClr>
              <a:buSzPct val="25000"/>
              <a:buFont typeface="Noto Sans Symbols"/>
              <a:buNone/>
            </a:pPr>
            <a:r>
              <a:rPr lang="en" sz="2400">
                <a:solidFill>
                  <a:schemeClr val="dk2"/>
                </a:solidFill>
              </a:rPr>
              <a:t>                            </a:t>
            </a:r>
          </a:p>
          <a:p>
            <a:pPr marL="0" marR="0" lvl="0" indent="0" algn="l" rtl="0">
              <a:lnSpc>
                <a:spcPct val="80000"/>
              </a:lnSpc>
              <a:spcBef>
                <a:spcPts val="448"/>
              </a:spcBef>
              <a:spcAft>
                <a:spcPts val="0"/>
              </a:spcAft>
              <a:buClr>
                <a:schemeClr val="dk1"/>
              </a:buClr>
              <a:buSzPct val="25000"/>
              <a:buFont typeface="Noto Sans Symbols"/>
              <a:buNone/>
            </a:pPr>
            <a:endParaRPr sz="1800" b="1" i="0" u="none" strike="noStrike" cap="none">
              <a:solidFill>
                <a:schemeClr val="dk2"/>
              </a:solidFill>
              <a:latin typeface="Source Sans Pro"/>
              <a:ea typeface="Source Sans Pro"/>
              <a:cs typeface="Source Sans Pro"/>
              <a:sym typeface="Source Sans Pro"/>
            </a:endParaRPr>
          </a:p>
          <a:p>
            <a:pPr marL="0" marR="0" lvl="0" indent="0" algn="ctr" rtl="0">
              <a:lnSpc>
                <a:spcPct val="80000"/>
              </a:lnSpc>
              <a:spcBef>
                <a:spcPts val="448"/>
              </a:spcBef>
              <a:spcAft>
                <a:spcPts val="0"/>
              </a:spcAft>
              <a:buClr>
                <a:schemeClr val="dk2"/>
              </a:buClr>
              <a:buSzPct val="25000"/>
              <a:buFont typeface="Noto Sans Symbols"/>
              <a:buNone/>
            </a:pPr>
            <a:endParaRPr sz="2240" b="1" i="0" u="none" strike="noStrike" cap="none">
              <a:solidFill>
                <a:schemeClr val="dk2"/>
              </a:solidFill>
              <a:latin typeface="Source Sans Pro"/>
              <a:ea typeface="Source Sans Pro"/>
              <a:cs typeface="Source Sans Pro"/>
              <a:sym typeface="Source Sans Pro"/>
            </a:endParaRPr>
          </a:p>
          <a:p>
            <a:pPr marL="0" marR="0" lvl="0" indent="0" algn="ctr" rtl="0">
              <a:lnSpc>
                <a:spcPct val="80000"/>
              </a:lnSpc>
              <a:spcBef>
                <a:spcPts val="448"/>
              </a:spcBef>
              <a:buClr>
                <a:schemeClr val="dk2"/>
              </a:buClr>
              <a:buSzPct val="25000"/>
              <a:buFont typeface="Noto Sans Symbols"/>
              <a:buNone/>
            </a:pPr>
            <a:r>
              <a:rPr lang="en" sz="2240" b="1" i="0" u="none" strike="noStrike" cap="none">
                <a:solidFill>
                  <a:schemeClr val="dk2"/>
                </a:solidFill>
                <a:latin typeface="Source Sans Pro"/>
                <a:ea typeface="Source Sans Pro"/>
                <a:cs typeface="Source Sans Pro"/>
                <a:sym typeface="Source Sans Pro"/>
              </a:rPr>
              <a:t> </a:t>
            </a:r>
          </a:p>
        </p:txBody>
      </p:sp>
      <p:sp>
        <p:nvSpPr>
          <p:cNvPr id="615" name="Shape 615"/>
          <p:cNvSpPr txBox="1"/>
          <p:nvPr/>
        </p:nvSpPr>
        <p:spPr>
          <a:xfrm>
            <a:off x="6553200" y="1771650"/>
            <a:ext cx="489465" cy="2769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Source Sans Pro"/>
              <a:ea typeface="Source Sans Pro"/>
              <a:cs typeface="Source Sans Pro"/>
              <a:sym typeface="Source Sans Pro"/>
            </a:endParaRPr>
          </a:p>
        </p:txBody>
      </p:sp>
      <p:sp>
        <p:nvSpPr>
          <p:cNvPr id="616" name="Shape 616"/>
          <p:cNvSpPr txBox="1"/>
          <p:nvPr/>
        </p:nvSpPr>
        <p:spPr>
          <a:xfrm>
            <a:off x="6400800" y="1600200"/>
            <a:ext cx="489465" cy="2769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Source Sans Pro"/>
              <a:ea typeface="Source Sans Pro"/>
              <a:cs typeface="Source Sans Pro"/>
              <a:sym typeface="Source Sans Pro"/>
            </a:endParaRPr>
          </a:p>
        </p:txBody>
      </p:sp>
      <p:sp>
        <p:nvSpPr>
          <p:cNvPr id="617" name="Shape 617"/>
          <p:cNvSpPr txBox="1"/>
          <p:nvPr/>
        </p:nvSpPr>
        <p:spPr>
          <a:xfrm>
            <a:off x="4206600" y="2132075"/>
            <a:ext cx="730800" cy="2769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a:solidFill>
                <a:srgbClr val="073763"/>
              </a:solidFill>
              <a:latin typeface="Source Sans Pro"/>
              <a:ea typeface="Source Sans Pro"/>
              <a:cs typeface="Source Sans Pro"/>
              <a:sym typeface="Source Sans Pro"/>
            </a:endParaRPr>
          </a:p>
        </p:txBody>
      </p:sp>
      <p:sp>
        <p:nvSpPr>
          <p:cNvPr id="618" name="Shape 618"/>
          <p:cNvSpPr txBox="1"/>
          <p:nvPr/>
        </p:nvSpPr>
        <p:spPr>
          <a:xfrm>
            <a:off x="4569400" y="3158501"/>
            <a:ext cx="533400" cy="3461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a:solidFill>
                <a:srgbClr val="FF0000"/>
              </a:solidFill>
              <a:latin typeface="Source Sans Pro"/>
              <a:ea typeface="Source Sans Pro"/>
              <a:cs typeface="Source Sans Pro"/>
              <a:sym typeface="Source Sans Pro"/>
            </a:endParaRPr>
          </a:p>
        </p:txBody>
      </p:sp>
      <p:pic>
        <p:nvPicPr>
          <p:cNvPr id="619" name="Shape 619"/>
          <p:cNvPicPr preferRelativeResize="0"/>
          <p:nvPr/>
        </p:nvPicPr>
        <p:blipFill>
          <a:blip r:embed="rId3">
            <a:alphaModFix/>
          </a:blip>
          <a:stretch>
            <a:fillRect/>
          </a:stretch>
        </p:blipFill>
        <p:spPr>
          <a:xfrm>
            <a:off x="8472247" y="4596598"/>
            <a:ext cx="411900" cy="432600"/>
          </a:xfrm>
          <a:prstGeom prst="rect">
            <a:avLst/>
          </a:prstGeom>
          <a:noFill/>
          <a:ln>
            <a:noFill/>
          </a:ln>
        </p:spPr>
      </p:pic>
      <p:sp>
        <p:nvSpPr>
          <p:cNvPr id="620" name="Shape 620"/>
          <p:cNvSpPr txBox="1">
            <a:spLocks noGrp="1"/>
          </p:cNvSpPr>
          <p:nvPr>
            <p:ph type="title"/>
          </p:nvPr>
        </p:nvSpPr>
        <p:spPr>
          <a:xfrm>
            <a:off x="457200" y="20597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dirty="0"/>
              <a:t>Plickers</a:t>
            </a:r>
          </a:p>
        </p:txBody>
      </p:sp>
      <p:pic>
        <p:nvPicPr>
          <p:cNvPr id="621" name="Shape 621"/>
          <p:cNvPicPr preferRelativeResize="0"/>
          <p:nvPr/>
        </p:nvPicPr>
        <p:blipFill>
          <a:blip r:embed="rId4">
            <a:alphaModFix/>
          </a:blip>
          <a:stretch>
            <a:fillRect/>
          </a:stretch>
        </p:blipFill>
        <p:spPr>
          <a:xfrm>
            <a:off x="2078623" y="3504700"/>
            <a:ext cx="1386924" cy="1332425"/>
          </a:xfrm>
          <a:prstGeom prst="rect">
            <a:avLst/>
          </a:prstGeom>
          <a:noFill/>
          <a:ln>
            <a:noFill/>
          </a:ln>
        </p:spPr>
      </p:pic>
      <p:pic>
        <p:nvPicPr>
          <p:cNvPr id="622" name="Shape 622"/>
          <p:cNvPicPr preferRelativeResize="0"/>
          <p:nvPr/>
        </p:nvPicPr>
        <p:blipFill>
          <a:blip r:embed="rId5">
            <a:alphaModFix/>
          </a:blip>
          <a:stretch>
            <a:fillRect/>
          </a:stretch>
        </p:blipFill>
        <p:spPr>
          <a:xfrm>
            <a:off x="7817350" y="101200"/>
            <a:ext cx="1066800" cy="1066800"/>
          </a:xfrm>
          <a:prstGeom prst="rect">
            <a:avLst/>
          </a:prstGeom>
          <a:noFill/>
          <a:ln>
            <a:noFill/>
          </a:ln>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457200" y="1200150"/>
            <a:ext cx="8229600" cy="3394472"/>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dk1"/>
              </a:buClr>
              <a:buSzPct val="25000"/>
              <a:buFont typeface="Noto Sans Symbols"/>
              <a:buNone/>
            </a:pPr>
            <a:endParaRPr sz="3200" b="1"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lnSpc>
                <a:spcPct val="120000"/>
              </a:lnSpc>
              <a:spcBef>
                <a:spcPts val="400"/>
              </a:spcBef>
              <a:spcAft>
                <a:spcPts val="0"/>
              </a:spcAft>
              <a:buClr>
                <a:schemeClr val="dk1"/>
              </a:buClr>
              <a:buSzPct val="25000"/>
              <a:buFont typeface="Noto Sans Symbols"/>
              <a:buNone/>
            </a:pPr>
            <a:endParaRPr sz="1600" b="0" i="0" u="none" strike="noStrike" cap="none">
              <a:solidFill>
                <a:schemeClr val="dk1"/>
              </a:solidFill>
              <a:latin typeface="Source Sans Pro"/>
              <a:ea typeface="Source Sans Pro"/>
              <a:cs typeface="Source Sans Pro"/>
              <a:sym typeface="Source Sans Pro"/>
            </a:endParaRPr>
          </a:p>
        </p:txBody>
      </p:sp>
      <p:sp>
        <p:nvSpPr>
          <p:cNvPr id="628" name="Shape 628"/>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a:solidFill>
                  <a:schemeClr val="lt1"/>
                </a:solidFill>
                <a:latin typeface="Source Sans Pro"/>
                <a:ea typeface="Source Sans Pro"/>
                <a:cs typeface="Source Sans Pro"/>
                <a:sym typeface="Source Sans Pro"/>
              </a:rPr>
              <a:t>Instructional Groups Activity</a:t>
            </a:r>
          </a:p>
        </p:txBody>
      </p:sp>
      <p:sp>
        <p:nvSpPr>
          <p:cNvPr id="629" name="Shape 629"/>
          <p:cNvSpPr txBox="1"/>
          <p:nvPr/>
        </p:nvSpPr>
        <p:spPr>
          <a:xfrm>
            <a:off x="228600" y="1143000"/>
            <a:ext cx="8085223" cy="856031"/>
          </a:xfrm>
          <a:prstGeom prst="rect">
            <a:avLst/>
          </a:prstGeom>
          <a:noFill/>
          <a:ln>
            <a:noFill/>
          </a:ln>
        </p:spPr>
        <p:txBody>
          <a:bodyPr lIns="91425" tIns="91425" rIns="91425" bIns="91425" anchor="ctr" anchorCtr="0">
            <a:noAutofit/>
          </a:bodyPr>
          <a:lstStyle/>
          <a:p>
            <a:pPr marL="0" marR="0" lvl="0" indent="0" algn="ctr" rtl="0">
              <a:lnSpc>
                <a:spcPct val="115000"/>
              </a:lnSpc>
              <a:spcBef>
                <a:spcPts val="0"/>
              </a:spcBef>
              <a:spcAft>
                <a:spcPts val="0"/>
              </a:spcAft>
              <a:buClr>
                <a:schemeClr val="dk1"/>
              </a:buClr>
              <a:buSzPct val="25000"/>
              <a:buFont typeface="Source Sans Pro"/>
              <a:buNone/>
            </a:pPr>
            <a:r>
              <a:rPr lang="en" sz="2000" b="1" u="sng" dirty="0">
                <a:solidFill>
                  <a:schemeClr val="hlink"/>
                </a:solidFill>
                <a:latin typeface="Source Sans Pro"/>
                <a:ea typeface="Source Sans Pro"/>
                <a:cs typeface="Source Sans Pro"/>
                <a:sym typeface="Source Sans Pro"/>
                <a:hlinkClick r:id="rId3"/>
              </a:rPr>
              <a:t>Instructional Groups</a:t>
            </a:r>
            <a:endParaRPr lang="en" sz="2000" b="1" u="sng" dirty="0">
              <a:solidFill>
                <a:schemeClr val="hlink"/>
              </a:solidFill>
              <a:latin typeface="Source Sans Pro"/>
              <a:ea typeface="Source Sans Pro"/>
              <a:cs typeface="Source Sans Pro"/>
              <a:sym typeface="Source Sans Pro"/>
              <a:hlinkClick r:id="rId4"/>
            </a:endParaRPr>
          </a:p>
          <a:p>
            <a:pPr marL="0" marR="0" lvl="0" indent="0" algn="ctr" rtl="0">
              <a:lnSpc>
                <a:spcPct val="115000"/>
              </a:lnSpc>
              <a:spcBef>
                <a:spcPts val="0"/>
              </a:spcBef>
              <a:spcAft>
                <a:spcPts val="0"/>
              </a:spcAft>
              <a:buClr>
                <a:schemeClr val="dk1"/>
              </a:buClr>
              <a:buFont typeface="Source Sans Pro"/>
              <a:buNone/>
            </a:pPr>
            <a:endParaRPr sz="1800" b="1" dirty="0">
              <a:solidFill>
                <a:schemeClr val="dk1"/>
              </a:solidFill>
              <a:latin typeface="Source Sans Pro"/>
              <a:ea typeface="Source Sans Pro"/>
              <a:cs typeface="Source Sans Pro"/>
              <a:sym typeface="Source Sans Pro"/>
            </a:endParaRPr>
          </a:p>
          <a:p>
            <a:pPr marL="0" marR="0" lvl="0" indent="0" algn="ctr" rtl="0">
              <a:lnSpc>
                <a:spcPct val="115000"/>
              </a:lnSpc>
              <a:spcBef>
                <a:spcPts val="0"/>
              </a:spcBef>
              <a:buClr>
                <a:schemeClr val="dk1"/>
              </a:buClr>
              <a:buFont typeface="Source Sans Pro"/>
              <a:buNone/>
            </a:pPr>
            <a:endParaRPr sz="1800" b="1" dirty="0">
              <a:solidFill>
                <a:schemeClr val="dk1"/>
              </a:solidFill>
              <a:latin typeface="Source Sans Pro"/>
              <a:ea typeface="Source Sans Pro"/>
              <a:cs typeface="Source Sans Pro"/>
              <a:sym typeface="Source Sans Pro"/>
            </a:endParaRPr>
          </a:p>
        </p:txBody>
      </p:sp>
      <p:graphicFrame>
        <p:nvGraphicFramePr>
          <p:cNvPr id="6" name="Diagram 5"/>
          <p:cNvGraphicFramePr/>
          <p:nvPr>
            <p:extLst>
              <p:ext uri="{D42A27DB-BD31-4B8C-83A1-F6EECF244321}">
                <p14:modId xmlns:p14="http://schemas.microsoft.com/office/powerpoint/2010/main" val="1931045913"/>
              </p:ext>
            </p:extLst>
          </p:nvPr>
        </p:nvGraphicFramePr>
        <p:xfrm>
          <a:off x="685800" y="1276350"/>
          <a:ext cx="7620000" cy="335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533400" y="1371600"/>
            <a:ext cx="7848599" cy="2571750"/>
          </a:xfrm>
          <a:prstGeom prst="rect">
            <a:avLst/>
          </a:prstGeom>
          <a:noFill/>
          <a:ln>
            <a:noFill/>
          </a:ln>
        </p:spPr>
        <p:txBody>
          <a:bodyPr lIns="91425" tIns="45700" rIns="91425" bIns="45700" anchor="t" anchorCtr="0">
            <a:noAutofit/>
          </a:bodyPr>
          <a:lstStyle/>
          <a:p>
            <a:pPr marL="339725" marR="0" lvl="0" indent="-339725" algn="l" rtl="0">
              <a:spcBef>
                <a:spcPts val="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After watching the videos and taking notes, what characteristics were necessary for the groups to work?</a:t>
            </a:r>
          </a:p>
          <a:p>
            <a:pPr marL="339725" marR="0" lvl="0" indent="-339725" algn="l" rtl="0">
              <a:spcBef>
                <a:spcPts val="0"/>
              </a:spcBef>
              <a:spcAft>
                <a:spcPts val="0"/>
              </a:spcAft>
              <a:buClr>
                <a:schemeClr val="accent5"/>
              </a:buClr>
              <a:buSzPct val="100000"/>
              <a:buFont typeface="Arial"/>
              <a:buNone/>
            </a:pPr>
            <a:endParaRPr sz="2400" b="0" i="0" u="none" strike="noStrike" cap="none">
              <a:solidFill>
                <a:schemeClr val="dk1"/>
              </a:solidFill>
              <a:latin typeface="Source Sans Pro"/>
              <a:ea typeface="Source Sans Pro"/>
              <a:cs typeface="Source Sans Pro"/>
              <a:sym typeface="Source Sans Pro"/>
            </a:endParaRPr>
          </a:p>
          <a:p>
            <a:pPr marL="339725" marR="0" lvl="0" indent="-339725" algn="l" rtl="0">
              <a:spcBef>
                <a:spcPts val="0"/>
              </a:spcBef>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Use </a:t>
            </a:r>
            <a:r>
              <a:rPr lang="en" sz="2400" i="0" u="none" strike="noStrike" cap="none">
                <a:solidFill>
                  <a:schemeClr val="accent2"/>
                </a:solidFill>
                <a:latin typeface="Source Sans Pro"/>
                <a:ea typeface="Source Sans Pro"/>
                <a:cs typeface="Source Sans Pro"/>
                <a:sym typeface="Source Sans Pro"/>
              </a:rPr>
              <a:t>Silent Discussion Protocol</a:t>
            </a:r>
            <a:r>
              <a:rPr lang="en" sz="2400" b="0" i="0" u="none" strike="noStrike" cap="none">
                <a:solidFill>
                  <a:schemeClr val="dk1"/>
                </a:solidFill>
                <a:latin typeface="Source Sans Pro"/>
                <a:ea typeface="Source Sans Pro"/>
                <a:cs typeface="Source Sans Pro"/>
                <a:sym typeface="Source Sans Pro"/>
              </a:rPr>
              <a:t> to share with your group.  Use words, pictures, or phrases to write one thing you noticed on the chart paper.  When prompted, turn chart paper, read and write more.  Continue until you are back to your initial comment.</a:t>
            </a:r>
          </a:p>
        </p:txBody>
      </p:sp>
      <p:sp>
        <p:nvSpPr>
          <p:cNvPr id="637" name="Shape 637"/>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b="0" i="0" u="none" strike="noStrike" cap="none" dirty="0">
                <a:solidFill>
                  <a:schemeClr val="lt1"/>
                </a:solidFill>
                <a:latin typeface="Source Sans Pro"/>
                <a:ea typeface="Source Sans Pro"/>
                <a:cs typeface="Source Sans Pro"/>
                <a:sym typeface="Source Sans Pro"/>
              </a:rPr>
              <a:t>Instructional Groups Activity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xEl>
                                              <p:pRg st="0" end="0"/>
                                            </p:txEl>
                                          </p:spTgt>
                                        </p:tgtEl>
                                        <p:attrNameLst>
                                          <p:attrName>style.visibility</p:attrName>
                                        </p:attrNameLst>
                                      </p:cBhvr>
                                      <p:to>
                                        <p:strVal val="visible"/>
                                      </p:to>
                                    </p:set>
                                    <p:animEffect transition="in" filter="fade">
                                      <p:cBhvr>
                                        <p:cTn id="7" dur="1000"/>
                                        <p:tgtEl>
                                          <p:spTgt spid="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6">
                                            <p:txEl>
                                              <p:pRg st="2" end="2"/>
                                            </p:txEl>
                                          </p:spTgt>
                                        </p:tgtEl>
                                        <p:attrNameLst>
                                          <p:attrName>style.visibility</p:attrName>
                                        </p:attrNameLst>
                                      </p:cBhvr>
                                      <p:to>
                                        <p:strVal val="visible"/>
                                      </p:to>
                                    </p:set>
                                    <p:animEffect transition="in" filter="fade">
                                      <p:cBhvr>
                                        <p:cTn id="12" dur="1000"/>
                                        <p:tgtEl>
                                          <p:spTgt spid="6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457200" y="1600200"/>
            <a:ext cx="8229600" cy="2743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 sz="3200" b="0" i="0" u="sng" strike="noStrike" cap="none">
                <a:solidFill>
                  <a:schemeClr val="hlink"/>
                </a:solidFill>
                <a:latin typeface="Source Sans Pro"/>
                <a:ea typeface="Source Sans Pro"/>
                <a:cs typeface="Source Sans Pro"/>
                <a:sym typeface="Source Sans Pro"/>
                <a:hlinkClick r:id="rId3"/>
              </a:rPr>
              <a:t>Planning for Groups</a:t>
            </a:r>
          </a:p>
          <a:p>
            <a:pPr marL="0" marR="0" lvl="0" indent="0" algn="l" rtl="0">
              <a:spcBef>
                <a:spcPts val="0"/>
              </a:spcBef>
              <a:spcAft>
                <a:spcPts val="0"/>
              </a:spcAft>
              <a:buNone/>
            </a:pPr>
            <a:endParaRPr b="0"/>
          </a:p>
          <a:p>
            <a:pPr lvl="0" rtl="0">
              <a:lnSpc>
                <a:spcPct val="80000"/>
              </a:lnSpc>
              <a:spcBef>
                <a:spcPts val="592"/>
              </a:spcBef>
              <a:buClr>
                <a:srgbClr val="000000"/>
              </a:buClr>
              <a:buSzPct val="98666"/>
              <a:buFont typeface="Arial"/>
              <a:buChar char="•"/>
            </a:pPr>
            <a:r>
              <a:rPr lang="en" sz="2960" b="0"/>
              <a:t>Visible characteristics for success</a:t>
            </a:r>
          </a:p>
          <a:p>
            <a:pPr lvl="0" rtl="0">
              <a:lnSpc>
                <a:spcPct val="80000"/>
              </a:lnSpc>
              <a:spcBef>
                <a:spcPts val="592"/>
              </a:spcBef>
              <a:buClr>
                <a:srgbClr val="000000"/>
              </a:buClr>
              <a:buSzPct val="98666"/>
              <a:buFont typeface="Arial"/>
              <a:buChar char="•"/>
            </a:pPr>
            <a:r>
              <a:rPr lang="en" sz="2960" b="0"/>
              <a:t>Invisible characteristics for success</a:t>
            </a:r>
          </a:p>
          <a:p>
            <a:pPr marL="0" marR="0" lvl="0" indent="0" algn="l" rtl="0">
              <a:spcBef>
                <a:spcPts val="640"/>
              </a:spcBef>
              <a:buNone/>
            </a:pPr>
            <a:endParaRPr sz="3200" b="1" i="1" u="none" strike="noStrike" cap="none">
              <a:solidFill>
                <a:srgbClr val="891A7F"/>
              </a:solidFill>
              <a:latin typeface="Source Sans Pro"/>
              <a:ea typeface="Source Sans Pro"/>
              <a:cs typeface="Source Sans Pro"/>
              <a:sym typeface="Source Sans Pro"/>
            </a:endParaRPr>
          </a:p>
        </p:txBody>
      </p:sp>
      <p:sp>
        <p:nvSpPr>
          <p:cNvPr id="643" name="Shape 643"/>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Instructional Groups Activity</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Instructional Groups Key Concepts</a:t>
            </a:r>
          </a:p>
        </p:txBody>
      </p:sp>
      <p:pic>
        <p:nvPicPr>
          <p:cNvPr id="650" name="Shape 650"/>
          <p:cNvPicPr preferRelativeResize="0"/>
          <p:nvPr/>
        </p:nvPicPr>
        <p:blipFill>
          <a:blip r:embed="rId3">
            <a:alphaModFix/>
          </a:blip>
          <a:stretch>
            <a:fillRect/>
          </a:stretch>
        </p:blipFill>
        <p:spPr>
          <a:xfrm>
            <a:off x="1375553" y="3258400"/>
            <a:ext cx="2532119" cy="1686375"/>
          </a:xfrm>
          <a:prstGeom prst="rect">
            <a:avLst/>
          </a:prstGeom>
          <a:noFill/>
          <a:ln>
            <a:noFill/>
          </a:ln>
        </p:spPr>
      </p:pic>
      <p:pic>
        <p:nvPicPr>
          <p:cNvPr id="651" name="Shape 651"/>
          <p:cNvPicPr preferRelativeResize="0"/>
          <p:nvPr/>
        </p:nvPicPr>
        <p:blipFill>
          <a:blip r:embed="rId4">
            <a:alphaModFix/>
          </a:blip>
          <a:stretch>
            <a:fillRect/>
          </a:stretch>
        </p:blipFill>
        <p:spPr>
          <a:xfrm>
            <a:off x="4299921" y="3258400"/>
            <a:ext cx="1836954" cy="1686374"/>
          </a:xfrm>
          <a:prstGeom prst="rect">
            <a:avLst/>
          </a:prstGeom>
          <a:noFill/>
          <a:ln>
            <a:noFill/>
          </a:ln>
        </p:spPr>
      </p:pic>
      <p:pic>
        <p:nvPicPr>
          <p:cNvPr id="652" name="Shape 652"/>
          <p:cNvPicPr preferRelativeResize="0"/>
          <p:nvPr/>
        </p:nvPicPr>
        <p:blipFill>
          <a:blip r:embed="rId5">
            <a:alphaModFix/>
          </a:blip>
          <a:stretch>
            <a:fillRect/>
          </a:stretch>
        </p:blipFill>
        <p:spPr>
          <a:xfrm>
            <a:off x="6487775" y="2695614"/>
            <a:ext cx="1595400" cy="2249160"/>
          </a:xfrm>
          <a:prstGeom prst="rect">
            <a:avLst/>
          </a:prstGeom>
          <a:noFill/>
          <a:ln>
            <a:noFill/>
          </a:ln>
        </p:spPr>
      </p:pic>
      <p:sp>
        <p:nvSpPr>
          <p:cNvPr id="653" name="Shape 653"/>
          <p:cNvSpPr txBox="1">
            <a:spLocks noGrp="1"/>
          </p:cNvSpPr>
          <p:nvPr>
            <p:ph type="body" idx="1"/>
          </p:nvPr>
        </p:nvSpPr>
        <p:spPr>
          <a:xfrm>
            <a:off x="457200" y="1259675"/>
            <a:ext cx="8229600" cy="33945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rgbClr val="000000"/>
              </a:buClr>
              <a:buSzPct val="100000"/>
              <a:buFont typeface="Arial"/>
              <a:buChar char="•"/>
            </a:pPr>
            <a:r>
              <a:rPr lang="en" sz="3000" dirty="0"/>
              <a:t>Visible characteristics for success</a:t>
            </a:r>
          </a:p>
          <a:p>
            <a:pPr marL="742950" marR="0" lvl="1" indent="-323850" algn="l" rtl="0">
              <a:lnSpc>
                <a:spcPct val="120000"/>
              </a:lnSpc>
              <a:spcBef>
                <a:spcPts val="400"/>
              </a:spcBef>
              <a:spcAft>
                <a:spcPts val="0"/>
              </a:spcAft>
              <a:buClr>
                <a:srgbClr val="000000"/>
              </a:buClr>
              <a:buSzPct val="100000"/>
              <a:buFont typeface="Source Sans Pro"/>
              <a:buChar char="−"/>
            </a:pPr>
            <a:r>
              <a:rPr lang="en" sz="2400" dirty="0"/>
              <a:t>Defined meeting space</a:t>
            </a:r>
          </a:p>
          <a:p>
            <a:pPr marL="742950" marR="0" lvl="1" indent="-323850" algn="l" rtl="0">
              <a:lnSpc>
                <a:spcPct val="120000"/>
              </a:lnSpc>
              <a:spcBef>
                <a:spcPts val="400"/>
              </a:spcBef>
              <a:spcAft>
                <a:spcPts val="0"/>
              </a:spcAft>
              <a:buClr>
                <a:srgbClr val="000000"/>
              </a:buClr>
              <a:buSzPct val="100000"/>
              <a:buFont typeface="Arial"/>
              <a:buChar char="−"/>
            </a:pPr>
            <a:r>
              <a:rPr lang="en" sz="2400" dirty="0"/>
              <a:t>Organized and available materials</a:t>
            </a:r>
          </a:p>
          <a:p>
            <a:pPr marL="742950" marR="0" lvl="1" indent="-323850" algn="l" rtl="0">
              <a:lnSpc>
                <a:spcPct val="120000"/>
              </a:lnSpc>
              <a:spcBef>
                <a:spcPts val="400"/>
              </a:spcBef>
              <a:spcAft>
                <a:spcPts val="0"/>
              </a:spcAft>
              <a:buClr>
                <a:srgbClr val="000000"/>
              </a:buClr>
              <a:buSzPct val="100000"/>
              <a:buFont typeface="Arial"/>
              <a:buChar char="−"/>
            </a:pPr>
            <a:r>
              <a:rPr lang="en" sz="2400" dirty="0"/>
              <a:t>Routines established</a:t>
            </a:r>
          </a:p>
          <a:p>
            <a:pPr marL="742950" marR="0" lvl="1" indent="-158750" algn="l" rtl="0">
              <a:lnSpc>
                <a:spcPct val="120000"/>
              </a:lnSpc>
              <a:spcBef>
                <a:spcPts val="400"/>
              </a:spcBef>
              <a:spcAft>
                <a:spcPts val="0"/>
              </a:spcAft>
              <a:buClr>
                <a:srgbClr val="FBC370"/>
              </a:buClr>
              <a:buSzPct val="100000"/>
              <a:buFont typeface="Arial"/>
              <a:buNone/>
            </a:pPr>
            <a:endParaRPr sz="2000" b="0" i="0" u="none" strike="noStrike" cap="none" dirty="0">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457200" y="1371600"/>
            <a:ext cx="8229600" cy="308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 sz="2800" b="1" i="0" u="none" strike="noStrike" cap="none">
                <a:solidFill>
                  <a:schemeClr val="dk1"/>
                </a:solidFill>
                <a:latin typeface="Source Sans Pro"/>
                <a:ea typeface="Source Sans Pro"/>
                <a:cs typeface="Source Sans Pro"/>
                <a:sym typeface="Source Sans Pro"/>
              </a:rPr>
              <a:t>Invisible characteristics for success</a:t>
            </a:r>
          </a:p>
          <a:p>
            <a:pPr marL="342900" marR="0" lvl="0" indent="-342900" algn="l" rtl="0">
              <a:spcBef>
                <a:spcPts val="48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data used in planning</a:t>
            </a:r>
          </a:p>
          <a:p>
            <a:pPr marL="342900" marR="0" lvl="0" indent="-342900" algn="l" rtl="0">
              <a:spcBef>
                <a:spcPts val="48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used at appropriate times in unit</a:t>
            </a:r>
          </a:p>
          <a:p>
            <a:pPr marL="342900" marR="0" lvl="0" indent="-342900" algn="l" rtl="0">
              <a:spcBef>
                <a:spcPts val="48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used often enough, but not every day </a:t>
            </a:r>
          </a:p>
          <a:p>
            <a:pPr marL="342900" marR="0" lvl="0" indent="-342900" algn="l" rtl="0">
              <a:spcBef>
                <a:spcPts val="480"/>
              </a:spcBef>
              <a:spcAft>
                <a:spcPts val="0"/>
              </a:spcAft>
              <a:buClr>
                <a:srgbClr val="000000"/>
              </a:buClr>
              <a:buSzPct val="100000"/>
              <a:buFont typeface="Arial"/>
              <a:buChar char="•"/>
            </a:pPr>
            <a:r>
              <a:rPr lang="en" sz="2400" b="0" i="0" u="none" strike="noStrike" cap="none">
                <a:solidFill>
                  <a:schemeClr val="dk1"/>
                </a:solidFill>
                <a:latin typeface="Source Sans Pro"/>
                <a:ea typeface="Source Sans Pro"/>
                <a:cs typeface="Source Sans Pro"/>
                <a:sym typeface="Source Sans Pro"/>
              </a:rPr>
              <a:t>self-assessment or teacher assessment is included</a:t>
            </a: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p:txBody>
      </p:sp>
      <p:sp>
        <p:nvSpPr>
          <p:cNvPr id="660" name="Shape 660"/>
          <p:cNvSpPr txBox="1">
            <a:spLocks noGrp="1"/>
          </p:cNvSpPr>
          <p:nvPr>
            <p:ph type="title"/>
          </p:nvPr>
        </p:nvSpPr>
        <p:spPr>
          <a:xfrm>
            <a:off x="457200" y="20597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dirty="0"/>
              <a:t>Instructional Groups Key Concepts</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457200" y="1346100"/>
            <a:ext cx="8229600" cy="308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 sz="2800"/>
              <a:t>Grouping patterns</a:t>
            </a:r>
          </a:p>
          <a:p>
            <a:pPr lvl="0" indent="0" rtl="0">
              <a:spcBef>
                <a:spcPts val="0"/>
              </a:spcBef>
              <a:buClr>
                <a:srgbClr val="000000"/>
              </a:buClr>
              <a:buSzPct val="100000"/>
              <a:buFont typeface="Arial"/>
              <a:buChar char="•"/>
            </a:pPr>
            <a:r>
              <a:rPr lang="en" sz="2400" b="0"/>
              <a:t>Turn and talk (random)</a:t>
            </a:r>
          </a:p>
          <a:p>
            <a:pPr lvl="0" indent="0" rtl="0">
              <a:spcBef>
                <a:spcPts val="0"/>
              </a:spcBef>
              <a:buClr>
                <a:srgbClr val="000000"/>
              </a:buClr>
              <a:buSzPct val="100000"/>
              <a:buFont typeface="Arial"/>
              <a:buChar char="•"/>
            </a:pPr>
            <a:r>
              <a:rPr lang="en" sz="2400" b="0"/>
              <a:t>Turn and talk (partners chosen by teacher)</a:t>
            </a:r>
          </a:p>
          <a:p>
            <a:pPr lvl="0" indent="0" rtl="0">
              <a:spcBef>
                <a:spcPts val="0"/>
              </a:spcBef>
              <a:buClr>
                <a:srgbClr val="000000"/>
              </a:buClr>
              <a:buSzPct val="100000"/>
              <a:buFont typeface="Arial"/>
              <a:buChar char="•"/>
            </a:pPr>
            <a:r>
              <a:rPr lang="en" sz="2400" b="0"/>
              <a:t>Small groups (low structure)</a:t>
            </a:r>
          </a:p>
          <a:p>
            <a:pPr lvl="0" indent="0" rtl="0">
              <a:spcBef>
                <a:spcPts val="0"/>
              </a:spcBef>
              <a:buClr>
                <a:srgbClr val="000000"/>
              </a:buClr>
              <a:buSzPct val="100000"/>
              <a:buFont typeface="Arial"/>
              <a:buChar char="•"/>
            </a:pPr>
            <a:r>
              <a:rPr lang="en" sz="2400" b="0"/>
              <a:t>Differentiated groups – assessment/data based</a:t>
            </a: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p:txBody>
      </p:sp>
      <p:sp>
        <p:nvSpPr>
          <p:cNvPr id="667" name="Shape 667"/>
          <p:cNvSpPr txBox="1">
            <a:spLocks noGrp="1"/>
          </p:cNvSpPr>
          <p:nvPr>
            <p:ph type="title"/>
          </p:nvPr>
        </p:nvSpPr>
        <p:spPr>
          <a:xfrm>
            <a:off x="457200" y="20597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dirty="0"/>
              <a:t>Instructional Groups Key Concepts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Why Intellectual Engagement?</a:t>
            </a:r>
          </a:p>
        </p:txBody>
      </p:sp>
      <p:sp>
        <p:nvSpPr>
          <p:cNvPr id="215" name="Shape 215"/>
          <p:cNvSpPr txBox="1">
            <a:spLocks noGrp="1"/>
          </p:cNvSpPr>
          <p:nvPr>
            <p:ph type="body" idx="1"/>
          </p:nvPr>
        </p:nvSpPr>
        <p:spPr>
          <a:xfrm>
            <a:off x="457200" y="1200150"/>
            <a:ext cx="8229600" cy="1371599"/>
          </a:xfrm>
          <a:prstGeom prst="rect">
            <a:avLst/>
          </a:prstGeom>
          <a:noFill/>
          <a:ln>
            <a:noFill/>
          </a:ln>
        </p:spPr>
        <p:txBody>
          <a:bodyPr lIns="91425" tIns="45700" rIns="91425" bIns="45700" anchor="t" anchorCtr="0">
            <a:noAutofit/>
          </a:bodyPr>
          <a:lstStyle/>
          <a:p>
            <a:pPr marL="342900" marR="0" lvl="0" indent="-330200" algn="l" rtl="0">
              <a:spcBef>
                <a:spcPts val="0"/>
              </a:spcBef>
              <a:buClr>
                <a:srgbClr val="000000"/>
              </a:buClr>
              <a:buSzPct val="100000"/>
              <a:buFont typeface="Arial"/>
              <a:buChar char="•"/>
            </a:pPr>
            <a:r>
              <a:rPr lang="en" sz="3000" b="0" i="0" u="none" strike="noStrike" cap="none">
                <a:solidFill>
                  <a:schemeClr val="dk1"/>
                </a:solidFill>
                <a:latin typeface="Source Sans Pro"/>
                <a:ea typeface="Source Sans Pro"/>
                <a:cs typeface="Source Sans Pro"/>
                <a:sym typeface="Source Sans Pro"/>
              </a:rPr>
              <a:t>Leading experts on teaching practice identify  student engagement as core to learning.</a:t>
            </a:r>
          </a:p>
        </p:txBody>
      </p:sp>
      <p:graphicFrame>
        <p:nvGraphicFramePr>
          <p:cNvPr id="216" name="Shape 216"/>
          <p:cNvGraphicFramePr/>
          <p:nvPr/>
        </p:nvGraphicFramePr>
        <p:xfrm>
          <a:off x="284160" y="2500730"/>
          <a:ext cx="8555000" cy="1214025"/>
        </p:xfrm>
        <a:graphic>
          <a:graphicData uri="http://schemas.openxmlformats.org/drawingml/2006/table">
            <a:tbl>
              <a:tblPr firstRow="1" bandRow="1">
                <a:noFill/>
                <a:tableStyleId>{C9BB18C8-C545-4B6B-A249-8814BBE34B96}</a:tableStyleId>
              </a:tblPr>
              <a:tblGrid>
                <a:gridCol w="1711000">
                  <a:extLst>
                    <a:ext uri="{9D8B030D-6E8A-4147-A177-3AD203B41FA5}">
                      <a16:colId xmlns:a16="http://schemas.microsoft.com/office/drawing/2014/main" val="20000"/>
                    </a:ext>
                  </a:extLst>
                </a:gridCol>
                <a:gridCol w="1711000">
                  <a:extLst>
                    <a:ext uri="{9D8B030D-6E8A-4147-A177-3AD203B41FA5}">
                      <a16:colId xmlns:a16="http://schemas.microsoft.com/office/drawing/2014/main" val="20001"/>
                    </a:ext>
                  </a:extLst>
                </a:gridCol>
                <a:gridCol w="1711000">
                  <a:extLst>
                    <a:ext uri="{9D8B030D-6E8A-4147-A177-3AD203B41FA5}">
                      <a16:colId xmlns:a16="http://schemas.microsoft.com/office/drawing/2014/main" val="20002"/>
                    </a:ext>
                  </a:extLst>
                </a:gridCol>
                <a:gridCol w="1711000">
                  <a:extLst>
                    <a:ext uri="{9D8B030D-6E8A-4147-A177-3AD203B41FA5}">
                      <a16:colId xmlns:a16="http://schemas.microsoft.com/office/drawing/2014/main" val="20003"/>
                    </a:ext>
                  </a:extLst>
                </a:gridCol>
                <a:gridCol w="1711000">
                  <a:extLst>
                    <a:ext uri="{9D8B030D-6E8A-4147-A177-3AD203B41FA5}">
                      <a16:colId xmlns:a16="http://schemas.microsoft.com/office/drawing/2014/main" val="20004"/>
                    </a:ext>
                  </a:extLst>
                </a:gridCol>
              </a:tblGrid>
              <a:tr h="390525">
                <a:tc>
                  <a:txBody>
                    <a:bodyPr/>
                    <a:lstStyle/>
                    <a:p>
                      <a:pPr marL="0" marR="0" lvl="0" indent="0" algn="ctr" rtl="0">
                        <a:spcBef>
                          <a:spcPts val="0"/>
                        </a:spcBef>
                        <a:buSzPct val="25000"/>
                        <a:buNone/>
                      </a:pPr>
                      <a:r>
                        <a:rPr lang="en" sz="1400" u="none" strike="noStrike" cap="none"/>
                        <a:t>Danielson</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tc>
                  <a:txBody>
                    <a:bodyPr/>
                    <a:lstStyle/>
                    <a:p>
                      <a:pPr marL="0" marR="0" lvl="0" indent="0" algn="ctr" rtl="0">
                        <a:spcBef>
                          <a:spcPts val="0"/>
                        </a:spcBef>
                        <a:buSzPct val="25000"/>
                        <a:buNone/>
                      </a:pPr>
                      <a:r>
                        <a:rPr lang="en" sz="1400" u="none" strike="noStrike" cap="none"/>
                        <a:t>Marshall</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tc>
                  <a:txBody>
                    <a:bodyPr/>
                    <a:lstStyle/>
                    <a:p>
                      <a:pPr marL="0" marR="0" lvl="0" indent="0" algn="ctr" rtl="0">
                        <a:spcBef>
                          <a:spcPts val="0"/>
                        </a:spcBef>
                        <a:buSzPct val="25000"/>
                        <a:buNone/>
                      </a:pPr>
                      <a:r>
                        <a:rPr lang="en" sz="1400" u="none" strike="noStrike" cap="none"/>
                        <a:t>Marzano</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tc>
                  <a:txBody>
                    <a:bodyPr/>
                    <a:lstStyle/>
                    <a:p>
                      <a:pPr marL="0" marR="0" lvl="0" indent="0" algn="ctr" rtl="0">
                        <a:spcBef>
                          <a:spcPts val="0"/>
                        </a:spcBef>
                        <a:buSzPct val="25000"/>
                        <a:buNone/>
                      </a:pPr>
                      <a:r>
                        <a:rPr lang="en" sz="1400" u="none" strike="noStrike" cap="none"/>
                        <a:t>McREL</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tc>
                  <a:txBody>
                    <a:bodyPr/>
                    <a:lstStyle/>
                    <a:p>
                      <a:pPr marL="0" marR="0" lvl="0" indent="0" algn="ctr" rtl="0">
                        <a:spcBef>
                          <a:spcPts val="0"/>
                        </a:spcBef>
                        <a:buSzPct val="25000"/>
                        <a:buNone/>
                      </a:pPr>
                      <a:r>
                        <a:rPr lang="en" sz="1400" u="none" strike="noStrike" cap="none"/>
                        <a:t>Stronge</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823500">
                <a:tc>
                  <a:txBody>
                    <a:bodyPr/>
                    <a:lstStyle/>
                    <a:p>
                      <a:pPr marL="0" marR="0" lvl="0" indent="0" algn="ctr" rtl="0">
                        <a:spcBef>
                          <a:spcPts val="0"/>
                        </a:spcBef>
                        <a:buSzPct val="25000"/>
                        <a:buNone/>
                      </a:pPr>
                      <a:r>
                        <a:rPr lang="en" sz="1400" u="none" strike="noStrike" cap="none"/>
                        <a:t>3c</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tc>
                  <a:txBody>
                    <a:bodyPr/>
                    <a:lstStyle/>
                    <a:p>
                      <a:pPr marL="0" marR="0" lvl="0" indent="0" algn="ctr" rtl="0">
                        <a:spcBef>
                          <a:spcPts val="0"/>
                        </a:spcBef>
                        <a:buSzPct val="25000"/>
                        <a:buNone/>
                      </a:pPr>
                      <a:r>
                        <a:rPr lang="en" sz="1400" u="none" strike="noStrike" cap="none"/>
                        <a:t>A.G</a:t>
                      </a:r>
                    </a:p>
                    <a:p>
                      <a:pPr marL="0" marR="0" lvl="0" indent="0" algn="ctr" rtl="0">
                        <a:spcBef>
                          <a:spcPts val="0"/>
                        </a:spcBef>
                        <a:buSzPct val="25000"/>
                        <a:buNone/>
                      </a:pPr>
                      <a:r>
                        <a:rPr lang="en" sz="1400" u="none" strike="noStrike" cap="none"/>
                        <a:t>C.G</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tc>
                  <a:txBody>
                    <a:bodyPr/>
                    <a:lstStyle/>
                    <a:p>
                      <a:pPr marL="0" marR="0" lvl="0" indent="0" algn="ctr" rtl="0">
                        <a:spcBef>
                          <a:spcPts val="0"/>
                        </a:spcBef>
                        <a:buSzPct val="25000"/>
                        <a:buNone/>
                      </a:pPr>
                      <a:r>
                        <a:rPr lang="en" sz="1400" u="none" strike="noStrike" cap="none"/>
                        <a:t>DQ: 5</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tc>
                  <a:txBody>
                    <a:bodyPr/>
                    <a:lstStyle/>
                    <a:p>
                      <a:pPr marL="0" marR="0" lvl="0" indent="0" algn="ctr" rtl="0">
                        <a:spcBef>
                          <a:spcPts val="0"/>
                        </a:spcBef>
                        <a:buSzPct val="25000"/>
                        <a:buNone/>
                      </a:pPr>
                      <a:r>
                        <a:rPr lang="en" sz="1400" u="none" strike="noStrike" cap="none"/>
                        <a:t>Standard IV</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tc>
                  <a:txBody>
                    <a:bodyPr/>
                    <a:lstStyle/>
                    <a:p>
                      <a:pPr marL="0" marR="0" lvl="0" indent="0" algn="ctr" rtl="0">
                        <a:spcBef>
                          <a:spcPts val="0"/>
                        </a:spcBef>
                        <a:buSzPct val="25000"/>
                        <a:buNone/>
                      </a:pPr>
                      <a:r>
                        <a:rPr lang="en" sz="1400" u="none" strike="noStrike" cap="none"/>
                        <a:t>Performance Standard 3</a:t>
                      </a:r>
                    </a:p>
                  </a:txBody>
                  <a:tcPr marL="91450" marR="91450" marT="34300" marB="34300" anchor="ctr">
                    <a:lnL w="38100" cap="flat" cmpd="sng">
                      <a:solidFill>
                        <a:schemeClr val="accent4"/>
                      </a:solidFill>
                      <a:prstDash val="solid"/>
                      <a:round/>
                      <a:headEnd type="none" w="med" len="med"/>
                      <a:tailEnd type="none" w="med" len="med"/>
                    </a:lnL>
                    <a:lnR w="38100" cap="flat" cmpd="sng">
                      <a:solidFill>
                        <a:schemeClr val="accent4"/>
                      </a:solidFill>
                      <a:prstDash val="solid"/>
                      <a:round/>
                      <a:headEnd type="none" w="med" len="med"/>
                      <a:tailEnd type="none" w="med" len="med"/>
                    </a:lnR>
                    <a:lnT w="38100" cap="flat" cmpd="sng">
                      <a:solidFill>
                        <a:schemeClr val="accent4"/>
                      </a:solidFill>
                      <a:prstDash val="solid"/>
                      <a:round/>
                      <a:headEnd type="none" w="med" len="med"/>
                      <a:tailEnd type="none" w="med" len="med"/>
                    </a:lnT>
                    <a:lnB w="38100" cap="flat" cmpd="sng">
                      <a:solidFill>
                        <a:schemeClr val="accent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17" name="Shape 217"/>
          <p:cNvSpPr txBox="1"/>
          <p:nvPr/>
        </p:nvSpPr>
        <p:spPr>
          <a:xfrm>
            <a:off x="284150" y="3905250"/>
            <a:ext cx="8555100" cy="382500"/>
          </a:xfrm>
          <a:prstGeom prst="rect">
            <a:avLst/>
          </a:prstGeom>
          <a:solidFill>
            <a:srgbClr val="E0E2EC"/>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600">
                <a:solidFill>
                  <a:schemeClr val="dk1"/>
                </a:solidFill>
                <a:latin typeface="Source Sans Pro"/>
                <a:ea typeface="Source Sans Pro"/>
                <a:cs typeface="Source Sans Pro"/>
                <a:sym typeface="Source Sans Pro"/>
              </a:rPr>
              <a:t>This crosswalk includes the most commonly selected (but not all) NJDOE- approved instruments. </a:t>
            </a: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457200" y="1123950"/>
            <a:ext cx="8229600" cy="3394500"/>
          </a:xfrm>
          <a:prstGeom prst="rect">
            <a:avLst/>
          </a:prstGeom>
        </p:spPr>
        <p:txBody>
          <a:bodyPr lIns="91425" tIns="91425" rIns="91425" bIns="91425" anchor="t" anchorCtr="0">
            <a:noAutofit/>
          </a:bodyPr>
          <a:lstStyle/>
          <a:p>
            <a:pPr marL="0" lvl="0" indent="0" algn="ctr" rtl="0">
              <a:spcBef>
                <a:spcPts val="0"/>
              </a:spcBef>
              <a:buNone/>
            </a:pPr>
            <a:r>
              <a:rPr lang="en" sz="1800" b="0" i="1" dirty="0">
                <a:highlight>
                  <a:srgbClr val="FFFFFF"/>
                </a:highlight>
              </a:rPr>
              <a:t>"I never teach my pupils; I only attempt to provide the conditions in which they can learn."</a:t>
            </a:r>
            <a:r>
              <a:rPr lang="en" sz="1800" b="0" dirty="0">
                <a:highlight>
                  <a:srgbClr val="FFFFFF"/>
                </a:highlight>
              </a:rPr>
              <a:t> -- Albert Einstein</a:t>
            </a:r>
          </a:p>
          <a:p>
            <a:pPr marL="0" lvl="0" indent="0" algn="ctr" rtl="0">
              <a:spcBef>
                <a:spcPts val="0"/>
              </a:spcBef>
              <a:buNone/>
            </a:pPr>
            <a:endParaRPr sz="600" b="0" dirty="0">
              <a:highlight>
                <a:srgbClr val="FFFFFF"/>
              </a:highlight>
            </a:endParaRPr>
          </a:p>
          <a:p>
            <a:pPr marL="0" lvl="0" indent="0" algn="ctr" rtl="0">
              <a:spcBef>
                <a:spcPts val="0"/>
              </a:spcBef>
              <a:buNone/>
            </a:pPr>
            <a:r>
              <a:rPr lang="en" sz="1600" dirty="0"/>
              <a:t>Learning is an interactive process between the student, the teacher, and the subject matter. Learning is enabled by a teaching approach. A well thought out teaching approach serves to motivate students’ desire to learn, empowers students to think about the subject matter on their own, and helps the teacher create a learning environment that is developmentally appropriate. Such a teaching approach enables students and the teacher to take part in the learning process as co-thinkers.</a:t>
            </a:r>
          </a:p>
          <a:p>
            <a:pPr marL="0" lvl="0" indent="0" algn="ctr" rtl="0">
              <a:spcBef>
                <a:spcPts val="0"/>
              </a:spcBef>
              <a:buNone/>
            </a:pPr>
            <a:endParaRPr sz="600" dirty="0"/>
          </a:p>
          <a:p>
            <a:pPr lvl="0" indent="38100" rtl="0">
              <a:spcBef>
                <a:spcPts val="0"/>
              </a:spcBef>
              <a:buClr>
                <a:srgbClr val="000000"/>
              </a:buClr>
              <a:buSzPct val="100000"/>
            </a:pPr>
            <a:r>
              <a:rPr lang="en" sz="1800" b="0" dirty="0"/>
              <a:t>Highlight or underline 5 key words or phrases from the quote. </a:t>
            </a:r>
          </a:p>
          <a:p>
            <a:pPr lvl="0" indent="38100" rtl="0">
              <a:spcBef>
                <a:spcPts val="0"/>
              </a:spcBef>
              <a:buClr>
                <a:srgbClr val="000000"/>
              </a:buClr>
              <a:buSzPct val="100000"/>
            </a:pPr>
            <a:r>
              <a:rPr lang="en" sz="1800" b="0" dirty="0"/>
              <a:t>With a partner, volley back and forth sharing a key word or phrase. </a:t>
            </a:r>
          </a:p>
          <a:p>
            <a:pPr marL="800100" lvl="0" indent="-139700" rtl="0">
              <a:spcBef>
                <a:spcPts val="0"/>
              </a:spcBef>
              <a:buNone/>
            </a:pPr>
            <a:endParaRPr lang="en" sz="400" u="sng" dirty="0">
              <a:solidFill>
                <a:schemeClr val="hlink"/>
              </a:solidFill>
              <a:hlinkClick r:id="rId3"/>
            </a:endParaRPr>
          </a:p>
          <a:p>
            <a:pPr marL="800100" lvl="0" indent="-139700" rtl="0">
              <a:spcBef>
                <a:spcPts val="0"/>
              </a:spcBef>
              <a:buNone/>
            </a:pPr>
            <a:r>
              <a:rPr lang="en" sz="800" u="sng" dirty="0">
                <a:solidFill>
                  <a:schemeClr val="hlink"/>
                </a:solidFill>
                <a:hlinkClick r:id="rId3"/>
              </a:rPr>
              <a:t>http://www.interactivityfoundation.org/wp-content/uploads/2009/12/Guidebook-for-Student-Centered-Classroom-Discussions.pdf</a:t>
            </a:r>
            <a:r>
              <a:rPr lang="en" sz="800" dirty="0"/>
              <a:t> </a:t>
            </a:r>
          </a:p>
        </p:txBody>
      </p:sp>
      <p:sp>
        <p:nvSpPr>
          <p:cNvPr id="673" name="Shape 673"/>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Student-Centered Discussion</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aphicFrame>
        <p:nvGraphicFramePr>
          <p:cNvPr id="679" name="Shape 679"/>
          <p:cNvGraphicFramePr/>
          <p:nvPr/>
        </p:nvGraphicFramePr>
        <p:xfrm>
          <a:off x="688325" y="1408675"/>
          <a:ext cx="7884400" cy="3017340"/>
        </p:xfrm>
        <a:graphic>
          <a:graphicData uri="http://schemas.openxmlformats.org/drawingml/2006/table">
            <a:tbl>
              <a:tblPr>
                <a:noFill/>
                <a:tableStyleId>{25E151C9-8100-4241-9F7C-8BB3C54973F9}</a:tableStyleId>
              </a:tblPr>
              <a:tblGrid>
                <a:gridCol w="2611250">
                  <a:extLst>
                    <a:ext uri="{9D8B030D-6E8A-4147-A177-3AD203B41FA5}">
                      <a16:colId xmlns:a16="http://schemas.microsoft.com/office/drawing/2014/main" val="20000"/>
                    </a:ext>
                  </a:extLst>
                </a:gridCol>
                <a:gridCol w="2611250">
                  <a:extLst>
                    <a:ext uri="{9D8B030D-6E8A-4147-A177-3AD203B41FA5}">
                      <a16:colId xmlns:a16="http://schemas.microsoft.com/office/drawing/2014/main" val="20001"/>
                    </a:ext>
                  </a:extLst>
                </a:gridCol>
                <a:gridCol w="2661900">
                  <a:extLst>
                    <a:ext uri="{9D8B030D-6E8A-4147-A177-3AD203B41FA5}">
                      <a16:colId xmlns:a16="http://schemas.microsoft.com/office/drawing/2014/main" val="20002"/>
                    </a:ext>
                  </a:extLst>
                </a:gridCol>
              </a:tblGrid>
              <a:tr h="381000">
                <a:tc>
                  <a:txBody>
                    <a:bodyPr/>
                    <a:lstStyle/>
                    <a:p>
                      <a:pPr lvl="0" rtl="0">
                        <a:spcBef>
                          <a:spcPts val="0"/>
                        </a:spcBef>
                        <a:buNone/>
                      </a:pPr>
                      <a:endParaRPr>
                        <a:latin typeface="Source Sans Pro"/>
                        <a:ea typeface="Source Sans Pro"/>
                        <a:cs typeface="Source Sans Pro"/>
                        <a:sym typeface="Source Sans Pro"/>
                      </a:endParaRPr>
                    </a:p>
                  </a:txBody>
                  <a:tcPr marL="91425" marR="91425" marT="91425" marB="91425"/>
                </a:tc>
                <a:tc>
                  <a:txBody>
                    <a:bodyPr/>
                    <a:lstStyle/>
                    <a:p>
                      <a:pPr lvl="0" algn="ctr">
                        <a:spcBef>
                          <a:spcPts val="0"/>
                        </a:spcBef>
                        <a:buNone/>
                      </a:pPr>
                      <a:r>
                        <a:rPr lang="en" b="1" u="sng">
                          <a:latin typeface="Source Sans Pro"/>
                          <a:ea typeface="Source Sans Pro"/>
                          <a:cs typeface="Source Sans Pro"/>
                          <a:sym typeface="Source Sans Pro"/>
                        </a:rPr>
                        <a:t>Teacher Led Discussion</a:t>
                      </a:r>
                    </a:p>
                  </a:txBody>
                  <a:tcPr marL="91425" marR="91425" marT="91425" marB="91425"/>
                </a:tc>
                <a:tc>
                  <a:txBody>
                    <a:bodyPr/>
                    <a:lstStyle/>
                    <a:p>
                      <a:pPr lvl="0" algn="ctr">
                        <a:spcBef>
                          <a:spcPts val="0"/>
                        </a:spcBef>
                        <a:buNone/>
                      </a:pPr>
                      <a:r>
                        <a:rPr lang="en" b="1" u="sng">
                          <a:latin typeface="Source Sans Pro"/>
                          <a:ea typeface="Source Sans Pro"/>
                          <a:cs typeface="Source Sans Pro"/>
                          <a:sym typeface="Source Sans Pro"/>
                        </a:rPr>
                        <a:t>Student Centered</a:t>
                      </a:r>
                    </a:p>
                    <a:p>
                      <a:pPr lvl="0" algn="ctr">
                        <a:spcBef>
                          <a:spcPts val="0"/>
                        </a:spcBef>
                        <a:buNone/>
                      </a:pPr>
                      <a:r>
                        <a:rPr lang="en" b="1" u="sng">
                          <a:latin typeface="Source Sans Pro"/>
                          <a:ea typeface="Source Sans Pro"/>
                          <a:cs typeface="Source Sans Pro"/>
                          <a:sym typeface="Source Sans Pro"/>
                        </a:rPr>
                        <a:t>Discussions</a:t>
                      </a:r>
                    </a:p>
                  </a:txBody>
                  <a:tcPr marL="91425" marR="91425" marT="91425" marB="91425"/>
                </a:tc>
                <a:extLst>
                  <a:ext uri="{0D108BD9-81ED-4DB2-BD59-A6C34878D82A}">
                    <a16:rowId xmlns:a16="http://schemas.microsoft.com/office/drawing/2014/main" val="10000"/>
                  </a:ext>
                </a:extLst>
              </a:tr>
              <a:tr h="381000">
                <a:tc>
                  <a:txBody>
                    <a:bodyPr/>
                    <a:lstStyle/>
                    <a:p>
                      <a:pPr lvl="0" algn="ctr">
                        <a:spcBef>
                          <a:spcPts val="0"/>
                        </a:spcBef>
                        <a:buNone/>
                      </a:pPr>
                      <a:r>
                        <a:rPr lang="en">
                          <a:latin typeface="Source Sans Pro"/>
                          <a:ea typeface="Source Sans Pro"/>
                          <a:cs typeface="Source Sans Pro"/>
                          <a:sym typeface="Source Sans Pro"/>
                        </a:rPr>
                        <a:t>Discussion Interaction</a:t>
                      </a:r>
                    </a:p>
                  </a:txBody>
                  <a:tcPr marL="91425" marR="91425" marT="91425" marB="91425"/>
                </a:tc>
                <a:tc>
                  <a:txBody>
                    <a:bodyPr/>
                    <a:lstStyle/>
                    <a:p>
                      <a:pPr lvl="0" algn="ctr">
                        <a:spcBef>
                          <a:spcPts val="0"/>
                        </a:spcBef>
                        <a:buNone/>
                      </a:pPr>
                      <a:r>
                        <a:rPr lang="en">
                          <a:latin typeface="Source Sans Pro"/>
                          <a:ea typeface="Source Sans Pro"/>
                          <a:cs typeface="Source Sans Pro"/>
                          <a:sym typeface="Source Sans Pro"/>
                        </a:rPr>
                        <a:t>Teacher to Student</a:t>
                      </a:r>
                    </a:p>
                  </a:txBody>
                  <a:tcPr marL="91425" marR="91425" marT="91425" marB="91425"/>
                </a:tc>
                <a:tc>
                  <a:txBody>
                    <a:bodyPr/>
                    <a:lstStyle/>
                    <a:p>
                      <a:pPr lvl="0" algn="ctr">
                        <a:spcBef>
                          <a:spcPts val="0"/>
                        </a:spcBef>
                        <a:buNone/>
                      </a:pPr>
                      <a:r>
                        <a:rPr lang="en">
                          <a:latin typeface="Source Sans Pro"/>
                          <a:ea typeface="Source Sans Pro"/>
                          <a:cs typeface="Source Sans Pro"/>
                          <a:sym typeface="Source Sans Pro"/>
                        </a:rPr>
                        <a:t>Student to Student</a:t>
                      </a:r>
                    </a:p>
                  </a:txBody>
                  <a:tcPr marL="91425" marR="91425" marT="91425" marB="91425"/>
                </a:tc>
                <a:extLst>
                  <a:ext uri="{0D108BD9-81ED-4DB2-BD59-A6C34878D82A}">
                    <a16:rowId xmlns:a16="http://schemas.microsoft.com/office/drawing/2014/main" val="10001"/>
                  </a:ext>
                </a:extLst>
              </a:tr>
              <a:tr h="381000">
                <a:tc>
                  <a:txBody>
                    <a:bodyPr/>
                    <a:lstStyle/>
                    <a:p>
                      <a:pPr lvl="0" algn="ctr">
                        <a:spcBef>
                          <a:spcPts val="0"/>
                        </a:spcBef>
                        <a:buNone/>
                      </a:pPr>
                      <a:r>
                        <a:rPr lang="en">
                          <a:latin typeface="Source Sans Pro"/>
                          <a:ea typeface="Source Sans Pro"/>
                          <a:cs typeface="Source Sans Pro"/>
                          <a:sym typeface="Source Sans Pro"/>
                        </a:rPr>
                        <a:t>Role of Teacher</a:t>
                      </a:r>
                    </a:p>
                  </a:txBody>
                  <a:tcPr marL="91425" marR="91425" marT="91425" marB="91425"/>
                </a:tc>
                <a:tc>
                  <a:txBody>
                    <a:bodyPr/>
                    <a:lstStyle/>
                    <a:p>
                      <a:pPr lvl="0" algn="ctr">
                        <a:spcBef>
                          <a:spcPts val="0"/>
                        </a:spcBef>
                        <a:buNone/>
                      </a:pPr>
                      <a:r>
                        <a:rPr lang="en">
                          <a:latin typeface="Source Sans Pro"/>
                          <a:ea typeface="Source Sans Pro"/>
                          <a:cs typeface="Source Sans Pro"/>
                          <a:sym typeface="Source Sans Pro"/>
                        </a:rPr>
                        <a:t>Control Discussion Flow</a:t>
                      </a:r>
                    </a:p>
                    <a:p>
                      <a:pPr lvl="0" algn="ctr">
                        <a:spcBef>
                          <a:spcPts val="0"/>
                        </a:spcBef>
                        <a:buNone/>
                      </a:pPr>
                      <a:r>
                        <a:rPr lang="en">
                          <a:latin typeface="Source Sans Pro"/>
                          <a:ea typeface="Source Sans Pro"/>
                          <a:cs typeface="Source Sans Pro"/>
                          <a:sym typeface="Source Sans Pro"/>
                        </a:rPr>
                        <a:t>Serves as Expert</a:t>
                      </a:r>
                    </a:p>
                  </a:txBody>
                  <a:tcPr marL="91425" marR="91425" marT="91425" marB="91425"/>
                </a:tc>
                <a:tc>
                  <a:txBody>
                    <a:bodyPr/>
                    <a:lstStyle/>
                    <a:p>
                      <a:pPr lvl="0" algn="ctr">
                        <a:spcBef>
                          <a:spcPts val="0"/>
                        </a:spcBef>
                        <a:buNone/>
                      </a:pPr>
                      <a:r>
                        <a:rPr lang="en">
                          <a:latin typeface="Source Sans Pro"/>
                          <a:ea typeface="Source Sans Pro"/>
                          <a:cs typeface="Source Sans Pro"/>
                          <a:sym typeface="Source Sans Pro"/>
                        </a:rPr>
                        <a:t>Assess Student Discussion </a:t>
                      </a:r>
                    </a:p>
                    <a:p>
                      <a:pPr lvl="0" algn="ctr">
                        <a:spcBef>
                          <a:spcPts val="0"/>
                        </a:spcBef>
                        <a:buNone/>
                      </a:pPr>
                      <a:r>
                        <a:rPr lang="en">
                          <a:latin typeface="Source Sans Pro"/>
                          <a:ea typeface="Source Sans Pro"/>
                          <a:cs typeface="Source Sans Pro"/>
                          <a:sym typeface="Source Sans Pro"/>
                        </a:rPr>
                        <a:t>Mentor Students</a:t>
                      </a:r>
                    </a:p>
                  </a:txBody>
                  <a:tcPr marL="91425" marR="91425" marT="91425" marB="91425"/>
                </a:tc>
                <a:extLst>
                  <a:ext uri="{0D108BD9-81ED-4DB2-BD59-A6C34878D82A}">
                    <a16:rowId xmlns:a16="http://schemas.microsoft.com/office/drawing/2014/main" val="10002"/>
                  </a:ext>
                </a:extLst>
              </a:tr>
              <a:tr h="381000">
                <a:tc>
                  <a:txBody>
                    <a:bodyPr/>
                    <a:lstStyle/>
                    <a:p>
                      <a:pPr lvl="0" algn="ctr">
                        <a:spcBef>
                          <a:spcPts val="0"/>
                        </a:spcBef>
                        <a:buNone/>
                      </a:pPr>
                      <a:r>
                        <a:rPr lang="en">
                          <a:latin typeface="Source Sans Pro"/>
                          <a:ea typeface="Source Sans Pro"/>
                          <a:cs typeface="Source Sans Pro"/>
                          <a:sym typeface="Source Sans Pro"/>
                        </a:rPr>
                        <a:t>Content Understanding</a:t>
                      </a:r>
                    </a:p>
                  </a:txBody>
                  <a:tcPr marL="91425" marR="91425" marT="91425" marB="91425"/>
                </a:tc>
                <a:tc>
                  <a:txBody>
                    <a:bodyPr/>
                    <a:lstStyle/>
                    <a:p>
                      <a:pPr lvl="0" algn="ctr">
                        <a:spcBef>
                          <a:spcPts val="0"/>
                        </a:spcBef>
                        <a:buNone/>
                      </a:pPr>
                      <a:r>
                        <a:rPr lang="en">
                          <a:latin typeface="Source Sans Pro"/>
                          <a:ea typeface="Source Sans Pro"/>
                          <a:cs typeface="Source Sans Pro"/>
                          <a:sym typeface="Source Sans Pro"/>
                        </a:rPr>
                        <a:t>Externally Driven by Teacher</a:t>
                      </a:r>
                    </a:p>
                  </a:txBody>
                  <a:tcPr marL="91425" marR="91425" marT="91425" marB="91425"/>
                </a:tc>
                <a:tc>
                  <a:txBody>
                    <a:bodyPr/>
                    <a:lstStyle/>
                    <a:p>
                      <a:pPr lvl="0" algn="ctr">
                        <a:spcBef>
                          <a:spcPts val="0"/>
                        </a:spcBef>
                        <a:buNone/>
                      </a:pPr>
                      <a:r>
                        <a:rPr lang="en">
                          <a:latin typeface="Source Sans Pro"/>
                          <a:ea typeface="Source Sans Pro"/>
                          <a:cs typeface="Source Sans Pro"/>
                          <a:sym typeface="Source Sans Pro"/>
                        </a:rPr>
                        <a:t>Internally Driven by Students</a:t>
                      </a:r>
                    </a:p>
                  </a:txBody>
                  <a:tcPr marL="91425" marR="91425" marT="91425" marB="91425"/>
                </a:tc>
                <a:extLst>
                  <a:ext uri="{0D108BD9-81ED-4DB2-BD59-A6C34878D82A}">
                    <a16:rowId xmlns:a16="http://schemas.microsoft.com/office/drawing/2014/main" val="10003"/>
                  </a:ext>
                </a:extLst>
              </a:tr>
              <a:tr h="396200">
                <a:tc>
                  <a:txBody>
                    <a:bodyPr/>
                    <a:lstStyle/>
                    <a:p>
                      <a:pPr lvl="0" algn="ctr">
                        <a:spcBef>
                          <a:spcPts val="0"/>
                        </a:spcBef>
                        <a:buNone/>
                      </a:pPr>
                      <a:r>
                        <a:rPr lang="en">
                          <a:latin typeface="Source Sans Pro"/>
                          <a:ea typeface="Source Sans Pro"/>
                          <a:cs typeface="Source Sans Pro"/>
                          <a:sym typeface="Source Sans Pro"/>
                        </a:rPr>
                        <a:t>Teacher Role</a:t>
                      </a:r>
                    </a:p>
                  </a:txBody>
                  <a:tcPr marL="91425" marR="91425" marT="91425" marB="91425"/>
                </a:tc>
                <a:tc>
                  <a:txBody>
                    <a:bodyPr/>
                    <a:lstStyle/>
                    <a:p>
                      <a:pPr lvl="0" algn="ctr">
                        <a:spcBef>
                          <a:spcPts val="0"/>
                        </a:spcBef>
                        <a:buNone/>
                      </a:pPr>
                      <a:r>
                        <a:rPr lang="en">
                          <a:latin typeface="Source Sans Pro"/>
                          <a:ea typeface="Source Sans Pro"/>
                          <a:cs typeface="Source Sans Pro"/>
                          <a:sym typeface="Source Sans Pro"/>
                        </a:rPr>
                        <a:t>Content Expert</a:t>
                      </a:r>
                    </a:p>
                  </a:txBody>
                  <a:tcPr marL="91425" marR="91425" marT="91425" marB="91425"/>
                </a:tc>
                <a:tc>
                  <a:txBody>
                    <a:bodyPr/>
                    <a:lstStyle/>
                    <a:p>
                      <a:pPr lvl="0" algn="ctr">
                        <a:spcBef>
                          <a:spcPts val="0"/>
                        </a:spcBef>
                        <a:buNone/>
                      </a:pPr>
                      <a:r>
                        <a:rPr lang="en">
                          <a:latin typeface="Source Sans Pro"/>
                          <a:ea typeface="Source Sans Pro"/>
                          <a:cs typeface="Source Sans Pro"/>
                          <a:sym typeface="Source Sans Pro"/>
                        </a:rPr>
                        <a:t>Student Development Mentor</a:t>
                      </a:r>
                    </a:p>
                  </a:txBody>
                  <a:tcPr marL="91425" marR="91425" marT="91425" marB="91425"/>
                </a:tc>
                <a:extLst>
                  <a:ext uri="{0D108BD9-81ED-4DB2-BD59-A6C34878D82A}">
                    <a16:rowId xmlns:a16="http://schemas.microsoft.com/office/drawing/2014/main" val="10004"/>
                  </a:ext>
                </a:extLst>
              </a:tr>
              <a:tr h="381000">
                <a:tc>
                  <a:txBody>
                    <a:bodyPr/>
                    <a:lstStyle/>
                    <a:p>
                      <a:pPr lvl="0" algn="ctr">
                        <a:spcBef>
                          <a:spcPts val="0"/>
                        </a:spcBef>
                        <a:buNone/>
                      </a:pPr>
                      <a:r>
                        <a:rPr lang="en">
                          <a:latin typeface="Source Sans Pro"/>
                          <a:ea typeface="Source Sans Pro"/>
                          <a:cs typeface="Source Sans Pro"/>
                          <a:sym typeface="Source Sans Pro"/>
                        </a:rPr>
                        <a:t>Student Role</a:t>
                      </a:r>
                    </a:p>
                  </a:txBody>
                  <a:tcPr marL="91425" marR="91425" marT="91425" marB="91425"/>
                </a:tc>
                <a:tc>
                  <a:txBody>
                    <a:bodyPr/>
                    <a:lstStyle/>
                    <a:p>
                      <a:pPr lvl="0" algn="ctr" rtl="0">
                        <a:spcBef>
                          <a:spcPts val="0"/>
                        </a:spcBef>
                        <a:buNone/>
                      </a:pPr>
                      <a:r>
                        <a:rPr lang="en">
                          <a:latin typeface="Source Sans Pro"/>
                          <a:ea typeface="Source Sans Pro"/>
                          <a:cs typeface="Source Sans Pro"/>
                          <a:sym typeface="Source Sans Pro"/>
                        </a:rPr>
                        <a:t>Listening</a:t>
                      </a:r>
                    </a:p>
                    <a:p>
                      <a:pPr lvl="0" algn="ctr">
                        <a:spcBef>
                          <a:spcPts val="0"/>
                        </a:spcBef>
                        <a:buNone/>
                      </a:pPr>
                      <a:r>
                        <a:rPr lang="en">
                          <a:latin typeface="Source Sans Pro"/>
                          <a:ea typeface="Source Sans Pro"/>
                          <a:cs typeface="Source Sans Pro"/>
                          <a:sym typeface="Source Sans Pro"/>
                        </a:rPr>
                        <a:t>Note Taking</a:t>
                      </a:r>
                    </a:p>
                  </a:txBody>
                  <a:tcPr marL="91425" marR="91425" marT="91425" marB="91425"/>
                </a:tc>
                <a:tc>
                  <a:txBody>
                    <a:bodyPr/>
                    <a:lstStyle/>
                    <a:p>
                      <a:pPr lvl="0" algn="ctr" rtl="0">
                        <a:spcBef>
                          <a:spcPts val="0"/>
                        </a:spcBef>
                        <a:buNone/>
                      </a:pPr>
                      <a:r>
                        <a:rPr lang="en">
                          <a:latin typeface="Source Sans Pro"/>
                          <a:ea typeface="Source Sans Pro"/>
                          <a:cs typeface="Source Sans Pro"/>
                          <a:sym typeface="Source Sans Pro"/>
                        </a:rPr>
                        <a:t>Discussing</a:t>
                      </a:r>
                    </a:p>
                    <a:p>
                      <a:pPr lvl="0" algn="ctr">
                        <a:spcBef>
                          <a:spcPts val="0"/>
                        </a:spcBef>
                        <a:buNone/>
                      </a:pPr>
                      <a:r>
                        <a:rPr lang="en">
                          <a:latin typeface="Source Sans Pro"/>
                          <a:ea typeface="Source Sans Pro"/>
                          <a:cs typeface="Source Sans Pro"/>
                          <a:sym typeface="Source Sans Pro"/>
                        </a:rPr>
                        <a:t>Developing</a:t>
                      </a:r>
                    </a:p>
                  </a:txBody>
                  <a:tcPr marL="91425" marR="91425" marT="91425" marB="91425"/>
                </a:tc>
                <a:extLst>
                  <a:ext uri="{0D108BD9-81ED-4DB2-BD59-A6C34878D82A}">
                    <a16:rowId xmlns:a16="http://schemas.microsoft.com/office/drawing/2014/main" val="10005"/>
                  </a:ext>
                </a:extLst>
              </a:tr>
            </a:tbl>
          </a:graphicData>
        </a:graphic>
      </p:graphicFrame>
      <p:sp>
        <p:nvSpPr>
          <p:cNvPr id="680" name="Shape 680"/>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000" dirty="0"/>
              <a:t>Teacher Led vs. Student Led</a:t>
            </a:r>
          </a:p>
          <a:p>
            <a:pPr marL="0" marR="0" lvl="0" indent="0" algn="ctr" rtl="0">
              <a:spcBef>
                <a:spcPts val="0"/>
              </a:spcBef>
              <a:buClr>
                <a:schemeClr val="lt1"/>
              </a:buClr>
              <a:buSzPct val="25000"/>
              <a:buFont typeface="Source Sans Pro"/>
              <a:buNone/>
            </a:pPr>
            <a:r>
              <a:rPr lang="en" sz="3000" dirty="0"/>
              <a:t>Discussion</a:t>
            </a:r>
          </a:p>
        </p:txBody>
      </p:sp>
      <p:sp>
        <p:nvSpPr>
          <p:cNvPr id="681" name="Shape 681"/>
          <p:cNvSpPr txBox="1"/>
          <p:nvPr/>
        </p:nvSpPr>
        <p:spPr>
          <a:xfrm>
            <a:off x="1223325" y="4610875"/>
            <a:ext cx="7261500" cy="313500"/>
          </a:xfrm>
          <a:prstGeom prst="rect">
            <a:avLst/>
          </a:prstGeom>
          <a:noFill/>
          <a:ln>
            <a:noFill/>
          </a:ln>
        </p:spPr>
        <p:txBody>
          <a:bodyPr lIns="91425" tIns="91425" rIns="91425" bIns="91425" anchor="t" anchorCtr="0">
            <a:noAutofit/>
          </a:bodyPr>
          <a:lstStyle/>
          <a:p>
            <a:pPr lvl="0">
              <a:spcBef>
                <a:spcPts val="0"/>
              </a:spcBef>
              <a:buNone/>
            </a:pPr>
            <a:r>
              <a:rPr lang="en" sz="1000"/>
              <a:t>Copyright 2008. Interactivity Foundation (all rights reserved).</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457200" y="1208200"/>
            <a:ext cx="8229600" cy="3486000"/>
          </a:xfrm>
          <a:prstGeom prst="rect">
            <a:avLst/>
          </a:prstGeom>
          <a:noFill/>
          <a:ln>
            <a:noFill/>
          </a:ln>
        </p:spPr>
        <p:txBody>
          <a:bodyPr lIns="91425" tIns="45700" rIns="91425" bIns="45700" anchor="t" anchorCtr="0">
            <a:noAutofit/>
          </a:bodyPr>
          <a:lstStyle/>
          <a:p>
            <a:pPr marL="400050" marR="0" lvl="1" indent="-361950" algn="l" rtl="0">
              <a:lnSpc>
                <a:spcPct val="100000"/>
              </a:lnSpc>
              <a:spcBef>
                <a:spcPts val="0"/>
              </a:spcBef>
              <a:spcAft>
                <a:spcPts val="0"/>
              </a:spcAft>
              <a:buClr>
                <a:srgbClr val="000000"/>
              </a:buClr>
              <a:buSzPct val="100000"/>
              <a:buFont typeface="Arial"/>
              <a:buChar char="•"/>
            </a:pPr>
            <a:r>
              <a:rPr lang="en" sz="2600" b="1"/>
              <a:t>Fishbowl- Do Now:</a:t>
            </a:r>
          </a:p>
          <a:p>
            <a:pPr marL="576262" lvl="2" indent="-252412" rtl="0">
              <a:lnSpc>
                <a:spcPct val="100000"/>
              </a:lnSpc>
              <a:spcBef>
                <a:spcPts val="640"/>
              </a:spcBef>
              <a:buClr>
                <a:srgbClr val="000000"/>
              </a:buClr>
              <a:buSzPct val="100000"/>
              <a:buFont typeface="Source Sans Pro"/>
              <a:buChar char="−"/>
            </a:pPr>
            <a:r>
              <a:rPr lang="en" b="1">
                <a:solidFill>
                  <a:schemeClr val="accent2"/>
                </a:solidFill>
              </a:rPr>
              <a:t>Read</a:t>
            </a:r>
            <a:r>
              <a:rPr lang="en"/>
              <a:t> the handout, “Keys to Effective Student-Centered Discussion” highlighting and annotating addressing the fishbowl questions in preparation for today’s fishbowl:  </a:t>
            </a:r>
          </a:p>
          <a:p>
            <a:pPr marL="914400" lvl="0" indent="0" rtl="0">
              <a:lnSpc>
                <a:spcPct val="100000"/>
              </a:lnSpc>
              <a:spcBef>
                <a:spcPts val="640"/>
              </a:spcBef>
              <a:buNone/>
            </a:pPr>
            <a:endParaRPr sz="600"/>
          </a:p>
          <a:p>
            <a:pPr marL="0" lvl="0" indent="0" algn="ctr" rtl="0">
              <a:lnSpc>
                <a:spcPct val="100000"/>
              </a:lnSpc>
              <a:spcBef>
                <a:spcPts val="640"/>
              </a:spcBef>
              <a:buNone/>
            </a:pPr>
            <a:r>
              <a:rPr lang="en" sz="2400" b="0" i="1">
                <a:solidFill>
                  <a:schemeClr val="accent2"/>
                </a:solidFill>
              </a:rPr>
              <a:t>What are the keys to effective student-centered discussion?</a:t>
            </a:r>
          </a:p>
          <a:p>
            <a:pPr marL="0" lvl="0" indent="0" algn="ctr" rtl="0">
              <a:lnSpc>
                <a:spcPct val="100000"/>
              </a:lnSpc>
              <a:spcBef>
                <a:spcPts val="640"/>
              </a:spcBef>
              <a:buNone/>
            </a:pPr>
            <a:r>
              <a:rPr lang="en" sz="2400" b="0" i="1">
                <a:solidFill>
                  <a:schemeClr val="accent2"/>
                </a:solidFill>
              </a:rPr>
              <a:t>Which component do you feel is most crucial for success?</a:t>
            </a:r>
          </a:p>
          <a:p>
            <a:pPr marL="914400" lvl="0" indent="0" rtl="0">
              <a:lnSpc>
                <a:spcPct val="100000"/>
              </a:lnSpc>
              <a:spcBef>
                <a:spcPts val="640"/>
              </a:spcBef>
              <a:buNone/>
            </a:pPr>
            <a:endParaRPr sz="1800" i="0" u="none" strike="noStrike" cap="none">
              <a:solidFill>
                <a:schemeClr val="dk1"/>
              </a:solidFill>
              <a:latin typeface="Source Sans Pro"/>
              <a:ea typeface="Source Sans Pro"/>
              <a:cs typeface="Source Sans Pro"/>
              <a:sym typeface="Source Sans Pro"/>
            </a:endParaRPr>
          </a:p>
        </p:txBody>
      </p:sp>
      <p:sp>
        <p:nvSpPr>
          <p:cNvPr id="687" name="Shape 687"/>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Student-Centered Discussion</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body" idx="1"/>
          </p:nvPr>
        </p:nvSpPr>
        <p:spPr>
          <a:xfrm>
            <a:off x="457200" y="1193000"/>
            <a:ext cx="8229600" cy="3314700"/>
          </a:xfrm>
          <a:prstGeom prst="rect">
            <a:avLst/>
          </a:prstGeom>
          <a:noFill/>
          <a:ln>
            <a:noFill/>
          </a:ln>
        </p:spPr>
        <p:txBody>
          <a:bodyPr lIns="91425" tIns="45700" rIns="91425" bIns="45700" anchor="t" anchorCtr="0">
            <a:noAutofit/>
          </a:bodyPr>
          <a:lstStyle/>
          <a:p>
            <a:pPr marL="693737" marR="0" lvl="0" indent="-261937" algn="l" rtl="0">
              <a:lnSpc>
                <a:spcPct val="120000"/>
              </a:lnSpc>
              <a:spcBef>
                <a:spcPts val="0"/>
              </a:spcBef>
              <a:spcAft>
                <a:spcPts val="400"/>
              </a:spcAft>
              <a:buClr>
                <a:srgbClr val="000000"/>
              </a:buClr>
              <a:buSzPct val="100000"/>
              <a:buFont typeface="Arial"/>
              <a:buChar char="•"/>
            </a:pPr>
            <a:r>
              <a:rPr lang="en" sz="2400" u="sng"/>
              <a:t>Inside circle:</a:t>
            </a:r>
            <a:r>
              <a:rPr lang="en" sz="2400" b="0"/>
              <a:t> Four “fish” in a bowl</a:t>
            </a:r>
          </a:p>
          <a:p>
            <a:pPr marL="693737" marR="0" lvl="0" indent="-261937" algn="l" rtl="0">
              <a:lnSpc>
                <a:spcPct val="120000"/>
              </a:lnSpc>
              <a:spcBef>
                <a:spcPts val="0"/>
              </a:spcBef>
              <a:spcAft>
                <a:spcPts val="400"/>
              </a:spcAft>
              <a:buClr>
                <a:srgbClr val="000000"/>
              </a:buClr>
              <a:buSzPct val="100000"/>
              <a:buFont typeface="Arial"/>
              <a:buChar char="•"/>
            </a:pPr>
            <a:r>
              <a:rPr lang="en" sz="2400" b="0"/>
              <a:t>Will assume the roles of </a:t>
            </a:r>
            <a:r>
              <a:rPr lang="en" sz="2400" b="0" u="sng"/>
              <a:t>facilitator</a:t>
            </a:r>
            <a:r>
              <a:rPr lang="en" sz="2400" b="0"/>
              <a:t>, </a:t>
            </a:r>
            <a:r>
              <a:rPr lang="en" sz="2400" b="0" u="sng"/>
              <a:t>time-keeper</a:t>
            </a:r>
            <a:r>
              <a:rPr lang="en" sz="2400" b="0"/>
              <a:t>, </a:t>
            </a:r>
            <a:r>
              <a:rPr lang="en" sz="2400" b="0" u="sng"/>
              <a:t>presenter</a:t>
            </a:r>
            <a:r>
              <a:rPr lang="en" sz="2400" b="0"/>
              <a:t>, and </a:t>
            </a:r>
            <a:r>
              <a:rPr lang="en" sz="2400" b="0" u="sng"/>
              <a:t>encourager</a:t>
            </a:r>
            <a:r>
              <a:rPr lang="en" sz="2400" b="0"/>
              <a:t>.</a:t>
            </a:r>
          </a:p>
          <a:p>
            <a:pPr marL="693737" marR="0" lvl="0" indent="-261937" algn="l" rtl="0">
              <a:lnSpc>
                <a:spcPct val="120000"/>
              </a:lnSpc>
              <a:spcBef>
                <a:spcPts val="0"/>
              </a:spcBef>
              <a:spcAft>
                <a:spcPts val="400"/>
              </a:spcAft>
              <a:buClr>
                <a:srgbClr val="000000"/>
              </a:buClr>
              <a:buSzPct val="100000"/>
              <a:buFont typeface="Arial"/>
              <a:buChar char="•"/>
            </a:pPr>
            <a:r>
              <a:rPr lang="en" sz="2400" u="sng"/>
              <a:t>Outside Circle:</a:t>
            </a:r>
            <a:r>
              <a:rPr lang="en" sz="2400" b="0"/>
              <a:t> Observers are </a:t>
            </a:r>
            <a:r>
              <a:rPr lang="en" sz="2400">
                <a:solidFill>
                  <a:schemeClr val="accent2"/>
                </a:solidFill>
              </a:rPr>
              <a:t>listening</a:t>
            </a:r>
            <a:r>
              <a:rPr lang="en" sz="2400" b="0"/>
              <a:t> in on the conversation - </a:t>
            </a:r>
            <a:r>
              <a:rPr lang="en" sz="2400" u="sng">
                <a:solidFill>
                  <a:schemeClr val="accent2"/>
                </a:solidFill>
              </a:rPr>
              <a:t>not</a:t>
            </a:r>
            <a:r>
              <a:rPr lang="en" sz="2400" b="0"/>
              <a:t> carrying on their </a:t>
            </a:r>
            <a:r>
              <a:rPr lang="en" sz="2400" u="sng">
                <a:solidFill>
                  <a:schemeClr val="accent2"/>
                </a:solidFill>
              </a:rPr>
              <a:t>own</a:t>
            </a:r>
            <a:r>
              <a:rPr lang="en" sz="2400"/>
              <a:t> </a:t>
            </a:r>
            <a:r>
              <a:rPr lang="en" sz="2400" b="0"/>
              <a:t>conversation</a:t>
            </a:r>
          </a:p>
          <a:p>
            <a:pPr marL="693737" marR="0" lvl="0" indent="-261937" algn="l" rtl="0">
              <a:lnSpc>
                <a:spcPct val="120000"/>
              </a:lnSpc>
              <a:spcBef>
                <a:spcPts val="0"/>
              </a:spcBef>
              <a:spcAft>
                <a:spcPts val="400"/>
              </a:spcAft>
              <a:buClr>
                <a:srgbClr val="000000"/>
              </a:buClr>
              <a:buSzPct val="100000"/>
              <a:buFont typeface="Arial"/>
              <a:buChar char="•"/>
            </a:pPr>
            <a:r>
              <a:rPr lang="en" sz="2400" b="0"/>
              <a:t>Consider the discussion questions, but feel free to take the discussion where you want to go!</a:t>
            </a:r>
          </a:p>
        </p:txBody>
      </p:sp>
      <p:sp>
        <p:nvSpPr>
          <p:cNvPr id="693" name="Shape 693"/>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Fishbowl Protocol</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401950" y="1686000"/>
            <a:ext cx="8229600" cy="27138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accent2"/>
              </a:buClr>
              <a:buSzPct val="25000"/>
              <a:buFont typeface="Arial"/>
              <a:buNone/>
            </a:pPr>
            <a:r>
              <a:rPr lang="en" sz="3200" b="1" i="0" u="none" strike="noStrike" cap="none">
                <a:solidFill>
                  <a:schemeClr val="accent2"/>
                </a:solidFill>
                <a:latin typeface="Source Sans Pro"/>
                <a:ea typeface="Source Sans Pro"/>
                <a:cs typeface="Source Sans Pro"/>
                <a:sym typeface="Source Sans Pro"/>
              </a:rPr>
              <a:t>R</a:t>
            </a:r>
            <a:r>
              <a:rPr lang="en">
                <a:solidFill>
                  <a:schemeClr val="accent2"/>
                </a:solidFill>
              </a:rPr>
              <a:t>eact with your opinion via Today’s Meet:</a:t>
            </a:r>
          </a:p>
          <a:p>
            <a:pPr marL="742950" marR="0" lvl="1" indent="-285750" algn="ctr" rtl="0">
              <a:spcBef>
                <a:spcPts val="640"/>
              </a:spcBef>
              <a:spcAft>
                <a:spcPts val="0"/>
              </a:spcAft>
              <a:buClr>
                <a:schemeClr val="dk1"/>
              </a:buClr>
              <a:buSzPct val="25000"/>
              <a:buFont typeface="Arial"/>
              <a:buNone/>
            </a:pPr>
            <a:r>
              <a:rPr lang="en" sz="3200"/>
              <a:t>  </a:t>
            </a:r>
            <a:r>
              <a:rPr lang="en" sz="2600"/>
              <a:t>What instructional grouping tools/protocols will work to enhance student-led discussions in your classroom?</a:t>
            </a:r>
          </a:p>
          <a:p>
            <a:pPr marL="742950" marR="0" lvl="1" indent="-285750" algn="ctr" rtl="0">
              <a:spcBef>
                <a:spcPts val="640"/>
              </a:spcBef>
              <a:buClr>
                <a:schemeClr val="dk1"/>
              </a:buClr>
              <a:buSzPct val="25000"/>
              <a:buFont typeface="Arial"/>
              <a:buNone/>
            </a:pPr>
            <a:endParaRPr sz="3200" b="0" i="0" u="none" strike="noStrike" cap="none">
              <a:solidFill>
                <a:schemeClr val="dk1"/>
              </a:solidFill>
              <a:latin typeface="Source Sans Pro"/>
              <a:ea typeface="Source Sans Pro"/>
              <a:cs typeface="Source Sans Pro"/>
              <a:sym typeface="Source Sans Pro"/>
            </a:endParaRPr>
          </a:p>
        </p:txBody>
      </p:sp>
      <p:pic>
        <p:nvPicPr>
          <p:cNvPr id="700" name="Shape 700"/>
          <p:cNvPicPr preferRelativeResize="0"/>
          <p:nvPr/>
        </p:nvPicPr>
        <p:blipFill>
          <a:blip r:embed="rId3">
            <a:alphaModFix/>
          </a:blip>
          <a:stretch>
            <a:fillRect/>
          </a:stretch>
        </p:blipFill>
        <p:spPr>
          <a:xfrm>
            <a:off x="8392477" y="4415730"/>
            <a:ext cx="663150" cy="696468"/>
          </a:xfrm>
          <a:prstGeom prst="rect">
            <a:avLst/>
          </a:prstGeom>
          <a:noFill/>
          <a:ln>
            <a:noFill/>
          </a:ln>
        </p:spPr>
      </p:pic>
      <p:sp>
        <p:nvSpPr>
          <p:cNvPr id="701" name="Shape 701"/>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000" dirty="0"/>
              <a:t>Reflection:</a:t>
            </a:r>
          </a:p>
          <a:p>
            <a:pPr marL="0" marR="0" lvl="0" indent="0" algn="ctr" rtl="0">
              <a:spcBef>
                <a:spcPts val="0"/>
              </a:spcBef>
              <a:buClr>
                <a:schemeClr val="lt1"/>
              </a:buClr>
              <a:buSzPct val="25000"/>
              <a:buFont typeface="Source Sans Pro"/>
              <a:buNone/>
            </a:pPr>
            <a:r>
              <a:rPr lang="en" sz="3000" dirty="0"/>
              <a:t>Student-Centered Discussion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xEl>
                                              <p:pRg st="0" end="0"/>
                                            </p:txEl>
                                          </p:spTgt>
                                        </p:tgtEl>
                                        <p:attrNameLst>
                                          <p:attrName>style.visibility</p:attrName>
                                        </p:attrNameLst>
                                      </p:cBhvr>
                                      <p:to>
                                        <p:strVal val="visible"/>
                                      </p:to>
                                    </p:set>
                                    <p:animEffect transition="in" filter="fade">
                                      <p:cBhvr>
                                        <p:cTn id="7" dur="1000"/>
                                        <p:tgtEl>
                                          <p:spTgt spid="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9">
                                            <p:txEl>
                                              <p:pRg st="1" end="1"/>
                                            </p:txEl>
                                          </p:spTgt>
                                        </p:tgtEl>
                                        <p:attrNameLst>
                                          <p:attrName>style.visibility</p:attrName>
                                        </p:attrNameLst>
                                      </p:cBhvr>
                                      <p:to>
                                        <p:strVal val="visible"/>
                                      </p:to>
                                    </p:set>
                                    <p:animEffect transition="in" filter="fade">
                                      <p:cBhvr>
                                        <p:cTn id="12" dur="1000"/>
                                        <p:tgtEl>
                                          <p:spTgt spid="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457200" y="1018799"/>
            <a:ext cx="8229600" cy="3241500"/>
          </a:xfrm>
          <a:prstGeom prst="rect">
            <a:avLst/>
          </a:prstGeom>
          <a:noFill/>
          <a:ln>
            <a:noFill/>
          </a:ln>
        </p:spPr>
        <p:txBody>
          <a:bodyPr lIns="91425" tIns="45700" rIns="91425" bIns="45700" anchor="t" anchorCtr="0">
            <a:noAutofit/>
          </a:bodyPr>
          <a:lstStyle/>
          <a:p>
            <a:pPr marL="342900" marR="0" lvl="0" indent="-355600" algn="l" rtl="0">
              <a:lnSpc>
                <a:spcPct val="120000"/>
              </a:lnSpc>
              <a:spcBef>
                <a:spcPts val="0"/>
              </a:spcBef>
              <a:spcAft>
                <a:spcPts val="0"/>
              </a:spcAft>
              <a:buClr>
                <a:srgbClr val="000000"/>
              </a:buClr>
              <a:buSzPct val="100000"/>
              <a:buFont typeface="Arial"/>
              <a:buChar char="•"/>
            </a:pPr>
            <a:r>
              <a:rPr lang="en" sz="3000"/>
              <a:t>Questions</a:t>
            </a:r>
          </a:p>
          <a:p>
            <a:pPr marL="801687" marR="0" lvl="1" indent="-242887" algn="l" rtl="0">
              <a:lnSpc>
                <a:spcPct val="120000"/>
              </a:lnSpc>
              <a:spcBef>
                <a:spcPts val="400"/>
              </a:spcBef>
              <a:spcAft>
                <a:spcPts val="0"/>
              </a:spcAft>
              <a:buClr>
                <a:srgbClr val="000000"/>
              </a:buClr>
              <a:buSzPct val="100000"/>
              <a:buFont typeface="Source Sans Pro"/>
              <a:buChar char="―"/>
            </a:pPr>
            <a:r>
              <a:rPr lang="en" sz="1200"/>
              <a:t>The purposes of questions are to design ways to engage students in the instructional process.</a:t>
            </a:r>
          </a:p>
          <a:p>
            <a:pPr marL="801687" marR="0" lvl="1" indent="-242887" algn="l" rtl="0">
              <a:lnSpc>
                <a:spcPct val="120000"/>
              </a:lnSpc>
              <a:spcBef>
                <a:spcPts val="400"/>
              </a:spcBef>
              <a:spcAft>
                <a:spcPts val="0"/>
              </a:spcAft>
              <a:buClr>
                <a:srgbClr val="000000"/>
              </a:buClr>
              <a:buSzPct val="100000"/>
              <a:buFont typeface="Source Sans Pro"/>
              <a:buChar char="―"/>
            </a:pPr>
            <a:r>
              <a:rPr lang="en" sz="1200"/>
              <a:t>Teachers need to determine how students will demonstrate engagement at the appropriate DOK level of rigor.</a:t>
            </a:r>
          </a:p>
          <a:p>
            <a:pPr marL="801687" marR="0" lvl="1" indent="-242887" algn="l" rtl="0">
              <a:lnSpc>
                <a:spcPct val="120000"/>
              </a:lnSpc>
              <a:spcBef>
                <a:spcPts val="400"/>
              </a:spcBef>
              <a:spcAft>
                <a:spcPts val="0"/>
              </a:spcAft>
              <a:buClr>
                <a:srgbClr val="000000"/>
              </a:buClr>
              <a:buSzPct val="100000"/>
              <a:buFont typeface="Source Sans Pro"/>
              <a:buChar char="―"/>
            </a:pPr>
            <a:r>
              <a:rPr lang="en" sz="1200"/>
              <a:t>Teachers need to scaffold questioning to achieve their desired learning outcomes.</a:t>
            </a:r>
          </a:p>
          <a:p>
            <a:pPr marL="342900" marR="0" lvl="0" indent="-355600" algn="l" rtl="0">
              <a:lnSpc>
                <a:spcPct val="120000"/>
              </a:lnSpc>
              <a:spcBef>
                <a:spcPts val="400"/>
              </a:spcBef>
              <a:spcAft>
                <a:spcPts val="0"/>
              </a:spcAft>
              <a:buClr>
                <a:srgbClr val="000000"/>
              </a:buClr>
              <a:buSzPct val="100000"/>
              <a:buFont typeface="Arial"/>
              <a:buChar char="•"/>
            </a:pPr>
            <a:r>
              <a:rPr lang="en" sz="3000"/>
              <a:t>Groups</a:t>
            </a:r>
          </a:p>
          <a:p>
            <a:pPr marL="801687" marR="0" lvl="1" algn="l" rtl="0">
              <a:lnSpc>
                <a:spcPct val="120000"/>
              </a:lnSpc>
              <a:spcBef>
                <a:spcPts val="400"/>
              </a:spcBef>
              <a:spcAft>
                <a:spcPts val="0"/>
              </a:spcAft>
              <a:buClr>
                <a:srgbClr val="000000"/>
              </a:buClr>
              <a:buSzPct val="100000"/>
              <a:buFont typeface="Source Sans Pro"/>
              <a:buChar char="―"/>
            </a:pPr>
            <a:r>
              <a:rPr lang="en" sz="1200"/>
              <a:t>Planning for groups involves a mix of visible and invisible characteristics to ensure effectiveness. </a:t>
            </a:r>
          </a:p>
          <a:p>
            <a:pPr marL="801687" marR="0" lvl="1" algn="l" rtl="0">
              <a:lnSpc>
                <a:spcPct val="120000"/>
              </a:lnSpc>
              <a:spcBef>
                <a:spcPts val="400"/>
              </a:spcBef>
              <a:spcAft>
                <a:spcPts val="0"/>
              </a:spcAft>
              <a:buClr>
                <a:srgbClr val="000000"/>
              </a:buClr>
              <a:buSzPct val="100000"/>
              <a:buFont typeface="Source Sans Pro"/>
              <a:buChar char="―"/>
            </a:pPr>
            <a:r>
              <a:rPr lang="en" sz="1200"/>
              <a:t>Group roles need to be well defined, practiced, and expectations need promote intrinsic and extrinsic accountability.</a:t>
            </a:r>
          </a:p>
          <a:p>
            <a:pPr marL="801687" marR="0" lvl="1" algn="l" rtl="0">
              <a:lnSpc>
                <a:spcPct val="120000"/>
              </a:lnSpc>
              <a:spcBef>
                <a:spcPts val="400"/>
              </a:spcBef>
              <a:spcAft>
                <a:spcPts val="0"/>
              </a:spcAft>
              <a:buClr>
                <a:srgbClr val="000000"/>
              </a:buClr>
              <a:buSzPct val="100000"/>
              <a:buFont typeface="Source Sans Pro"/>
              <a:buChar char="―"/>
            </a:pPr>
            <a:r>
              <a:rPr lang="en" sz="1200"/>
              <a:t>Well-designed student-led discussion allows students to assume the roles of mentor, coach, and facilitator. </a:t>
            </a:r>
          </a:p>
          <a:p>
            <a:pPr marL="742950" marR="0" lvl="1" indent="-285750" algn="l" rtl="0">
              <a:lnSpc>
                <a:spcPct val="120000"/>
              </a:lnSpc>
              <a:spcBef>
                <a:spcPts val="400"/>
              </a:spcBef>
              <a:spcAft>
                <a:spcPts val="0"/>
              </a:spcAft>
              <a:buClr>
                <a:srgbClr val="FBC370"/>
              </a:buClr>
              <a:buSzPct val="100000"/>
              <a:buFont typeface="Arial"/>
              <a:buNone/>
            </a:pPr>
            <a:endParaRPr sz="28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708" name="Shape 708"/>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Key Takeaways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7">
                                            <p:txEl>
                                              <p:pRg st="0" end="0"/>
                                            </p:txEl>
                                          </p:spTgt>
                                        </p:tgtEl>
                                        <p:attrNameLst>
                                          <p:attrName>style.visibility</p:attrName>
                                        </p:attrNameLst>
                                      </p:cBhvr>
                                      <p:to>
                                        <p:strVal val="visible"/>
                                      </p:to>
                                    </p:set>
                                    <p:animEffect transition="in" filter="fade">
                                      <p:cBhvr>
                                        <p:cTn id="7" dur="1000"/>
                                        <p:tgtEl>
                                          <p:spTgt spid="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7">
                                            <p:txEl>
                                              <p:pRg st="1" end="1"/>
                                            </p:txEl>
                                          </p:spTgt>
                                        </p:tgtEl>
                                        <p:attrNameLst>
                                          <p:attrName>style.visibility</p:attrName>
                                        </p:attrNameLst>
                                      </p:cBhvr>
                                      <p:to>
                                        <p:strVal val="visible"/>
                                      </p:to>
                                    </p:set>
                                    <p:animEffect transition="in" filter="fade">
                                      <p:cBhvr>
                                        <p:cTn id="12" dur="1000"/>
                                        <p:tgtEl>
                                          <p:spTgt spid="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7">
                                            <p:txEl>
                                              <p:pRg st="2" end="2"/>
                                            </p:txEl>
                                          </p:spTgt>
                                        </p:tgtEl>
                                        <p:attrNameLst>
                                          <p:attrName>style.visibility</p:attrName>
                                        </p:attrNameLst>
                                      </p:cBhvr>
                                      <p:to>
                                        <p:strVal val="visible"/>
                                      </p:to>
                                    </p:set>
                                    <p:animEffect transition="in" filter="fade">
                                      <p:cBhvr>
                                        <p:cTn id="17" dur="1000"/>
                                        <p:tgtEl>
                                          <p:spTgt spid="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7">
                                            <p:txEl>
                                              <p:pRg st="3" end="3"/>
                                            </p:txEl>
                                          </p:spTgt>
                                        </p:tgtEl>
                                        <p:attrNameLst>
                                          <p:attrName>style.visibility</p:attrName>
                                        </p:attrNameLst>
                                      </p:cBhvr>
                                      <p:to>
                                        <p:strVal val="visible"/>
                                      </p:to>
                                    </p:set>
                                    <p:animEffect transition="in" filter="fade">
                                      <p:cBhvr>
                                        <p:cTn id="22" dur="1000"/>
                                        <p:tgtEl>
                                          <p:spTgt spid="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7">
                                            <p:txEl>
                                              <p:pRg st="4" end="4"/>
                                            </p:txEl>
                                          </p:spTgt>
                                        </p:tgtEl>
                                        <p:attrNameLst>
                                          <p:attrName>style.visibility</p:attrName>
                                        </p:attrNameLst>
                                      </p:cBhvr>
                                      <p:to>
                                        <p:strVal val="visible"/>
                                      </p:to>
                                    </p:set>
                                    <p:animEffect transition="in" filter="fade">
                                      <p:cBhvr>
                                        <p:cTn id="27" dur="1000"/>
                                        <p:tgtEl>
                                          <p:spTgt spid="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7">
                                            <p:txEl>
                                              <p:pRg st="5" end="5"/>
                                            </p:txEl>
                                          </p:spTgt>
                                        </p:tgtEl>
                                        <p:attrNameLst>
                                          <p:attrName>style.visibility</p:attrName>
                                        </p:attrNameLst>
                                      </p:cBhvr>
                                      <p:to>
                                        <p:strVal val="visible"/>
                                      </p:to>
                                    </p:set>
                                    <p:animEffect transition="in" filter="fade">
                                      <p:cBhvr>
                                        <p:cTn id="32" dur="1000"/>
                                        <p:tgtEl>
                                          <p:spTgt spid="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7">
                                            <p:txEl>
                                              <p:pRg st="6" end="6"/>
                                            </p:txEl>
                                          </p:spTgt>
                                        </p:tgtEl>
                                        <p:attrNameLst>
                                          <p:attrName>style.visibility</p:attrName>
                                        </p:attrNameLst>
                                      </p:cBhvr>
                                      <p:to>
                                        <p:strVal val="visible"/>
                                      </p:to>
                                    </p:set>
                                    <p:animEffect transition="in" filter="fade">
                                      <p:cBhvr>
                                        <p:cTn id="37" dur="1000"/>
                                        <p:tgtEl>
                                          <p:spTgt spid="7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7">
                                            <p:txEl>
                                              <p:pRg st="7" end="7"/>
                                            </p:txEl>
                                          </p:spTgt>
                                        </p:tgtEl>
                                        <p:attrNameLst>
                                          <p:attrName>style.visibility</p:attrName>
                                        </p:attrNameLst>
                                      </p:cBhvr>
                                      <p:to>
                                        <p:strVal val="visible"/>
                                      </p:to>
                                    </p:set>
                                    <p:animEffect transition="in" filter="fade">
                                      <p:cBhvr>
                                        <p:cTn id="42" dur="1000"/>
                                        <p:tgtEl>
                                          <p:spTgt spid="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4400" dirty="0"/>
              <a:t>Today’s Agenda</a:t>
            </a:r>
          </a:p>
        </p:txBody>
      </p:sp>
      <p:graphicFrame>
        <p:nvGraphicFramePr>
          <p:cNvPr id="715" name="Shape 715"/>
          <p:cNvGraphicFramePr/>
          <p:nvPr/>
        </p:nvGraphicFramePr>
        <p:xfrm>
          <a:off x="457200" y="1257300"/>
          <a:ext cx="8229600" cy="2986050"/>
        </p:xfrm>
        <a:graphic>
          <a:graphicData uri="http://schemas.openxmlformats.org/drawingml/2006/table">
            <a:tbl>
              <a:tblPr firstRow="1" bandRow="1">
                <a:noFill/>
                <a:tableStyleId>{F16E56A6-1E79-42E1-A8F6-CE44C05D5797}</a:tableStyleId>
              </a:tblPr>
              <a:tblGrid>
                <a:gridCol w="8229600">
                  <a:extLst>
                    <a:ext uri="{9D8B030D-6E8A-4147-A177-3AD203B41FA5}">
                      <a16:colId xmlns:a16="http://schemas.microsoft.com/office/drawing/2014/main" val="20000"/>
                    </a:ext>
                  </a:extLst>
                </a:gridCol>
              </a:tblGrid>
              <a:tr h="800100">
                <a:tc>
                  <a:txBody>
                    <a:bodyPr/>
                    <a:lstStyle/>
                    <a:p>
                      <a:pPr marL="381000" marR="0" lvl="0" indent="-381000" algn="l" rtl="0">
                        <a:spcBef>
                          <a:spcPts val="0"/>
                        </a:spcBef>
                        <a:buClr>
                          <a:schemeClr val="dk1"/>
                        </a:buClr>
                        <a:buSzPct val="100000"/>
                        <a:buFont typeface="Arial"/>
                        <a:buChar char="•"/>
                      </a:pPr>
                      <a:r>
                        <a:rPr lang="en" sz="2400" u="none" strike="noStrike" cap="none">
                          <a:solidFill>
                            <a:schemeClr val="dk1"/>
                          </a:solidFill>
                          <a:latin typeface="Source Sans Pro"/>
                          <a:ea typeface="Source Sans Pro"/>
                          <a:cs typeface="Source Sans Pro"/>
                          <a:sym typeface="Source Sans Pro"/>
                        </a:rPr>
                        <a:t>INTRODUCTION</a:t>
                      </a:r>
                    </a:p>
                  </a:txBody>
                  <a:tcPr marL="91450" marR="91450" marT="34300" marB="34300" anchor="ctr">
                    <a:solidFill>
                      <a:schemeClr val="lt1"/>
                    </a:solidFill>
                  </a:tcPr>
                </a:tc>
                <a:extLst>
                  <a:ext uri="{0D108BD9-81ED-4DB2-BD59-A6C34878D82A}">
                    <a16:rowId xmlns:a16="http://schemas.microsoft.com/office/drawing/2014/main" val="10000"/>
                  </a:ext>
                </a:extLst>
              </a:tr>
              <a:tr h="728650">
                <a:tc>
                  <a:txBody>
                    <a:bodyPr/>
                    <a:lstStyle/>
                    <a:p>
                      <a:pPr marL="381000" marR="0" lvl="0" indent="-381000" algn="l" rtl="0">
                        <a:spcBef>
                          <a:spcPts val="0"/>
                        </a:spcBef>
                        <a:buClr>
                          <a:schemeClr val="dk1"/>
                        </a:buClr>
                        <a:buSzPct val="100000"/>
                        <a:buFont typeface="Arial"/>
                        <a:buChar char="•"/>
                      </a:pPr>
                      <a:r>
                        <a:rPr lang="en" sz="2400" u="none" strike="noStrike" cap="none">
                          <a:solidFill>
                            <a:schemeClr val="dk1"/>
                          </a:solidFill>
                          <a:latin typeface="Source Sans Pro"/>
                          <a:ea typeface="Source Sans Pro"/>
                          <a:cs typeface="Source Sans Pro"/>
                          <a:sym typeface="Source Sans Pro"/>
                        </a:rPr>
                        <a:t>FOUNDATION FOR ENGAGEMENT</a:t>
                      </a:r>
                    </a:p>
                  </a:txBody>
                  <a:tcPr marL="91450" marR="91450" marT="34300" marB="34300" anchor="ctr">
                    <a:solidFill>
                      <a:schemeClr val="lt1"/>
                    </a:solidFill>
                  </a:tcPr>
                </a:tc>
                <a:extLst>
                  <a:ext uri="{0D108BD9-81ED-4DB2-BD59-A6C34878D82A}">
                    <a16:rowId xmlns:a16="http://schemas.microsoft.com/office/drawing/2014/main" val="10001"/>
                  </a:ext>
                </a:extLst>
              </a:tr>
              <a:tr h="728650">
                <a:tc>
                  <a:txBody>
                    <a:bodyPr/>
                    <a:lstStyle/>
                    <a:p>
                      <a:pPr marL="381000" marR="0" lvl="0" indent="-381000" algn="l" rtl="0">
                        <a:spcBef>
                          <a:spcPts val="0"/>
                        </a:spcBef>
                        <a:buClr>
                          <a:schemeClr val="dk1"/>
                        </a:buClr>
                        <a:buSzPct val="100000"/>
                        <a:buFont typeface="Arial"/>
                        <a:buChar char="•"/>
                      </a:pPr>
                      <a:r>
                        <a:rPr lang="en" sz="2400" u="none" strike="noStrike" cap="none">
                          <a:solidFill>
                            <a:schemeClr val="dk1"/>
                          </a:solidFill>
                          <a:latin typeface="Source Sans Pro"/>
                          <a:ea typeface="Source Sans Pro"/>
                          <a:cs typeface="Source Sans Pro"/>
                          <a:sym typeface="Source Sans Pro"/>
                        </a:rPr>
                        <a:t>CORE ENGAGEMENT STRATEGIES</a:t>
                      </a:r>
                    </a:p>
                  </a:txBody>
                  <a:tcPr marL="91450" marR="91450" marT="34300" marB="34300" anchor="ctr">
                    <a:solidFill>
                      <a:schemeClr val="lt1"/>
                    </a:solidFill>
                  </a:tcPr>
                </a:tc>
                <a:extLst>
                  <a:ext uri="{0D108BD9-81ED-4DB2-BD59-A6C34878D82A}">
                    <a16:rowId xmlns:a16="http://schemas.microsoft.com/office/drawing/2014/main" val="10002"/>
                  </a:ext>
                </a:extLst>
              </a:tr>
              <a:tr h="728650">
                <a:tc>
                  <a:txBody>
                    <a:bodyPr/>
                    <a:lstStyle/>
                    <a:p>
                      <a:pPr marL="381000" marR="0" lvl="0" indent="-381000" algn="l" rtl="0">
                        <a:spcBef>
                          <a:spcPts val="0"/>
                        </a:spcBef>
                        <a:buClr>
                          <a:schemeClr val="lt1"/>
                        </a:buClr>
                        <a:buSzPct val="100000"/>
                        <a:buFont typeface="Arial"/>
                        <a:buChar char="•"/>
                      </a:pPr>
                      <a:r>
                        <a:rPr lang="en" sz="2400" u="none" strike="noStrike" cap="none">
                          <a:solidFill>
                            <a:schemeClr val="lt1"/>
                          </a:solidFill>
                          <a:latin typeface="Source Sans Pro"/>
                          <a:ea typeface="Source Sans Pro"/>
                          <a:cs typeface="Source Sans Pro"/>
                          <a:sym typeface="Source Sans Pro"/>
                        </a:rPr>
                        <a:t>ENHANCING ENGAGEMENT</a:t>
                      </a:r>
                    </a:p>
                  </a:txBody>
                  <a:tcPr marL="91450" marR="91450" marT="34300" marB="34300" anchor="ctr">
                    <a:solidFill>
                      <a:schemeClr val="dk2"/>
                    </a:solidFill>
                  </a:tcP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Shape 720"/>
          <p:cNvPicPr preferRelativeResize="0"/>
          <p:nvPr/>
        </p:nvPicPr>
        <p:blipFill rotWithShape="1">
          <a:blip r:embed="rId3">
            <a:alphaModFix amt="36000"/>
          </a:blip>
          <a:srcRect l="5774" r="4691" b="7961"/>
          <a:stretch/>
        </p:blipFill>
        <p:spPr>
          <a:xfrm>
            <a:off x="1905000" y="1085850"/>
            <a:ext cx="4724400" cy="3714900"/>
          </a:xfrm>
          <a:prstGeom prst="rect">
            <a:avLst/>
          </a:prstGeom>
          <a:noFill/>
          <a:ln>
            <a:noFill/>
          </a:ln>
        </p:spPr>
      </p:pic>
      <p:sp>
        <p:nvSpPr>
          <p:cNvPr id="721" name="Shape 721"/>
          <p:cNvSpPr txBox="1"/>
          <p:nvPr/>
        </p:nvSpPr>
        <p:spPr>
          <a:xfrm>
            <a:off x="1097975" y="4284460"/>
            <a:ext cx="6858000" cy="646200"/>
          </a:xfrm>
          <a:prstGeom prst="rect">
            <a:avLst/>
          </a:prstGeom>
          <a:solidFill>
            <a:schemeClr val="lt1">
              <a:alpha val="80000"/>
            </a:schemeClr>
          </a:solid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Develop an Intellectually Engaged Classroom Environment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Management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Planning </a:t>
            </a:r>
          </a:p>
        </p:txBody>
      </p:sp>
      <p:sp>
        <p:nvSpPr>
          <p:cNvPr id="722" name="Shape 722"/>
          <p:cNvSpPr txBox="1"/>
          <p:nvPr/>
        </p:nvSpPr>
        <p:spPr>
          <a:xfrm>
            <a:off x="542075" y="2866925"/>
            <a:ext cx="35814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Core Engagement Strategies:</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Questioning</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Grouping</a:t>
            </a:r>
          </a:p>
        </p:txBody>
      </p:sp>
      <p:sp>
        <p:nvSpPr>
          <p:cNvPr id="723" name="Shape 723"/>
          <p:cNvSpPr txBox="1"/>
          <p:nvPr/>
        </p:nvSpPr>
        <p:spPr>
          <a:xfrm>
            <a:off x="4191000" y="1200150"/>
            <a:ext cx="4191000" cy="623100"/>
          </a:xfrm>
          <a:prstGeom prst="rect">
            <a:avLst/>
          </a:prstGeom>
          <a:solidFill>
            <a:schemeClr val="lt1">
              <a:alpha val="49800"/>
            </a:schemeClr>
          </a:solidFill>
          <a:ln>
            <a:noFill/>
          </a:ln>
        </p:spPr>
        <p:txBody>
          <a:bodyPr lIns="91425" tIns="45700" rIns="91425" bIns="45700" anchor="t" anchorCtr="0">
            <a:noAutofit/>
          </a:bodyPr>
          <a:lstStyle/>
          <a:p>
            <a:pPr marL="0" marR="0" lvl="0" indent="0" algn="l" rtl="0">
              <a:spcBef>
                <a:spcPts val="0"/>
              </a:spcBef>
              <a:buSzPct val="25000"/>
              <a:buNone/>
            </a:pPr>
            <a:r>
              <a:rPr lang="en" sz="1600" b="1">
                <a:solidFill>
                  <a:schemeClr val="dk2"/>
                </a:solidFill>
                <a:latin typeface="Source Sans Pro"/>
                <a:ea typeface="Source Sans Pro"/>
                <a:cs typeface="Source Sans Pro"/>
                <a:sym typeface="Source Sans Pro"/>
              </a:rPr>
              <a:t>Enhancing Student Engagement: </a:t>
            </a:r>
          </a:p>
          <a:p>
            <a:pPr marL="2286000" marR="0" lvl="4" indent="-457200" algn="l" rtl="0">
              <a:spcBef>
                <a:spcPts val="0"/>
              </a:spcBef>
              <a:buClr>
                <a:schemeClr val="dk2"/>
              </a:buClr>
              <a:buSzPct val="100000"/>
              <a:buFont typeface="Arial"/>
              <a:buChar char="•"/>
            </a:pPr>
            <a:r>
              <a:rPr lang="en" sz="1600" b="1" i="0" u="none" strike="noStrike" cap="none">
                <a:solidFill>
                  <a:schemeClr val="dk2"/>
                </a:solidFill>
                <a:latin typeface="Source Sans Pro"/>
                <a:ea typeface="Source Sans Pro"/>
                <a:cs typeface="Source Sans Pro"/>
                <a:sym typeface="Source Sans Pro"/>
              </a:rPr>
              <a:t>Reflection</a:t>
            </a:r>
          </a:p>
        </p:txBody>
      </p:sp>
      <p:sp>
        <p:nvSpPr>
          <p:cNvPr id="724" name="Shape 724"/>
          <p:cNvSpPr/>
          <p:nvPr/>
        </p:nvSpPr>
        <p:spPr>
          <a:xfrm>
            <a:off x="266700" y="1085850"/>
            <a:ext cx="8610600" cy="342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725" name="Shape 725"/>
          <p:cNvSpPr txBox="1"/>
          <p:nvPr/>
        </p:nvSpPr>
        <p:spPr>
          <a:xfrm>
            <a:off x="4300325" y="2354825"/>
            <a:ext cx="304800" cy="1670400"/>
          </a:xfrm>
          <a:prstGeom prst="rect">
            <a:avLst/>
          </a:prstGeom>
          <a:noFill/>
          <a:ln>
            <a:noFill/>
          </a:ln>
        </p:spPr>
        <p:txBody>
          <a:bodyPr lIns="91425" tIns="91425" rIns="91425" bIns="91425" anchor="t" anchorCtr="0">
            <a:noAutofit/>
          </a:bodyPr>
          <a:lstStyle/>
          <a:p>
            <a:pPr lvl="0" algn="ctr" rtl="0">
              <a:spcBef>
                <a:spcPts val="0"/>
              </a:spcBef>
              <a:buNone/>
            </a:pPr>
            <a:r>
              <a:rPr lang="en" sz="1000" b="1">
                <a:solidFill>
                  <a:schemeClr val="dk2"/>
                </a:solidFill>
                <a:latin typeface="Open Sans"/>
                <a:ea typeface="Open Sans"/>
                <a:cs typeface="Open Sans"/>
                <a:sym typeface="Open Sans"/>
              </a:rPr>
              <a:t>T</a:t>
            </a:r>
          </a:p>
          <a:p>
            <a:pPr lvl="0" algn="ctr" rtl="0">
              <a:spcBef>
                <a:spcPts val="0"/>
              </a:spcBef>
              <a:buNone/>
            </a:pPr>
            <a:r>
              <a:rPr lang="en" sz="1000" b="1">
                <a:solidFill>
                  <a:schemeClr val="dk2"/>
                </a:solidFill>
                <a:latin typeface="Open Sans"/>
                <a:ea typeface="Open Sans"/>
                <a:cs typeface="Open Sans"/>
                <a:sym typeface="Open Sans"/>
              </a:rPr>
              <a:t>E</a:t>
            </a:r>
          </a:p>
          <a:p>
            <a:pPr lvl="0" algn="ctr" rtl="0">
              <a:spcBef>
                <a:spcPts val="0"/>
              </a:spcBef>
              <a:buNone/>
            </a:pPr>
            <a:r>
              <a:rPr lang="en" sz="1000" b="1">
                <a:solidFill>
                  <a:schemeClr val="dk2"/>
                </a:solidFill>
                <a:latin typeface="Open Sans"/>
                <a:ea typeface="Open Sans"/>
                <a:cs typeface="Open Sans"/>
                <a:sym typeface="Open Sans"/>
              </a:rPr>
              <a:t>C</a:t>
            </a:r>
          </a:p>
          <a:p>
            <a:pPr lvl="0" algn="ctr" rtl="0">
              <a:spcBef>
                <a:spcPts val="0"/>
              </a:spcBef>
              <a:buNone/>
            </a:pPr>
            <a:r>
              <a:rPr lang="en" sz="1000" b="1">
                <a:solidFill>
                  <a:schemeClr val="dk2"/>
                </a:solidFill>
                <a:latin typeface="Open Sans"/>
                <a:ea typeface="Open Sans"/>
                <a:cs typeface="Open Sans"/>
                <a:sym typeface="Open Sans"/>
              </a:rPr>
              <a:t>H</a:t>
            </a:r>
          </a:p>
          <a:p>
            <a:pPr lvl="0" algn="ctr" rtl="0">
              <a:spcBef>
                <a:spcPts val="0"/>
              </a:spcBef>
              <a:buNone/>
            </a:pPr>
            <a:r>
              <a:rPr lang="en" sz="1000" b="1">
                <a:solidFill>
                  <a:schemeClr val="dk2"/>
                </a:solidFill>
                <a:latin typeface="Open Sans"/>
                <a:ea typeface="Open Sans"/>
                <a:cs typeface="Open Sans"/>
                <a:sym typeface="Open Sans"/>
              </a:rPr>
              <a:t>N</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L</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G</a:t>
            </a:r>
          </a:p>
          <a:p>
            <a:pPr lvl="0" algn="ctr" rtl="0">
              <a:spcBef>
                <a:spcPts val="0"/>
              </a:spcBef>
              <a:buNone/>
            </a:pPr>
            <a:r>
              <a:rPr lang="en" sz="1000" b="1">
                <a:solidFill>
                  <a:schemeClr val="dk2"/>
                </a:solidFill>
                <a:latin typeface="Open Sans"/>
                <a:ea typeface="Open Sans"/>
                <a:cs typeface="Open Sans"/>
                <a:sym typeface="Open Sans"/>
              </a:rPr>
              <a:t>Y</a:t>
            </a:r>
          </a:p>
          <a:p>
            <a:pPr lvl="0" algn="ctr" rtl="0">
              <a:spcBef>
                <a:spcPts val="0"/>
              </a:spcBef>
              <a:buNone/>
            </a:pPr>
            <a:endParaRPr sz="1000" b="1">
              <a:solidFill>
                <a:schemeClr val="dk2"/>
              </a:solidFill>
              <a:latin typeface="Open Sans"/>
              <a:ea typeface="Open Sans"/>
              <a:cs typeface="Open Sans"/>
              <a:sym typeface="Open Sans"/>
            </a:endParaRPr>
          </a:p>
          <a:p>
            <a:pPr lvl="0" rtl="0">
              <a:spcBef>
                <a:spcPts val="0"/>
              </a:spcBef>
              <a:buNone/>
            </a:pPr>
            <a:endParaRPr sz="1000">
              <a:latin typeface="Open Sans"/>
              <a:ea typeface="Open Sans"/>
              <a:cs typeface="Open Sans"/>
              <a:sym typeface="Open Sans"/>
            </a:endParaRPr>
          </a:p>
        </p:txBody>
      </p:sp>
      <p:sp>
        <p:nvSpPr>
          <p:cNvPr id="726" name="Shape 726"/>
          <p:cNvSpPr/>
          <p:nvPr/>
        </p:nvSpPr>
        <p:spPr>
          <a:xfrm>
            <a:off x="8382000" y="1085850"/>
            <a:ext cx="304800" cy="21147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lt1"/>
                </a:solidFill>
                <a:latin typeface="Source Sans Pro"/>
                <a:ea typeface="Source Sans Pro"/>
                <a:cs typeface="Source Sans Pro"/>
                <a:sym typeface="Source Sans Pro"/>
              </a:rPr>
              <a:t> </a:t>
            </a:r>
          </a:p>
        </p:txBody>
      </p:sp>
      <p:sp>
        <p:nvSpPr>
          <p:cNvPr id="727" name="Shape 727"/>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4000" b="0" i="0" u="none" strike="noStrike" cap="none" dirty="0">
                <a:solidFill>
                  <a:schemeClr val="lt1"/>
                </a:solidFill>
                <a:latin typeface="Source Sans Pro"/>
                <a:ea typeface="Source Sans Pro"/>
                <a:cs typeface="Source Sans Pro"/>
                <a:sym typeface="Source Sans Pro"/>
              </a:rPr>
              <a:t>Fostering Intellectual Engagement</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457200" y="1137750"/>
            <a:ext cx="8229600" cy="3394500"/>
          </a:xfrm>
          <a:prstGeom prst="rect">
            <a:avLst/>
          </a:prstGeom>
        </p:spPr>
        <p:txBody>
          <a:bodyPr lIns="91425" tIns="91425" rIns="91425" bIns="91425" anchor="t" anchorCtr="0">
            <a:noAutofit/>
          </a:bodyPr>
          <a:lstStyle/>
          <a:p>
            <a:pPr lvl="0" indent="0" algn="ctr" rtl="0">
              <a:spcBef>
                <a:spcPts val="0"/>
              </a:spcBef>
              <a:buClr>
                <a:srgbClr val="0F173D"/>
              </a:buClr>
              <a:buSzPct val="25000"/>
              <a:buFont typeface="Noto Sans Symbols"/>
              <a:buNone/>
            </a:pPr>
            <a:endParaRPr sz="1400">
              <a:solidFill>
                <a:srgbClr val="0F173D"/>
              </a:solidFill>
            </a:endParaRPr>
          </a:p>
          <a:p>
            <a:pPr lvl="0" indent="0" algn="ctr">
              <a:spcBef>
                <a:spcPts val="0"/>
              </a:spcBef>
              <a:buClr>
                <a:srgbClr val="0F173D"/>
              </a:buClr>
              <a:buSzPct val="25000"/>
              <a:buFont typeface="Noto Sans Symbols"/>
              <a:buNone/>
            </a:pPr>
            <a:r>
              <a:rPr lang="en" sz="3600">
                <a:solidFill>
                  <a:srgbClr val="0F173D"/>
                </a:solidFill>
              </a:rPr>
              <a:t>Essential Question:</a:t>
            </a:r>
          </a:p>
          <a:p>
            <a:pPr lvl="0" indent="0" algn="ctr">
              <a:spcBef>
                <a:spcPts val="0"/>
              </a:spcBef>
              <a:buClr>
                <a:srgbClr val="0F173D"/>
              </a:buClr>
              <a:buSzPct val="25000"/>
              <a:buFont typeface="Noto Sans Symbols"/>
              <a:buNone/>
            </a:pPr>
            <a:endParaRPr sz="1800">
              <a:solidFill>
                <a:srgbClr val="0F173D"/>
              </a:solidFill>
            </a:endParaRPr>
          </a:p>
          <a:p>
            <a:pPr lvl="0" indent="0" algn="ctr" rtl="0">
              <a:spcBef>
                <a:spcPts val="0"/>
              </a:spcBef>
              <a:buNone/>
            </a:pPr>
            <a:endParaRPr sz="600">
              <a:solidFill>
                <a:schemeClr val="dk2"/>
              </a:solidFill>
            </a:endParaRPr>
          </a:p>
          <a:p>
            <a:pPr lvl="0" indent="0" algn="ctr">
              <a:spcBef>
                <a:spcPts val="0"/>
              </a:spcBef>
              <a:buClr>
                <a:schemeClr val="dk2"/>
              </a:buClr>
              <a:buSzPct val="25000"/>
              <a:buFont typeface="Noto Sans Symbols"/>
              <a:buNone/>
            </a:pPr>
            <a:r>
              <a:rPr lang="en" sz="3600">
                <a:solidFill>
                  <a:schemeClr val="dk2"/>
                </a:solidFill>
              </a:rPr>
              <a:t>What role does reflection play in the learning process?</a:t>
            </a:r>
          </a:p>
          <a:p>
            <a:pPr lvl="0">
              <a:spcBef>
                <a:spcPts val="0"/>
              </a:spcBef>
              <a:buNone/>
            </a:pPr>
            <a:endParaRPr/>
          </a:p>
        </p:txBody>
      </p:sp>
      <p:sp>
        <p:nvSpPr>
          <p:cNvPr id="733" name="Shape 733"/>
          <p:cNvSpPr txBox="1">
            <a:spLocks noGrp="1"/>
          </p:cNvSpPr>
          <p:nvPr>
            <p:ph type="title"/>
          </p:nvPr>
        </p:nvSpPr>
        <p:spPr>
          <a:xfrm>
            <a:off x="457200" y="205978"/>
            <a:ext cx="8229600" cy="857400"/>
          </a:xfrm>
          <a:prstGeom prst="rect">
            <a:avLst/>
          </a:prstGeom>
          <a:solidFill>
            <a:schemeClr val="accent1"/>
          </a:solidFill>
        </p:spPr>
        <p:txBody>
          <a:bodyPr lIns="91425" tIns="91425" rIns="91425" bIns="91425" anchor="ctr" anchorCtr="0">
            <a:noAutofit/>
          </a:bodyPr>
          <a:lstStyle/>
          <a:p>
            <a:pPr lvl="0">
              <a:spcBef>
                <a:spcPts val="0"/>
              </a:spcBef>
              <a:buNone/>
            </a:pPr>
            <a:r>
              <a:rPr lang="en" sz="3600"/>
              <a:t>Reflection</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Reflection </a:t>
            </a:r>
            <a:r>
              <a:rPr lang="en" sz="3600" dirty="0"/>
              <a:t>Research</a:t>
            </a:r>
          </a:p>
        </p:txBody>
      </p:sp>
      <p:sp>
        <p:nvSpPr>
          <p:cNvPr id="740" name="Shape 740"/>
          <p:cNvSpPr txBox="1">
            <a:spLocks noGrp="1"/>
          </p:cNvSpPr>
          <p:nvPr>
            <p:ph type="body" idx="1"/>
          </p:nvPr>
        </p:nvSpPr>
        <p:spPr>
          <a:xfrm>
            <a:off x="457200" y="1244025"/>
            <a:ext cx="8229600" cy="33147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None/>
            </a:pPr>
            <a:r>
              <a:rPr lang="en" sz="2600" b="0"/>
              <a:t>Reflection makes learners ponder and think recursively.</a:t>
            </a:r>
          </a:p>
          <a:p>
            <a:pPr marL="342900" marR="0" lvl="0" indent="-342900" algn="l" rtl="0">
              <a:lnSpc>
                <a:spcPct val="120000"/>
              </a:lnSpc>
              <a:spcBef>
                <a:spcPts val="0"/>
              </a:spcBef>
              <a:spcAft>
                <a:spcPts val="0"/>
              </a:spcAft>
              <a:buClr>
                <a:srgbClr val="FBC370"/>
              </a:buClr>
              <a:buSzPct val="2500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20000"/>
              </a:lnSpc>
              <a:spcBef>
                <a:spcPts val="0"/>
              </a:spcBef>
              <a:spcAft>
                <a:spcPts val="0"/>
              </a:spcAft>
              <a:buClr>
                <a:srgbClr val="FBC370"/>
              </a:buClr>
              <a:buSzPct val="25000"/>
              <a:buFont typeface="Noto Sans Symbols"/>
              <a:buNone/>
            </a:pPr>
            <a:r>
              <a:rPr lang="en" sz="3000"/>
              <a:t>4 R’s of Reflecting</a:t>
            </a:r>
            <a:r>
              <a:rPr lang="en" sz="3000" i="0" u="none" strike="noStrike" cap="none">
                <a:solidFill>
                  <a:schemeClr val="dk1"/>
                </a:solidFill>
                <a:latin typeface="Source Sans Pro"/>
                <a:ea typeface="Source Sans Pro"/>
                <a:cs typeface="Source Sans Pro"/>
                <a:sym typeface="Source Sans Pro"/>
              </a:rPr>
              <a:t>:</a:t>
            </a:r>
          </a:p>
          <a:p>
            <a:pPr marL="742950" marR="0" lvl="1" indent="-323850" algn="l" rtl="0">
              <a:lnSpc>
                <a:spcPct val="120000"/>
              </a:lnSpc>
              <a:spcBef>
                <a:spcPts val="0"/>
              </a:spcBef>
              <a:spcAft>
                <a:spcPts val="0"/>
              </a:spcAft>
              <a:buClr>
                <a:srgbClr val="000000"/>
              </a:buClr>
              <a:buSzPct val="100000"/>
              <a:buFont typeface="Arial"/>
              <a:buChar char="•"/>
            </a:pPr>
            <a:r>
              <a:rPr lang="en" sz="2600" b="1">
                <a:solidFill>
                  <a:schemeClr val="accent2"/>
                </a:solidFill>
              </a:rPr>
              <a:t>Restate </a:t>
            </a:r>
            <a:r>
              <a:rPr lang="en" sz="2600"/>
              <a:t>- what did you learn</a:t>
            </a:r>
          </a:p>
          <a:p>
            <a:pPr marL="742950" marR="0" lvl="1" indent="-323850" algn="l" rtl="0">
              <a:lnSpc>
                <a:spcPct val="120000"/>
              </a:lnSpc>
              <a:spcBef>
                <a:spcPts val="0"/>
              </a:spcBef>
              <a:spcAft>
                <a:spcPts val="0"/>
              </a:spcAft>
              <a:buClr>
                <a:srgbClr val="000000"/>
              </a:buClr>
              <a:buSzPct val="100000"/>
              <a:buFont typeface="Arial"/>
              <a:buChar char="•"/>
            </a:pPr>
            <a:r>
              <a:rPr lang="en" sz="2600" b="1">
                <a:solidFill>
                  <a:schemeClr val="accent2"/>
                </a:solidFill>
              </a:rPr>
              <a:t>React</a:t>
            </a:r>
            <a:r>
              <a:rPr lang="en" sz="2600"/>
              <a:t> - what is your opinion</a:t>
            </a:r>
          </a:p>
          <a:p>
            <a:pPr marL="742950" marR="0" lvl="1" indent="-323850" algn="l" rtl="0">
              <a:lnSpc>
                <a:spcPct val="120000"/>
              </a:lnSpc>
              <a:spcBef>
                <a:spcPts val="0"/>
              </a:spcBef>
              <a:spcAft>
                <a:spcPts val="0"/>
              </a:spcAft>
              <a:buClr>
                <a:srgbClr val="000000"/>
              </a:buClr>
              <a:buSzPct val="100000"/>
              <a:buFont typeface="Arial"/>
              <a:buChar char="•"/>
            </a:pPr>
            <a:r>
              <a:rPr lang="en" sz="2600" b="1">
                <a:solidFill>
                  <a:schemeClr val="accent2"/>
                </a:solidFill>
              </a:rPr>
              <a:t>Remember</a:t>
            </a:r>
            <a:r>
              <a:rPr lang="en" sz="2600"/>
              <a:t> - relate to your experience</a:t>
            </a:r>
          </a:p>
          <a:p>
            <a:pPr marL="742950" marR="0" lvl="1" indent="-323850" algn="l" rtl="0">
              <a:lnSpc>
                <a:spcPct val="120000"/>
              </a:lnSpc>
              <a:spcBef>
                <a:spcPts val="0"/>
              </a:spcBef>
              <a:spcAft>
                <a:spcPts val="0"/>
              </a:spcAft>
              <a:buClr>
                <a:srgbClr val="000000"/>
              </a:buClr>
              <a:buSzPct val="100000"/>
              <a:buFont typeface="Arial"/>
              <a:buChar char="•"/>
            </a:pPr>
            <a:r>
              <a:rPr lang="en" sz="2600" b="1">
                <a:solidFill>
                  <a:schemeClr val="accent2"/>
                </a:solidFill>
              </a:rPr>
              <a:t>Respond</a:t>
            </a:r>
            <a:r>
              <a:rPr lang="en" sz="2600"/>
              <a:t> - with a question</a:t>
            </a:r>
          </a:p>
          <a:p>
            <a:pPr marL="742950" marR="0" lvl="1" indent="-107950" algn="l" rtl="0">
              <a:lnSpc>
                <a:spcPct val="120000"/>
              </a:lnSpc>
              <a:spcBef>
                <a:spcPts val="560"/>
              </a:spcBef>
              <a:buClr>
                <a:srgbClr val="FBC370"/>
              </a:buClr>
              <a:buSzPct val="25000"/>
              <a:buFont typeface="Arial"/>
              <a:buNone/>
            </a:pPr>
            <a:endParaRPr sz="3200" b="0" i="0" u="none" strike="noStrike" cap="none">
              <a:solidFill>
                <a:schemeClr val="dk1"/>
              </a:solidFill>
              <a:latin typeface="Source Sans Pro"/>
              <a:ea typeface="Source Sans Pro"/>
              <a:cs typeface="Source Sans Pro"/>
              <a:sym typeface="Source Sans Pro"/>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t="57238" r="56522" b="9458"/>
          <a:stretch/>
        </p:blipFill>
        <p:spPr>
          <a:xfrm>
            <a:off x="381000" y="2571750"/>
            <a:ext cx="3048000" cy="1828799"/>
          </a:xfrm>
          <a:prstGeom prst="rect">
            <a:avLst/>
          </a:prstGeom>
          <a:noFill/>
          <a:ln>
            <a:noFill/>
          </a:ln>
        </p:spPr>
      </p:pic>
      <p:pic>
        <p:nvPicPr>
          <p:cNvPr id="223" name="Shape 223"/>
          <p:cNvPicPr preferRelativeResize="0"/>
          <p:nvPr/>
        </p:nvPicPr>
        <p:blipFill rotWithShape="1">
          <a:blip r:embed="rId3">
            <a:alphaModFix/>
          </a:blip>
          <a:srcRect l="14667" t="79983" r="55794" b="7446"/>
          <a:stretch/>
        </p:blipFill>
        <p:spPr>
          <a:xfrm>
            <a:off x="1143000" y="4114800"/>
            <a:ext cx="2057400" cy="685800"/>
          </a:xfrm>
          <a:prstGeom prst="rect">
            <a:avLst/>
          </a:prstGeom>
          <a:noFill/>
          <a:ln>
            <a:noFill/>
          </a:ln>
        </p:spPr>
      </p:pic>
      <p:pic>
        <p:nvPicPr>
          <p:cNvPr id="224" name="Shape 224"/>
          <p:cNvPicPr preferRelativeResize="0"/>
          <p:nvPr/>
        </p:nvPicPr>
        <p:blipFill rotWithShape="1">
          <a:blip r:embed="rId3">
            <a:alphaModFix/>
          </a:blip>
          <a:srcRect l="14667" t="78936" r="55111" b="7447"/>
          <a:stretch/>
        </p:blipFill>
        <p:spPr>
          <a:xfrm>
            <a:off x="5715000" y="3886200"/>
            <a:ext cx="1943100" cy="685800"/>
          </a:xfrm>
          <a:prstGeom prst="rect">
            <a:avLst/>
          </a:prstGeom>
          <a:noFill/>
          <a:ln>
            <a:noFill/>
          </a:ln>
        </p:spPr>
      </p:pic>
      <p:pic>
        <p:nvPicPr>
          <p:cNvPr id="225" name="Shape 225"/>
          <p:cNvPicPr preferRelativeResize="0"/>
          <p:nvPr/>
        </p:nvPicPr>
        <p:blipFill rotWithShape="1">
          <a:blip r:embed="rId4">
            <a:alphaModFix/>
          </a:blip>
          <a:srcRect l="60445" t="6809" r="2221" b="67659"/>
          <a:stretch/>
        </p:blipFill>
        <p:spPr>
          <a:xfrm>
            <a:off x="5775103" y="2872166"/>
            <a:ext cx="2209799" cy="1183821"/>
          </a:xfrm>
          <a:prstGeom prst="rect">
            <a:avLst/>
          </a:prstGeom>
          <a:noFill/>
          <a:ln>
            <a:noFill/>
          </a:ln>
        </p:spPr>
      </p:pic>
      <p:sp>
        <p:nvSpPr>
          <p:cNvPr id="226" name="Shape 226"/>
          <p:cNvSpPr/>
          <p:nvPr/>
        </p:nvSpPr>
        <p:spPr>
          <a:xfrm>
            <a:off x="5334000" y="3657600"/>
            <a:ext cx="533399" cy="457199"/>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pic>
        <p:nvPicPr>
          <p:cNvPr id="227" name="Shape 227"/>
          <p:cNvPicPr preferRelativeResize="0"/>
          <p:nvPr/>
        </p:nvPicPr>
        <p:blipFill rotWithShape="1">
          <a:blip r:embed="rId3">
            <a:alphaModFix/>
          </a:blip>
          <a:srcRect l="14667" t="78936" r="55111" b="7447"/>
          <a:stretch/>
        </p:blipFill>
        <p:spPr>
          <a:xfrm>
            <a:off x="6629400" y="3943350"/>
            <a:ext cx="1943100" cy="685800"/>
          </a:xfrm>
          <a:prstGeom prst="rect">
            <a:avLst/>
          </a:prstGeom>
          <a:noFill/>
          <a:ln>
            <a:noFill/>
          </a:ln>
        </p:spPr>
      </p:pic>
      <p:sp>
        <p:nvSpPr>
          <p:cNvPr id="228" name="Shape 228"/>
          <p:cNvSpPr/>
          <p:nvPr/>
        </p:nvSpPr>
        <p:spPr>
          <a:xfrm>
            <a:off x="4082796" y="3475862"/>
            <a:ext cx="978407" cy="363473"/>
          </a:xfrm>
          <a:prstGeom prst="rightArrow">
            <a:avLst>
              <a:gd name="adj1" fmla="val 50000"/>
              <a:gd name="adj2" fmla="val 50000"/>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229" name="Shape 229"/>
          <p:cNvSpPr txBox="1">
            <a:spLocks noGrp="1"/>
          </p:cNvSpPr>
          <p:nvPr>
            <p:ph type="body" idx="1"/>
          </p:nvPr>
        </p:nvSpPr>
        <p:spPr>
          <a:xfrm>
            <a:off x="457200" y="1200150"/>
            <a:ext cx="8229600" cy="1371599"/>
          </a:xfrm>
          <a:prstGeom prst="rect">
            <a:avLst/>
          </a:prstGeom>
          <a:noFill/>
          <a:ln>
            <a:noFill/>
          </a:ln>
        </p:spPr>
        <p:txBody>
          <a:bodyPr lIns="91425" tIns="45700" rIns="91425" bIns="45700" anchor="t" anchorCtr="0">
            <a:noAutofit/>
          </a:bodyPr>
          <a:lstStyle/>
          <a:p>
            <a:pPr marL="342900" marR="0" lvl="0" indent="-345440" algn="l" rtl="0">
              <a:spcBef>
                <a:spcPts val="0"/>
              </a:spcBef>
              <a:buClr>
                <a:srgbClr val="000000"/>
              </a:buClr>
              <a:buSzPct val="100000"/>
              <a:buFont typeface="Arial"/>
              <a:buChar char="•"/>
            </a:pPr>
            <a:r>
              <a:rPr lang="en" sz="3000" b="0" i="0" u="none" strike="noStrike" cap="none">
                <a:solidFill>
                  <a:schemeClr val="dk1"/>
                </a:solidFill>
                <a:latin typeface="Source Sans Pro"/>
                <a:ea typeface="Source Sans Pro"/>
                <a:cs typeface="Source Sans Pro"/>
                <a:sym typeface="Source Sans Pro"/>
              </a:rPr>
              <a:t>Additionally, these frameworks all point to </a:t>
            </a:r>
            <a:r>
              <a:rPr lang="en" sz="3000" i="0" u="none" strike="noStrike" cap="none">
                <a:solidFill>
                  <a:schemeClr val="dk1"/>
                </a:solidFill>
                <a:latin typeface="Source Sans Pro"/>
                <a:ea typeface="Source Sans Pro"/>
                <a:cs typeface="Source Sans Pro"/>
                <a:sym typeface="Source Sans Pro"/>
              </a:rPr>
              <a:t>student-leadership</a:t>
            </a:r>
            <a:r>
              <a:rPr lang="en" sz="3000" b="0" i="0" u="none" strike="noStrike" cap="none">
                <a:solidFill>
                  <a:schemeClr val="dk1"/>
                </a:solidFill>
                <a:latin typeface="Source Sans Pro"/>
                <a:ea typeface="Source Sans Pro"/>
                <a:cs typeface="Source Sans Pro"/>
                <a:sym typeface="Source Sans Pro"/>
              </a:rPr>
              <a:t> in lessons as evidence of effective instruction throughout their domains.</a:t>
            </a:r>
          </a:p>
        </p:txBody>
      </p:sp>
      <p:sp>
        <p:nvSpPr>
          <p:cNvPr id="230" name="Shape 230"/>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Why Intellectual Engagement?</a:t>
            </a:r>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457200" y="205978"/>
            <a:ext cx="8229600" cy="857400"/>
          </a:xfrm>
          <a:prstGeom prst="rect">
            <a:avLst/>
          </a:prstGeom>
          <a:solidFill>
            <a:schemeClr val="accent1"/>
          </a:solidFill>
        </p:spPr>
        <p:txBody>
          <a:bodyPr lIns="91425" tIns="91425" rIns="91425" bIns="91425" anchor="ctr" anchorCtr="0">
            <a:noAutofit/>
          </a:bodyPr>
          <a:lstStyle/>
          <a:p>
            <a:pPr lvl="0">
              <a:spcBef>
                <a:spcPts val="0"/>
              </a:spcBef>
              <a:buNone/>
            </a:pPr>
            <a:r>
              <a:rPr lang="en" sz="3600" dirty="0"/>
              <a:t>Reflection Key Concepts</a:t>
            </a:r>
          </a:p>
        </p:txBody>
      </p:sp>
      <p:sp>
        <p:nvSpPr>
          <p:cNvPr id="746" name="Shape 746"/>
          <p:cNvSpPr txBox="1">
            <a:spLocks noGrp="1"/>
          </p:cNvSpPr>
          <p:nvPr>
            <p:ph type="body" idx="1"/>
          </p:nvPr>
        </p:nvSpPr>
        <p:spPr>
          <a:xfrm>
            <a:off x="457200" y="1290375"/>
            <a:ext cx="8229600" cy="308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 sz="2800"/>
              <a:t>Reflection is: </a:t>
            </a:r>
          </a:p>
          <a:p>
            <a:pPr lvl="0" indent="0" rtl="0">
              <a:spcBef>
                <a:spcPts val="0"/>
              </a:spcBef>
              <a:buClr>
                <a:srgbClr val="000000"/>
              </a:buClr>
              <a:buSzPct val="100000"/>
              <a:buFont typeface="Arial"/>
              <a:buChar char="•"/>
            </a:pPr>
            <a:r>
              <a:rPr lang="en" sz="2400" b="0"/>
              <a:t>a recursive revisiting of what was learned.</a:t>
            </a:r>
          </a:p>
          <a:p>
            <a:pPr lvl="0" indent="0" rtl="0">
              <a:spcBef>
                <a:spcPts val="0"/>
              </a:spcBef>
              <a:buClr>
                <a:srgbClr val="000000"/>
              </a:buClr>
              <a:buSzPct val="100000"/>
              <a:buFont typeface="Arial"/>
              <a:buChar char="•"/>
            </a:pPr>
            <a:r>
              <a:rPr lang="en" sz="2400" b="0"/>
              <a:t>an opportunity to examine what was learned from a new perspective or to add another layer to what was learned.</a:t>
            </a:r>
          </a:p>
          <a:p>
            <a:pPr lvl="0" indent="0" rtl="0">
              <a:spcBef>
                <a:spcPts val="0"/>
              </a:spcBef>
              <a:buClr>
                <a:srgbClr val="000000"/>
              </a:buClr>
              <a:buSzPct val="100000"/>
              <a:buFont typeface="Arial"/>
              <a:buChar char="•"/>
            </a:pPr>
            <a:r>
              <a:rPr lang="en" sz="2400" b="0"/>
              <a:t>an invitation for learners to think critically or metacognitively.</a:t>
            </a:r>
          </a:p>
          <a:p>
            <a:pPr lvl="0" indent="0" rtl="0">
              <a:spcBef>
                <a:spcPts val="0"/>
              </a:spcBef>
              <a:buClr>
                <a:srgbClr val="000000"/>
              </a:buClr>
              <a:buSzPct val="100000"/>
              <a:buFont typeface="Arial"/>
              <a:buChar char="•"/>
            </a:pPr>
            <a:r>
              <a:rPr lang="en" sz="2400" b="0"/>
              <a:t>often what “cements” or clarifies learning.</a:t>
            </a: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Shape 751"/>
          <p:cNvPicPr preferRelativeResize="0"/>
          <p:nvPr/>
        </p:nvPicPr>
        <p:blipFill rotWithShape="1">
          <a:blip r:embed="rId3">
            <a:alphaModFix amt="36000"/>
          </a:blip>
          <a:srcRect l="5774" r="4691" b="7961"/>
          <a:stretch/>
        </p:blipFill>
        <p:spPr>
          <a:xfrm>
            <a:off x="1905000" y="1085850"/>
            <a:ext cx="4724400" cy="3714900"/>
          </a:xfrm>
          <a:prstGeom prst="rect">
            <a:avLst/>
          </a:prstGeom>
          <a:noFill/>
          <a:ln>
            <a:noFill/>
          </a:ln>
        </p:spPr>
      </p:pic>
      <p:sp>
        <p:nvSpPr>
          <p:cNvPr id="752" name="Shape 752"/>
          <p:cNvSpPr txBox="1"/>
          <p:nvPr/>
        </p:nvSpPr>
        <p:spPr>
          <a:xfrm>
            <a:off x="1097975" y="4284460"/>
            <a:ext cx="6858000" cy="646200"/>
          </a:xfrm>
          <a:prstGeom prst="rect">
            <a:avLst/>
          </a:prstGeom>
          <a:solidFill>
            <a:schemeClr val="lt1">
              <a:alpha val="80000"/>
            </a:schemeClr>
          </a:solid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Develop an Intellectually Engaged Classroom Environment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Management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Planning </a:t>
            </a:r>
          </a:p>
        </p:txBody>
      </p:sp>
      <p:sp>
        <p:nvSpPr>
          <p:cNvPr id="753" name="Shape 753"/>
          <p:cNvSpPr txBox="1"/>
          <p:nvPr/>
        </p:nvSpPr>
        <p:spPr>
          <a:xfrm>
            <a:off x="542075" y="2866925"/>
            <a:ext cx="35814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Core Engagement Strategies:</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Questioning</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Grouping</a:t>
            </a:r>
          </a:p>
        </p:txBody>
      </p:sp>
      <p:sp>
        <p:nvSpPr>
          <p:cNvPr id="754" name="Shape 754"/>
          <p:cNvSpPr txBox="1"/>
          <p:nvPr/>
        </p:nvSpPr>
        <p:spPr>
          <a:xfrm>
            <a:off x="4191000" y="1200150"/>
            <a:ext cx="4191000" cy="623100"/>
          </a:xfrm>
          <a:prstGeom prst="rect">
            <a:avLst/>
          </a:prstGeom>
          <a:solidFill>
            <a:schemeClr val="lt1">
              <a:alpha val="49800"/>
            </a:schemeClr>
          </a:solidFill>
          <a:ln>
            <a:noFill/>
          </a:ln>
        </p:spPr>
        <p:txBody>
          <a:bodyPr lIns="91425" tIns="45700" rIns="91425" bIns="45700" anchor="t" anchorCtr="0">
            <a:noAutofit/>
          </a:bodyPr>
          <a:lstStyle/>
          <a:p>
            <a:pPr marL="0" marR="0" lvl="0" indent="0" algn="l" rtl="0">
              <a:spcBef>
                <a:spcPts val="0"/>
              </a:spcBef>
              <a:buSzPct val="25000"/>
              <a:buNone/>
            </a:pPr>
            <a:r>
              <a:rPr lang="en" sz="1600" b="1">
                <a:solidFill>
                  <a:schemeClr val="dk2"/>
                </a:solidFill>
                <a:latin typeface="Source Sans Pro"/>
                <a:ea typeface="Source Sans Pro"/>
                <a:cs typeface="Source Sans Pro"/>
                <a:sym typeface="Source Sans Pro"/>
              </a:rPr>
              <a:t>Enhancing Student Engagement: </a:t>
            </a:r>
          </a:p>
          <a:p>
            <a:pPr marL="2286000" marR="0" lvl="4" indent="-457200" algn="l" rtl="0">
              <a:spcBef>
                <a:spcPts val="0"/>
              </a:spcBef>
              <a:buClr>
                <a:schemeClr val="dk2"/>
              </a:buClr>
              <a:buSzPct val="100000"/>
              <a:buFont typeface="Arial"/>
              <a:buChar char="•"/>
            </a:pPr>
            <a:r>
              <a:rPr lang="en" sz="1600" b="1" i="0" u="none" strike="noStrike" cap="none">
                <a:solidFill>
                  <a:schemeClr val="dk2"/>
                </a:solidFill>
                <a:latin typeface="Source Sans Pro"/>
                <a:ea typeface="Source Sans Pro"/>
                <a:cs typeface="Source Sans Pro"/>
                <a:sym typeface="Source Sans Pro"/>
              </a:rPr>
              <a:t>Reflection</a:t>
            </a:r>
          </a:p>
        </p:txBody>
      </p:sp>
      <p:sp>
        <p:nvSpPr>
          <p:cNvPr id="755" name="Shape 755"/>
          <p:cNvSpPr/>
          <p:nvPr/>
        </p:nvSpPr>
        <p:spPr>
          <a:xfrm>
            <a:off x="266700" y="1085850"/>
            <a:ext cx="8610600" cy="342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756" name="Shape 756"/>
          <p:cNvSpPr txBox="1"/>
          <p:nvPr/>
        </p:nvSpPr>
        <p:spPr>
          <a:xfrm>
            <a:off x="4300325" y="2354825"/>
            <a:ext cx="304800" cy="1670400"/>
          </a:xfrm>
          <a:prstGeom prst="rect">
            <a:avLst/>
          </a:prstGeom>
          <a:noFill/>
          <a:ln>
            <a:noFill/>
          </a:ln>
        </p:spPr>
        <p:txBody>
          <a:bodyPr lIns="91425" tIns="91425" rIns="91425" bIns="91425" anchor="t" anchorCtr="0">
            <a:noAutofit/>
          </a:bodyPr>
          <a:lstStyle/>
          <a:p>
            <a:pPr lvl="0" algn="ctr" rtl="0">
              <a:spcBef>
                <a:spcPts val="0"/>
              </a:spcBef>
              <a:buNone/>
            </a:pPr>
            <a:r>
              <a:rPr lang="en" sz="1000" b="1">
                <a:solidFill>
                  <a:schemeClr val="dk2"/>
                </a:solidFill>
                <a:latin typeface="Open Sans"/>
                <a:ea typeface="Open Sans"/>
                <a:cs typeface="Open Sans"/>
                <a:sym typeface="Open Sans"/>
              </a:rPr>
              <a:t>T</a:t>
            </a:r>
          </a:p>
          <a:p>
            <a:pPr lvl="0" algn="ctr" rtl="0">
              <a:spcBef>
                <a:spcPts val="0"/>
              </a:spcBef>
              <a:buNone/>
            </a:pPr>
            <a:r>
              <a:rPr lang="en" sz="1000" b="1">
                <a:solidFill>
                  <a:schemeClr val="dk2"/>
                </a:solidFill>
                <a:latin typeface="Open Sans"/>
                <a:ea typeface="Open Sans"/>
                <a:cs typeface="Open Sans"/>
                <a:sym typeface="Open Sans"/>
              </a:rPr>
              <a:t>E</a:t>
            </a:r>
          </a:p>
          <a:p>
            <a:pPr lvl="0" algn="ctr" rtl="0">
              <a:spcBef>
                <a:spcPts val="0"/>
              </a:spcBef>
              <a:buNone/>
            </a:pPr>
            <a:r>
              <a:rPr lang="en" sz="1000" b="1">
                <a:solidFill>
                  <a:schemeClr val="dk2"/>
                </a:solidFill>
                <a:latin typeface="Open Sans"/>
                <a:ea typeface="Open Sans"/>
                <a:cs typeface="Open Sans"/>
                <a:sym typeface="Open Sans"/>
              </a:rPr>
              <a:t>C</a:t>
            </a:r>
          </a:p>
          <a:p>
            <a:pPr lvl="0" algn="ctr" rtl="0">
              <a:spcBef>
                <a:spcPts val="0"/>
              </a:spcBef>
              <a:buNone/>
            </a:pPr>
            <a:r>
              <a:rPr lang="en" sz="1000" b="1">
                <a:solidFill>
                  <a:schemeClr val="dk2"/>
                </a:solidFill>
                <a:latin typeface="Open Sans"/>
                <a:ea typeface="Open Sans"/>
                <a:cs typeface="Open Sans"/>
                <a:sym typeface="Open Sans"/>
              </a:rPr>
              <a:t>H</a:t>
            </a:r>
          </a:p>
          <a:p>
            <a:pPr lvl="0" algn="ctr" rtl="0">
              <a:spcBef>
                <a:spcPts val="0"/>
              </a:spcBef>
              <a:buNone/>
            </a:pPr>
            <a:r>
              <a:rPr lang="en" sz="1000" b="1">
                <a:solidFill>
                  <a:schemeClr val="dk2"/>
                </a:solidFill>
                <a:latin typeface="Open Sans"/>
                <a:ea typeface="Open Sans"/>
                <a:cs typeface="Open Sans"/>
                <a:sym typeface="Open Sans"/>
              </a:rPr>
              <a:t>N</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L</a:t>
            </a:r>
          </a:p>
          <a:p>
            <a:pPr lvl="0" algn="ctr" rtl="0">
              <a:spcBef>
                <a:spcPts val="0"/>
              </a:spcBef>
              <a:buNone/>
            </a:pPr>
            <a:r>
              <a:rPr lang="en" sz="1000" b="1">
                <a:solidFill>
                  <a:schemeClr val="dk2"/>
                </a:solidFill>
                <a:latin typeface="Open Sans"/>
                <a:ea typeface="Open Sans"/>
                <a:cs typeface="Open Sans"/>
                <a:sym typeface="Open Sans"/>
              </a:rPr>
              <a:t>O</a:t>
            </a:r>
          </a:p>
          <a:p>
            <a:pPr lvl="0" algn="ctr" rtl="0">
              <a:spcBef>
                <a:spcPts val="0"/>
              </a:spcBef>
              <a:buNone/>
            </a:pPr>
            <a:r>
              <a:rPr lang="en" sz="1000" b="1">
                <a:solidFill>
                  <a:schemeClr val="dk2"/>
                </a:solidFill>
                <a:latin typeface="Open Sans"/>
                <a:ea typeface="Open Sans"/>
                <a:cs typeface="Open Sans"/>
                <a:sym typeface="Open Sans"/>
              </a:rPr>
              <a:t>G</a:t>
            </a:r>
          </a:p>
          <a:p>
            <a:pPr lvl="0" algn="ctr" rtl="0">
              <a:spcBef>
                <a:spcPts val="0"/>
              </a:spcBef>
              <a:buNone/>
            </a:pPr>
            <a:r>
              <a:rPr lang="en" sz="1000" b="1">
                <a:solidFill>
                  <a:schemeClr val="dk2"/>
                </a:solidFill>
                <a:latin typeface="Open Sans"/>
                <a:ea typeface="Open Sans"/>
                <a:cs typeface="Open Sans"/>
                <a:sym typeface="Open Sans"/>
              </a:rPr>
              <a:t>Y</a:t>
            </a:r>
          </a:p>
          <a:p>
            <a:pPr lvl="0" algn="ctr" rtl="0">
              <a:spcBef>
                <a:spcPts val="0"/>
              </a:spcBef>
              <a:buNone/>
            </a:pPr>
            <a:endParaRPr sz="1000" b="1">
              <a:solidFill>
                <a:schemeClr val="dk2"/>
              </a:solidFill>
              <a:latin typeface="Open Sans"/>
              <a:ea typeface="Open Sans"/>
              <a:cs typeface="Open Sans"/>
              <a:sym typeface="Open Sans"/>
            </a:endParaRPr>
          </a:p>
          <a:p>
            <a:pPr lvl="0" rtl="0">
              <a:spcBef>
                <a:spcPts val="0"/>
              </a:spcBef>
              <a:buNone/>
            </a:pPr>
            <a:endParaRPr sz="1000">
              <a:latin typeface="Open Sans"/>
              <a:ea typeface="Open Sans"/>
              <a:cs typeface="Open Sans"/>
              <a:sym typeface="Open Sans"/>
            </a:endParaRPr>
          </a:p>
        </p:txBody>
      </p:sp>
      <p:sp>
        <p:nvSpPr>
          <p:cNvPr id="757" name="Shape 757"/>
          <p:cNvSpPr/>
          <p:nvPr/>
        </p:nvSpPr>
        <p:spPr>
          <a:xfrm>
            <a:off x="8382000" y="1085850"/>
            <a:ext cx="304800" cy="21147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lt1"/>
                </a:solidFill>
                <a:latin typeface="Source Sans Pro"/>
                <a:ea typeface="Source Sans Pro"/>
                <a:cs typeface="Source Sans Pro"/>
                <a:sym typeface="Source Sans Pro"/>
              </a:rPr>
              <a:t> </a:t>
            </a:r>
          </a:p>
        </p:txBody>
      </p:sp>
      <p:sp>
        <p:nvSpPr>
          <p:cNvPr id="758" name="Shape 758"/>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4000" b="0" i="0" u="none" strike="noStrike" cap="none" dirty="0">
                <a:solidFill>
                  <a:schemeClr val="lt1"/>
                </a:solidFill>
                <a:latin typeface="Source Sans Pro"/>
                <a:ea typeface="Source Sans Pro"/>
                <a:cs typeface="Source Sans Pro"/>
                <a:sym typeface="Source Sans Pro"/>
              </a:rPr>
              <a:t>Fostering Intellectual Engagement</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457200" y="1276350"/>
            <a:ext cx="8229600" cy="3394500"/>
          </a:xfrm>
          <a:prstGeom prst="rect">
            <a:avLst/>
          </a:prstGeom>
        </p:spPr>
        <p:txBody>
          <a:bodyPr lIns="91425" tIns="91425" rIns="91425" bIns="91425" anchor="t" anchorCtr="0">
            <a:noAutofit/>
          </a:bodyPr>
          <a:lstStyle/>
          <a:p>
            <a:pPr lvl="0" indent="0" algn="ctr" rtl="0">
              <a:spcBef>
                <a:spcPts val="0"/>
              </a:spcBef>
              <a:buClr>
                <a:srgbClr val="0F173D"/>
              </a:buClr>
              <a:buSzPct val="25000"/>
              <a:buFont typeface="Noto Sans Symbols"/>
              <a:buNone/>
            </a:pPr>
            <a:r>
              <a:rPr lang="en" sz="3600">
                <a:solidFill>
                  <a:srgbClr val="0F173D"/>
                </a:solidFill>
              </a:rPr>
              <a:t>Essential Question:</a:t>
            </a:r>
          </a:p>
          <a:p>
            <a:pPr lvl="0" indent="0" algn="ctr" rtl="0">
              <a:spcBef>
                <a:spcPts val="0"/>
              </a:spcBef>
              <a:buNone/>
            </a:pPr>
            <a:endParaRPr sz="1800">
              <a:solidFill>
                <a:schemeClr val="dk2"/>
              </a:solidFill>
            </a:endParaRPr>
          </a:p>
          <a:p>
            <a:pPr lvl="0" indent="0" algn="ctr" rtl="0">
              <a:spcBef>
                <a:spcPts val="0"/>
              </a:spcBef>
              <a:buClr>
                <a:schemeClr val="dk2"/>
              </a:buClr>
              <a:buSzPct val="25000"/>
              <a:buFont typeface="Noto Sans Symbols"/>
              <a:buNone/>
            </a:pPr>
            <a:r>
              <a:rPr lang="en" sz="3600">
                <a:solidFill>
                  <a:schemeClr val="dk2"/>
                </a:solidFill>
              </a:rPr>
              <a:t>Specifically how does technology enhance the learning process?</a:t>
            </a:r>
          </a:p>
          <a:p>
            <a:pPr lvl="0" rtl="0">
              <a:spcBef>
                <a:spcPts val="0"/>
              </a:spcBef>
              <a:buNone/>
            </a:pPr>
            <a:endParaRPr/>
          </a:p>
        </p:txBody>
      </p:sp>
      <p:sp>
        <p:nvSpPr>
          <p:cNvPr id="764" name="Shape 764"/>
          <p:cNvSpPr txBox="1">
            <a:spLocks noGrp="1"/>
          </p:cNvSpPr>
          <p:nvPr>
            <p:ph type="title"/>
          </p:nvPr>
        </p:nvSpPr>
        <p:spPr>
          <a:xfrm>
            <a:off x="457200" y="205978"/>
            <a:ext cx="8229600" cy="857400"/>
          </a:xfrm>
          <a:prstGeom prst="rect">
            <a:avLst/>
          </a:prstGeom>
          <a:solidFill>
            <a:schemeClr val="accent1"/>
          </a:solidFill>
        </p:spPr>
        <p:txBody>
          <a:bodyPr lIns="91425" tIns="91425" rIns="91425" bIns="91425" anchor="ctr" anchorCtr="0">
            <a:noAutofit/>
          </a:bodyPr>
          <a:lstStyle/>
          <a:p>
            <a:pPr lvl="0" rtl="0">
              <a:spcBef>
                <a:spcPts val="0"/>
              </a:spcBef>
              <a:buNone/>
            </a:pPr>
            <a:r>
              <a:rPr lang="en" sz="3600" dirty="0"/>
              <a:t>Technology</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grpSp>
        <p:nvGrpSpPr>
          <p:cNvPr id="770" name="Shape 770"/>
          <p:cNvGrpSpPr/>
          <p:nvPr/>
        </p:nvGrpSpPr>
        <p:grpSpPr>
          <a:xfrm>
            <a:off x="660125" y="375050"/>
            <a:ext cx="7985000" cy="4382675"/>
            <a:chOff x="-330475" y="-1100134"/>
            <a:chExt cx="7985000" cy="5843566"/>
          </a:xfrm>
        </p:grpSpPr>
        <p:sp>
          <p:nvSpPr>
            <p:cNvPr id="771" name="Shape 771"/>
            <p:cNvSpPr/>
            <p:nvPr/>
          </p:nvSpPr>
          <p:spPr>
            <a:xfrm rot="-5400000">
              <a:off x="857249" y="-857250"/>
              <a:ext cx="1943100" cy="3657600"/>
            </a:xfrm>
            <a:prstGeom prst="round1Rect">
              <a:avLst>
                <a:gd name="adj" fmla="val 16667"/>
              </a:avLst>
            </a:prstGeom>
            <a:solidFill>
              <a:srgbClr val="5075B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2" name="Shape 772"/>
            <p:cNvSpPr txBox="1"/>
            <p:nvPr/>
          </p:nvSpPr>
          <p:spPr>
            <a:xfrm>
              <a:off x="-123048" y="-1100134"/>
              <a:ext cx="2599800" cy="3657600"/>
            </a:xfrm>
            <a:prstGeom prst="rect">
              <a:avLst/>
            </a:prstGeom>
            <a:noFill/>
            <a:ln>
              <a:noFill/>
            </a:ln>
          </p:spPr>
          <p:txBody>
            <a:bodyPr lIns="199125" tIns="199125" rIns="199125" bIns="199125" anchor="ctr" anchorCtr="0">
              <a:noAutofit/>
            </a:bodyPr>
            <a:lstStyle/>
            <a:p>
              <a:pPr marL="0" marR="0" lvl="0" indent="0" algn="ctr" rtl="0">
                <a:lnSpc>
                  <a:spcPct val="90000"/>
                </a:lnSpc>
                <a:spcBef>
                  <a:spcPts val="0"/>
                </a:spcBef>
                <a:spcAft>
                  <a:spcPts val="0"/>
                </a:spcAft>
                <a:buSzPct val="25000"/>
                <a:buNone/>
              </a:pPr>
              <a:r>
                <a:rPr lang="en" sz="2800">
                  <a:solidFill>
                    <a:schemeClr val="lt1"/>
                  </a:solidFill>
                  <a:latin typeface="Source Sans Pro"/>
                  <a:ea typeface="Source Sans Pro"/>
                  <a:cs typeface="Source Sans Pro"/>
                  <a:sym typeface="Source Sans Pro"/>
                </a:rPr>
                <a:t>Promote </a:t>
              </a:r>
              <a:r>
                <a:rPr lang="en" sz="2800">
                  <a:solidFill>
                    <a:srgbClr val="FFFF00"/>
                  </a:solidFill>
                  <a:latin typeface="Source Sans Pro"/>
                  <a:ea typeface="Source Sans Pro"/>
                  <a:cs typeface="Source Sans Pro"/>
                  <a:sym typeface="Source Sans Pro"/>
                </a:rPr>
                <a:t>Collaboration</a:t>
              </a:r>
            </a:p>
          </p:txBody>
        </p:sp>
        <p:sp>
          <p:nvSpPr>
            <p:cNvPr id="773" name="Shape 773"/>
            <p:cNvSpPr/>
            <p:nvPr/>
          </p:nvSpPr>
          <p:spPr>
            <a:xfrm>
              <a:off x="3657600" y="0"/>
              <a:ext cx="3657600" cy="1943100"/>
            </a:xfrm>
            <a:prstGeom prst="round1Rect">
              <a:avLst>
                <a:gd name="adj" fmla="val 16667"/>
              </a:avLst>
            </a:prstGeom>
            <a:solidFill>
              <a:srgbClr val="5075B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4" name="Shape 774"/>
            <p:cNvSpPr txBox="1"/>
            <p:nvPr/>
          </p:nvSpPr>
          <p:spPr>
            <a:xfrm>
              <a:off x="3996925" y="-33"/>
              <a:ext cx="3657600" cy="1457400"/>
            </a:xfrm>
            <a:prstGeom prst="rect">
              <a:avLst/>
            </a:prstGeom>
            <a:noFill/>
            <a:ln>
              <a:noFill/>
            </a:ln>
          </p:spPr>
          <p:txBody>
            <a:bodyPr lIns="199125" tIns="199125" rIns="199125" bIns="199125" anchor="ctr" anchorCtr="0">
              <a:noAutofit/>
            </a:bodyPr>
            <a:lstStyle/>
            <a:p>
              <a:pPr marL="0" marR="0" lvl="0" indent="0" algn="ctr" rtl="0">
                <a:lnSpc>
                  <a:spcPct val="90000"/>
                </a:lnSpc>
                <a:spcBef>
                  <a:spcPts val="0"/>
                </a:spcBef>
                <a:spcAft>
                  <a:spcPts val="0"/>
                </a:spcAft>
                <a:buSzPct val="25000"/>
                <a:buNone/>
              </a:pPr>
              <a:r>
                <a:rPr lang="en" sz="2800">
                  <a:solidFill>
                    <a:schemeClr val="lt1"/>
                  </a:solidFill>
                  <a:latin typeface="Source Sans Pro"/>
                  <a:ea typeface="Source Sans Pro"/>
                  <a:cs typeface="Source Sans Pro"/>
                  <a:sym typeface="Source Sans Pro"/>
                </a:rPr>
                <a:t>Foster </a:t>
              </a:r>
            </a:p>
            <a:p>
              <a:pPr marL="0" marR="0" lvl="0" indent="0" algn="ctr" rtl="0">
                <a:lnSpc>
                  <a:spcPct val="90000"/>
                </a:lnSpc>
                <a:spcBef>
                  <a:spcPts val="0"/>
                </a:spcBef>
                <a:spcAft>
                  <a:spcPts val="0"/>
                </a:spcAft>
                <a:buSzPct val="25000"/>
                <a:buNone/>
              </a:pPr>
              <a:r>
                <a:rPr lang="en" sz="2800">
                  <a:solidFill>
                    <a:srgbClr val="FFFF00"/>
                  </a:solidFill>
                  <a:latin typeface="Source Sans Pro"/>
                  <a:ea typeface="Source Sans Pro"/>
                  <a:cs typeface="Source Sans Pro"/>
                  <a:sym typeface="Source Sans Pro"/>
                </a:rPr>
                <a:t>Creativity</a:t>
              </a:r>
            </a:p>
          </p:txBody>
        </p:sp>
        <p:sp>
          <p:nvSpPr>
            <p:cNvPr id="775" name="Shape 775"/>
            <p:cNvSpPr/>
            <p:nvPr/>
          </p:nvSpPr>
          <p:spPr>
            <a:xfrm rot="10800000">
              <a:off x="0" y="1943098"/>
              <a:ext cx="3657600" cy="1943100"/>
            </a:xfrm>
            <a:prstGeom prst="round1Rect">
              <a:avLst>
                <a:gd name="adj" fmla="val 16667"/>
              </a:avLst>
            </a:prstGeom>
            <a:solidFill>
              <a:srgbClr val="5075B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6" name="Shape 776"/>
            <p:cNvSpPr txBox="1"/>
            <p:nvPr/>
          </p:nvSpPr>
          <p:spPr>
            <a:xfrm>
              <a:off x="-330475" y="2350290"/>
              <a:ext cx="3657600" cy="1457400"/>
            </a:xfrm>
            <a:prstGeom prst="rect">
              <a:avLst/>
            </a:prstGeom>
            <a:noFill/>
            <a:ln>
              <a:noFill/>
            </a:ln>
          </p:spPr>
          <p:txBody>
            <a:bodyPr lIns="199125" tIns="199125" rIns="199125" bIns="199125" anchor="ctr" anchorCtr="0">
              <a:noAutofit/>
            </a:bodyPr>
            <a:lstStyle/>
            <a:p>
              <a:pPr marL="0" marR="0" lvl="0" indent="0" algn="ctr" rtl="0">
                <a:lnSpc>
                  <a:spcPct val="90000"/>
                </a:lnSpc>
                <a:spcBef>
                  <a:spcPts val="0"/>
                </a:spcBef>
                <a:spcAft>
                  <a:spcPts val="0"/>
                </a:spcAft>
                <a:buSzPct val="25000"/>
                <a:buNone/>
              </a:pPr>
              <a:r>
                <a:rPr lang="en" sz="2800">
                  <a:solidFill>
                    <a:schemeClr val="lt1"/>
                  </a:solidFill>
                  <a:latin typeface="Source Sans Pro"/>
                  <a:ea typeface="Source Sans Pro"/>
                  <a:cs typeface="Source Sans Pro"/>
                  <a:sym typeface="Source Sans Pro"/>
                </a:rPr>
                <a:t>Facilitate </a:t>
              </a:r>
              <a:r>
                <a:rPr lang="en" sz="2800">
                  <a:solidFill>
                    <a:srgbClr val="FFFF00"/>
                  </a:solidFill>
                  <a:latin typeface="Source Sans Pro"/>
                  <a:ea typeface="Source Sans Pro"/>
                  <a:cs typeface="Source Sans Pro"/>
                  <a:sym typeface="Source Sans Pro"/>
                </a:rPr>
                <a:t>Communication</a:t>
              </a:r>
            </a:p>
          </p:txBody>
        </p:sp>
        <p:sp>
          <p:nvSpPr>
            <p:cNvPr id="777" name="Shape 777"/>
            <p:cNvSpPr/>
            <p:nvPr/>
          </p:nvSpPr>
          <p:spPr>
            <a:xfrm rot="5400000">
              <a:off x="4514849" y="1085849"/>
              <a:ext cx="1943100" cy="3657600"/>
            </a:xfrm>
            <a:prstGeom prst="round1Rect">
              <a:avLst>
                <a:gd name="adj" fmla="val 16667"/>
              </a:avLst>
            </a:prstGeom>
            <a:solidFill>
              <a:srgbClr val="5075B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8" name="Shape 778"/>
            <p:cNvSpPr txBox="1"/>
            <p:nvPr/>
          </p:nvSpPr>
          <p:spPr>
            <a:xfrm>
              <a:off x="5029195" y="1085832"/>
              <a:ext cx="2062500" cy="3657600"/>
            </a:xfrm>
            <a:prstGeom prst="rect">
              <a:avLst/>
            </a:prstGeom>
            <a:noFill/>
            <a:ln>
              <a:noFill/>
            </a:ln>
          </p:spPr>
          <p:txBody>
            <a:bodyPr lIns="199125" tIns="199125" rIns="199125" bIns="199125" anchor="ctr" anchorCtr="0">
              <a:noAutofit/>
            </a:bodyPr>
            <a:lstStyle/>
            <a:p>
              <a:pPr marL="0" marR="0" lvl="0" indent="0" algn="ctr" rtl="0">
                <a:lnSpc>
                  <a:spcPct val="90000"/>
                </a:lnSpc>
                <a:spcBef>
                  <a:spcPts val="0"/>
                </a:spcBef>
                <a:spcAft>
                  <a:spcPts val="0"/>
                </a:spcAft>
                <a:buSzPct val="25000"/>
                <a:buNone/>
              </a:pPr>
              <a:r>
                <a:rPr lang="en" sz="2800">
                  <a:solidFill>
                    <a:schemeClr val="lt1"/>
                  </a:solidFill>
                  <a:latin typeface="Source Sans Pro"/>
                  <a:ea typeface="Source Sans Pro"/>
                  <a:cs typeface="Source Sans Pro"/>
                  <a:sym typeface="Source Sans Pro"/>
                </a:rPr>
                <a:t> Encourage </a:t>
              </a:r>
              <a:r>
                <a:rPr lang="en" sz="2800">
                  <a:solidFill>
                    <a:srgbClr val="FFFF00"/>
                  </a:solidFill>
                  <a:latin typeface="Source Sans Pro"/>
                  <a:ea typeface="Source Sans Pro"/>
                  <a:cs typeface="Source Sans Pro"/>
                  <a:sym typeface="Source Sans Pro"/>
                </a:rPr>
                <a:t>Critical Thinking</a:t>
              </a:r>
            </a:p>
          </p:txBody>
        </p:sp>
        <p:sp>
          <p:nvSpPr>
            <p:cNvPr id="779" name="Shape 779"/>
            <p:cNvSpPr/>
            <p:nvPr/>
          </p:nvSpPr>
          <p:spPr>
            <a:xfrm>
              <a:off x="2285999" y="1229613"/>
              <a:ext cx="2743200" cy="1447800"/>
            </a:xfrm>
            <a:prstGeom prst="roundRect">
              <a:avLst>
                <a:gd name="adj" fmla="val 16667"/>
              </a:avLst>
            </a:prstGeom>
            <a:solidFill>
              <a:srgbClr val="B1BBD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0" name="Shape 780"/>
            <p:cNvSpPr txBox="1"/>
            <p:nvPr/>
          </p:nvSpPr>
          <p:spPr>
            <a:xfrm>
              <a:off x="2285999" y="1104896"/>
              <a:ext cx="2743200" cy="1447800"/>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 sz="2400">
                  <a:solidFill>
                    <a:schemeClr val="dk1"/>
                  </a:solidFill>
                  <a:latin typeface="Source Sans Pro"/>
                  <a:ea typeface="Source Sans Pro"/>
                  <a:cs typeface="Source Sans Pro"/>
                  <a:sym typeface="Source Sans Pro"/>
                </a:rPr>
                <a:t>The Four C’s of 21</a:t>
              </a:r>
              <a:r>
                <a:rPr lang="en" sz="2400" baseline="30000">
                  <a:solidFill>
                    <a:schemeClr val="dk1"/>
                  </a:solidFill>
                  <a:latin typeface="Source Sans Pro"/>
                  <a:ea typeface="Source Sans Pro"/>
                  <a:cs typeface="Source Sans Pro"/>
                  <a:sym typeface="Source Sans Pro"/>
                </a:rPr>
                <a:t>st</a:t>
              </a:r>
              <a:r>
                <a:rPr lang="en" sz="2400">
                  <a:solidFill>
                    <a:schemeClr val="dk1"/>
                  </a:solidFill>
                  <a:latin typeface="Source Sans Pro"/>
                  <a:ea typeface="Source Sans Pro"/>
                  <a:cs typeface="Source Sans Pro"/>
                  <a:sym typeface="Source Sans Pro"/>
                </a:rPr>
                <a:t> Century Learning</a:t>
              </a:r>
            </a:p>
          </p:txBody>
        </p:sp>
      </p:grpSp>
      <p:sp>
        <p:nvSpPr>
          <p:cNvPr id="781" name="Shape 781"/>
          <p:cNvSpPr txBox="1"/>
          <p:nvPr/>
        </p:nvSpPr>
        <p:spPr>
          <a:xfrm>
            <a:off x="1371600" y="4267200"/>
            <a:ext cx="6781800" cy="48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a:solidFill>
                  <a:schemeClr val="dk1"/>
                </a:solidFill>
                <a:latin typeface="Source Sans Pro"/>
                <a:ea typeface="Source Sans Pro"/>
                <a:cs typeface="Source Sans Pro"/>
                <a:sym typeface="Source Sans Pro"/>
              </a:rPr>
              <a:t>What is the relationship between technology in the classroom and “the four C’s” of 21</a:t>
            </a:r>
            <a:r>
              <a:rPr lang="en" sz="1800" baseline="30000">
                <a:solidFill>
                  <a:schemeClr val="dk1"/>
                </a:solidFill>
                <a:latin typeface="Source Sans Pro"/>
                <a:ea typeface="Source Sans Pro"/>
                <a:cs typeface="Source Sans Pro"/>
                <a:sym typeface="Source Sans Pro"/>
              </a:rPr>
              <a:t>st</a:t>
            </a:r>
            <a:r>
              <a:rPr lang="en" sz="1800">
                <a:solidFill>
                  <a:schemeClr val="dk1"/>
                </a:solidFill>
                <a:latin typeface="Source Sans Pro"/>
                <a:ea typeface="Source Sans Pro"/>
                <a:cs typeface="Source Sans Pro"/>
                <a:sym typeface="Source Sans Pro"/>
              </a:rPr>
              <a:t> century learning?</a:t>
            </a:r>
          </a:p>
        </p:txBody>
      </p:sp>
      <p:sp>
        <p:nvSpPr>
          <p:cNvPr id="782" name="Shape 782"/>
          <p:cNvSpPr txBox="1">
            <a:spLocks noGrp="1"/>
          </p:cNvSpPr>
          <p:nvPr>
            <p:ph type="title"/>
          </p:nvPr>
        </p:nvSpPr>
        <p:spPr>
          <a:xfrm>
            <a:off x="457200" y="21492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3600" dirty="0"/>
              <a:t>Reasons for Technology Integration</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Shape 787"/>
          <p:cNvPicPr preferRelativeResize="0"/>
          <p:nvPr/>
        </p:nvPicPr>
        <p:blipFill rotWithShape="1">
          <a:blip r:embed="rId3">
            <a:alphaModFix/>
          </a:blip>
          <a:srcRect t="13682" b="26039"/>
          <a:stretch/>
        </p:blipFill>
        <p:spPr>
          <a:xfrm>
            <a:off x="5144550" y="1267899"/>
            <a:ext cx="3450800" cy="3426722"/>
          </a:xfrm>
          <a:prstGeom prst="rect">
            <a:avLst/>
          </a:prstGeom>
          <a:noFill/>
          <a:ln>
            <a:noFill/>
          </a:ln>
        </p:spPr>
      </p:pic>
      <p:pic>
        <p:nvPicPr>
          <p:cNvPr id="788" name="Shape 788"/>
          <p:cNvPicPr preferRelativeResize="0"/>
          <p:nvPr/>
        </p:nvPicPr>
        <p:blipFill rotWithShape="1">
          <a:blip r:embed="rId3">
            <a:alphaModFix/>
          </a:blip>
          <a:srcRect t="73806" b="1777"/>
          <a:stretch/>
        </p:blipFill>
        <p:spPr>
          <a:xfrm>
            <a:off x="1036350" y="2781399"/>
            <a:ext cx="3829701" cy="1625125"/>
          </a:xfrm>
          <a:prstGeom prst="rect">
            <a:avLst/>
          </a:prstGeom>
          <a:noFill/>
          <a:ln>
            <a:noFill/>
          </a:ln>
        </p:spPr>
      </p:pic>
      <p:sp>
        <p:nvSpPr>
          <p:cNvPr id="789" name="Shape 789"/>
          <p:cNvSpPr txBox="1">
            <a:spLocks noGrp="1"/>
          </p:cNvSpPr>
          <p:nvPr>
            <p:ph type="body" idx="1"/>
          </p:nvPr>
        </p:nvSpPr>
        <p:spPr>
          <a:xfrm>
            <a:off x="331475" y="1191700"/>
            <a:ext cx="5152200" cy="1665900"/>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None/>
            </a:pPr>
            <a:r>
              <a:rPr lang="en" sz="3000" b="0"/>
              <a:t>Webb’s Depth of Knowledge</a:t>
            </a:r>
          </a:p>
          <a:p>
            <a:pPr marL="0" marR="0" lvl="0" indent="0" algn="ctr" rtl="0">
              <a:lnSpc>
                <a:spcPct val="120000"/>
              </a:lnSpc>
              <a:spcBef>
                <a:spcPts val="0"/>
              </a:spcBef>
              <a:spcAft>
                <a:spcPts val="0"/>
              </a:spcAft>
              <a:buNone/>
            </a:pPr>
            <a:r>
              <a:rPr lang="en" sz="1800" b="0"/>
              <a:t>&amp;</a:t>
            </a:r>
          </a:p>
          <a:p>
            <a:pPr marL="0" marR="0" lvl="0" indent="0" algn="ctr" rtl="0">
              <a:lnSpc>
                <a:spcPct val="120000"/>
              </a:lnSpc>
              <a:spcBef>
                <a:spcPts val="0"/>
              </a:spcBef>
              <a:spcAft>
                <a:spcPts val="0"/>
              </a:spcAft>
              <a:buNone/>
            </a:pPr>
            <a:r>
              <a:rPr lang="en" sz="3000" b="0"/>
              <a:t>Web 2.0</a:t>
            </a:r>
          </a:p>
          <a:p>
            <a:pPr marL="742950" marR="0" lvl="1" indent="-107950" algn="l" rtl="0">
              <a:lnSpc>
                <a:spcPct val="120000"/>
              </a:lnSpc>
              <a:spcBef>
                <a:spcPts val="560"/>
              </a:spcBef>
              <a:buClr>
                <a:srgbClr val="FBC370"/>
              </a:buClr>
              <a:buSzPct val="25000"/>
              <a:buFont typeface="Arial"/>
              <a:buNone/>
            </a:pPr>
            <a:endParaRPr sz="3200" b="0" i="0" u="none" strike="noStrike" cap="none">
              <a:solidFill>
                <a:schemeClr val="dk1"/>
              </a:solidFill>
              <a:latin typeface="Source Sans Pro"/>
              <a:ea typeface="Source Sans Pro"/>
              <a:cs typeface="Source Sans Pro"/>
              <a:sym typeface="Source Sans Pro"/>
            </a:endParaRPr>
          </a:p>
        </p:txBody>
      </p:sp>
      <p:sp>
        <p:nvSpPr>
          <p:cNvPr id="790" name="Shape 790"/>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Depth of Knowledge and Technology</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Shape 795"/>
          <p:cNvPicPr preferRelativeResize="0"/>
          <p:nvPr/>
        </p:nvPicPr>
        <p:blipFill rotWithShape="1">
          <a:blip r:embed="rId3">
            <a:alphaModFix/>
          </a:blip>
          <a:srcRect l="6571" t="6156" r="49678" b="5636"/>
          <a:stretch/>
        </p:blipFill>
        <p:spPr>
          <a:xfrm>
            <a:off x="5655000" y="1371874"/>
            <a:ext cx="3031800" cy="2865000"/>
          </a:xfrm>
          <a:prstGeom prst="rect">
            <a:avLst/>
          </a:prstGeom>
          <a:noFill/>
          <a:ln>
            <a:noFill/>
          </a:ln>
        </p:spPr>
      </p:pic>
      <p:sp>
        <p:nvSpPr>
          <p:cNvPr id="796" name="Shape 796"/>
          <p:cNvSpPr txBox="1">
            <a:spLocks noGrp="1"/>
          </p:cNvSpPr>
          <p:nvPr>
            <p:ph type="body" idx="1"/>
          </p:nvPr>
        </p:nvSpPr>
        <p:spPr>
          <a:xfrm>
            <a:off x="457200" y="1274625"/>
            <a:ext cx="5065500" cy="3241500"/>
          </a:xfrm>
          <a:prstGeom prst="rect">
            <a:avLst/>
          </a:prstGeom>
          <a:noFill/>
          <a:ln>
            <a:noFill/>
          </a:ln>
        </p:spPr>
        <p:txBody>
          <a:bodyPr lIns="91425" tIns="45700" rIns="91425" bIns="45700" anchor="t" anchorCtr="0">
            <a:noAutofit/>
          </a:bodyPr>
          <a:lstStyle/>
          <a:p>
            <a:pPr marL="457200" marR="0" lvl="0" indent="-355600" algn="l" rtl="0">
              <a:lnSpc>
                <a:spcPct val="120000"/>
              </a:lnSpc>
              <a:spcBef>
                <a:spcPts val="400"/>
              </a:spcBef>
              <a:spcAft>
                <a:spcPts val="0"/>
              </a:spcAft>
              <a:buSzPct val="100000"/>
            </a:pPr>
            <a:r>
              <a:rPr lang="en" sz="2000" b="0"/>
              <a:t>Write each tech tool in your current repertoire on a Post-it</a:t>
            </a:r>
          </a:p>
          <a:p>
            <a:pPr marL="457200" marR="0" lvl="0" indent="-355600" algn="l" rtl="0">
              <a:lnSpc>
                <a:spcPct val="120000"/>
              </a:lnSpc>
              <a:spcBef>
                <a:spcPts val="400"/>
              </a:spcBef>
              <a:spcAft>
                <a:spcPts val="0"/>
              </a:spcAft>
              <a:buSzPct val="100000"/>
            </a:pPr>
            <a:r>
              <a:rPr lang="en" sz="2000" b="0"/>
              <a:t>Collate your Post-its with the whole group</a:t>
            </a:r>
          </a:p>
          <a:p>
            <a:pPr marL="457200" marR="0" lvl="0" indent="-355600" algn="l" rtl="0">
              <a:lnSpc>
                <a:spcPct val="120000"/>
              </a:lnSpc>
              <a:spcBef>
                <a:spcPts val="400"/>
              </a:spcBef>
              <a:spcAft>
                <a:spcPts val="0"/>
              </a:spcAft>
              <a:buSzPct val="100000"/>
            </a:pPr>
            <a:r>
              <a:rPr lang="en" sz="2000" b="0"/>
              <a:t>Sort and label using the 4 C’s</a:t>
            </a:r>
          </a:p>
          <a:p>
            <a:pPr marL="0" lvl="0" indent="0" algn="ctr" rtl="0">
              <a:lnSpc>
                <a:spcPct val="120000"/>
              </a:lnSpc>
              <a:spcBef>
                <a:spcPts val="0"/>
              </a:spcBef>
              <a:buNone/>
            </a:pPr>
            <a:r>
              <a:rPr lang="en" sz="3000"/>
              <a:t>Use “Epic BYOD Toolchest” as a reference</a:t>
            </a: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797" name="Shape 797"/>
          <p:cNvSpPr txBox="1">
            <a:spLocks noGrp="1"/>
          </p:cNvSpPr>
          <p:nvPr>
            <p:ph type="title"/>
          </p:nvPr>
        </p:nvSpPr>
        <p:spPr>
          <a:xfrm>
            <a:off x="457200" y="161403"/>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a:t>Post-it Protocol</a:t>
            </a: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Technology for Intellectual Engagement</a:t>
            </a:r>
          </a:p>
        </p:txBody>
      </p:sp>
      <p:pic>
        <p:nvPicPr>
          <p:cNvPr id="804" name="Shape 804"/>
          <p:cNvPicPr preferRelativeResize="0"/>
          <p:nvPr/>
        </p:nvPicPr>
        <p:blipFill>
          <a:blip r:embed="rId3">
            <a:alphaModFix/>
          </a:blip>
          <a:stretch>
            <a:fillRect/>
          </a:stretch>
        </p:blipFill>
        <p:spPr>
          <a:xfrm>
            <a:off x="8392477" y="4415730"/>
            <a:ext cx="663150" cy="696468"/>
          </a:xfrm>
          <a:prstGeom prst="rect">
            <a:avLst/>
          </a:prstGeom>
          <a:noFill/>
          <a:ln>
            <a:noFill/>
          </a:ln>
        </p:spPr>
      </p:pic>
      <p:sp>
        <p:nvSpPr>
          <p:cNvPr id="805" name="Shape 805"/>
          <p:cNvSpPr txBox="1">
            <a:spLocks noGrp="1"/>
          </p:cNvSpPr>
          <p:nvPr>
            <p:ph type="body" idx="1"/>
          </p:nvPr>
        </p:nvSpPr>
        <p:spPr>
          <a:xfrm>
            <a:off x="457200" y="1063225"/>
            <a:ext cx="8229600" cy="3086100"/>
          </a:xfrm>
          <a:prstGeom prst="rect">
            <a:avLst/>
          </a:prstGeom>
          <a:noFill/>
          <a:ln>
            <a:noFill/>
          </a:ln>
        </p:spPr>
        <p:txBody>
          <a:bodyPr lIns="91425" tIns="45700" rIns="91425" bIns="45700" anchor="t" anchorCtr="0">
            <a:noAutofit/>
          </a:bodyPr>
          <a:lstStyle/>
          <a:p>
            <a:pPr marL="0" lvl="0" indent="0" rtl="0">
              <a:spcBef>
                <a:spcPts val="0"/>
              </a:spcBef>
              <a:buNone/>
            </a:pPr>
            <a:r>
              <a:rPr lang="en" sz="2400" b="0"/>
              <a:t>Watch this Video </a:t>
            </a:r>
          </a:p>
          <a:p>
            <a:pPr marL="457200" lvl="0" indent="0" rtl="0">
              <a:spcBef>
                <a:spcPts val="0"/>
              </a:spcBef>
              <a:buNone/>
            </a:pPr>
            <a:r>
              <a:rPr lang="en" sz="2400" b="0" u="sng">
                <a:solidFill>
                  <a:schemeClr val="hlink"/>
                </a:solidFill>
                <a:hlinkClick r:id="rId4"/>
              </a:rPr>
              <a:t>Using Technology to Increase Intellectual Engagement</a:t>
            </a:r>
          </a:p>
          <a:p>
            <a:pPr marL="457200" lvl="0" indent="457200" rtl="0">
              <a:spcBef>
                <a:spcPts val="0"/>
              </a:spcBef>
              <a:buNone/>
            </a:pPr>
            <a:r>
              <a:rPr lang="en" sz="1200" b="0"/>
              <a:t>-Clearview Regional Media Production</a:t>
            </a:r>
          </a:p>
          <a:p>
            <a:pPr marL="457200" lvl="0" indent="457200" rtl="0">
              <a:spcBef>
                <a:spcPts val="0"/>
              </a:spcBef>
              <a:buNone/>
            </a:pPr>
            <a:endParaRPr sz="1200" b="0"/>
          </a:p>
          <a:p>
            <a:pPr lvl="0" indent="0" rtl="0">
              <a:spcBef>
                <a:spcPts val="0"/>
              </a:spcBef>
              <a:buClr>
                <a:srgbClr val="000000"/>
              </a:buClr>
              <a:buSzPct val="100000"/>
              <a:buFont typeface="Arial"/>
              <a:buChar char="•"/>
            </a:pPr>
            <a:r>
              <a:rPr lang="en" sz="2400" b="0"/>
              <a:t>What resonates with you?</a:t>
            </a:r>
          </a:p>
          <a:p>
            <a:pPr marL="0" marR="0" lvl="0" indent="-2032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buClr>
                <a:schemeClr val="dk1"/>
              </a:buClr>
              <a:buSzPct val="100000"/>
              <a:buFont typeface="Arial"/>
              <a:buNone/>
            </a:pPr>
            <a:endParaRPr sz="3200" b="1" i="0" u="none" strike="noStrike" cap="none">
              <a:solidFill>
                <a:schemeClr val="dk1"/>
              </a:solidFill>
              <a:latin typeface="Source Sans Pro"/>
              <a:ea typeface="Source Sans Pro"/>
              <a:cs typeface="Source Sans Pro"/>
              <a:sym typeface="Source Sans Pro"/>
            </a:endParaRP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dirty="0">
                <a:solidFill>
                  <a:schemeClr val="lt1"/>
                </a:solidFill>
                <a:latin typeface="Source Sans Pro"/>
                <a:ea typeface="Source Sans Pro"/>
                <a:cs typeface="Source Sans Pro"/>
                <a:sym typeface="Source Sans Pro"/>
              </a:rPr>
              <a:t>Technology Key Concepts</a:t>
            </a:r>
          </a:p>
        </p:txBody>
      </p:sp>
      <p:sp>
        <p:nvSpPr>
          <p:cNvPr id="812" name="Shape 812"/>
          <p:cNvSpPr txBox="1">
            <a:spLocks noGrp="1"/>
          </p:cNvSpPr>
          <p:nvPr>
            <p:ph type="body" idx="1"/>
          </p:nvPr>
        </p:nvSpPr>
        <p:spPr>
          <a:xfrm>
            <a:off x="457200" y="1266750"/>
            <a:ext cx="8229600" cy="2914800"/>
          </a:xfrm>
          <a:prstGeom prst="rect">
            <a:avLst/>
          </a:prstGeom>
          <a:noFill/>
          <a:ln>
            <a:noFill/>
          </a:ln>
        </p:spPr>
        <p:txBody>
          <a:bodyPr lIns="91425" tIns="45700" rIns="91425" bIns="45700" anchor="t" anchorCtr="0">
            <a:noAutofit/>
          </a:bodyPr>
          <a:lstStyle/>
          <a:p>
            <a:pPr marL="342900" marR="0" lvl="0" indent="-317500" algn="l" rtl="0">
              <a:lnSpc>
                <a:spcPct val="100000"/>
              </a:lnSpc>
              <a:spcBef>
                <a:spcPts val="0"/>
              </a:spcBef>
              <a:spcAft>
                <a:spcPts val="0"/>
              </a:spcAft>
              <a:buClr>
                <a:srgbClr val="000000"/>
              </a:buClr>
              <a:buSzPct val="133333"/>
              <a:buFont typeface="Arial"/>
              <a:buChar char="•"/>
            </a:pPr>
            <a:r>
              <a:rPr lang="en" sz="1800" dirty="0"/>
              <a:t>Technology in the classroom supports engagement, assessment, and differentiation. </a:t>
            </a:r>
          </a:p>
          <a:p>
            <a:pPr marL="0" lvl="0" indent="387350" rtl="0">
              <a:lnSpc>
                <a:spcPct val="100000"/>
              </a:lnSpc>
              <a:spcBef>
                <a:spcPts val="544"/>
              </a:spcBef>
              <a:buClr>
                <a:srgbClr val="000000"/>
              </a:buClr>
              <a:buSzPct val="61111"/>
              <a:buNone/>
            </a:pPr>
            <a:r>
              <a:rPr lang="en" sz="1800" b="0" dirty="0"/>
              <a:t>(Examples: Today’s Meet, Socrative, Google Forms)</a:t>
            </a:r>
          </a:p>
          <a:p>
            <a:pPr marL="342900" marR="0" lvl="0" indent="-317500" algn="l" rtl="0">
              <a:lnSpc>
                <a:spcPct val="100000"/>
              </a:lnSpc>
              <a:spcBef>
                <a:spcPts val="400"/>
              </a:spcBef>
              <a:spcAft>
                <a:spcPts val="0"/>
              </a:spcAft>
              <a:buClr>
                <a:srgbClr val="000000"/>
              </a:buClr>
              <a:buSzPct val="133333"/>
              <a:buFont typeface="Arial"/>
              <a:buChar char="•"/>
            </a:pPr>
            <a:r>
              <a:rPr lang="en" sz="1800" dirty="0"/>
              <a:t>Technology outside the classroom</a:t>
            </a:r>
            <a:r>
              <a:rPr lang="en" sz="1800" b="0" dirty="0"/>
              <a:t> </a:t>
            </a:r>
            <a:r>
              <a:rPr lang="en" sz="1800" dirty="0"/>
              <a:t>supports on-going learning. </a:t>
            </a:r>
          </a:p>
          <a:p>
            <a:pPr marL="457200" lvl="0" indent="-69850" rtl="0">
              <a:lnSpc>
                <a:spcPct val="100000"/>
              </a:lnSpc>
              <a:spcBef>
                <a:spcPts val="544"/>
              </a:spcBef>
              <a:buClr>
                <a:srgbClr val="000000"/>
              </a:buClr>
              <a:buSzPct val="61111"/>
              <a:buNone/>
            </a:pPr>
            <a:r>
              <a:rPr lang="en" sz="1800" b="0" dirty="0"/>
              <a:t>(Examples: Google Docs, Online classrooms such as Moodle, Google Classroom and Canvas, Edmodo, Weebly, Twitter, YouTube, Instagram)</a:t>
            </a:r>
          </a:p>
          <a:p>
            <a:pPr marL="342900" marR="0" lvl="0" indent="-317500" algn="l" rtl="0">
              <a:lnSpc>
                <a:spcPct val="100000"/>
              </a:lnSpc>
              <a:spcBef>
                <a:spcPts val="400"/>
              </a:spcBef>
              <a:spcAft>
                <a:spcPts val="0"/>
              </a:spcAft>
              <a:buClr>
                <a:srgbClr val="000000"/>
              </a:buClr>
              <a:buSzPct val="133333"/>
              <a:buFont typeface="Arial"/>
              <a:buChar char="•"/>
            </a:pPr>
            <a:r>
              <a:rPr lang="en" sz="1800" dirty="0"/>
              <a:t>Use what is permitted as there is plenty to choose from.</a:t>
            </a:r>
            <a:r>
              <a:rPr lang="en" sz="1800" b="0" dirty="0"/>
              <a:t> </a:t>
            </a:r>
          </a:p>
          <a:p>
            <a:pPr marL="0" lvl="0" indent="387350" rtl="0">
              <a:lnSpc>
                <a:spcPct val="100000"/>
              </a:lnSpc>
              <a:spcBef>
                <a:spcPts val="544"/>
              </a:spcBef>
              <a:buClr>
                <a:srgbClr val="000000"/>
              </a:buClr>
              <a:buSzPct val="61111"/>
              <a:buNone/>
            </a:pPr>
            <a:r>
              <a:rPr lang="en" sz="1800" b="0" dirty="0"/>
              <a:t>(Examples: Plickers, Kahoot, Remind, Padlet)</a:t>
            </a:r>
          </a:p>
          <a:p>
            <a:pPr marL="342900" marR="0" lvl="0" indent="-342900" algn="l" rtl="0">
              <a:lnSpc>
                <a:spcPct val="120000"/>
              </a:lnSpc>
              <a:spcBef>
                <a:spcPts val="400"/>
              </a:spcBef>
              <a:spcAft>
                <a:spcPts val="0"/>
              </a:spcAft>
              <a:buClr>
                <a:srgbClr val="FBC370"/>
              </a:buClr>
              <a:buSzPct val="100000"/>
              <a:buFont typeface="Arial"/>
              <a:buNone/>
            </a:pPr>
            <a:endParaRPr sz="2400" b="1" i="0" u="none" strike="noStrike" cap="none" dirty="0">
              <a:solidFill>
                <a:schemeClr val="dk1"/>
              </a:solidFill>
              <a:latin typeface="Source Sans Pro"/>
              <a:ea typeface="Source Sans Pro"/>
              <a:cs typeface="Source Sans Pro"/>
              <a:sym typeface="Source Sans Pro"/>
            </a:endParaRPr>
          </a:p>
          <a:p>
            <a:pPr marL="457200" marR="0" lvl="1" indent="0" algn="l" rtl="0">
              <a:lnSpc>
                <a:spcPct val="120000"/>
              </a:lnSpc>
              <a:spcBef>
                <a:spcPts val="400"/>
              </a:spcBef>
              <a:buClr>
                <a:srgbClr val="FBC370"/>
              </a:buClr>
              <a:buSzPct val="25000"/>
              <a:buFont typeface="Arial"/>
              <a:buNone/>
            </a:pP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xEl>
                                              <p:pRg st="0" end="0"/>
                                            </p:txEl>
                                          </p:spTgt>
                                        </p:tgtEl>
                                        <p:attrNameLst>
                                          <p:attrName>style.visibility</p:attrName>
                                        </p:attrNameLst>
                                      </p:cBhvr>
                                      <p:to>
                                        <p:strVal val="visible"/>
                                      </p:to>
                                    </p:set>
                                    <p:animEffect transition="in" filter="fade">
                                      <p:cBhvr>
                                        <p:cTn id="7" dur="1000"/>
                                        <p:tgtEl>
                                          <p:spTgt spid="8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2">
                                            <p:txEl>
                                              <p:pRg st="1" end="1"/>
                                            </p:txEl>
                                          </p:spTgt>
                                        </p:tgtEl>
                                        <p:attrNameLst>
                                          <p:attrName>style.visibility</p:attrName>
                                        </p:attrNameLst>
                                      </p:cBhvr>
                                      <p:to>
                                        <p:strVal val="visible"/>
                                      </p:to>
                                    </p:set>
                                    <p:animEffect transition="in" filter="fade">
                                      <p:cBhvr>
                                        <p:cTn id="12" dur="1000"/>
                                        <p:tgtEl>
                                          <p:spTgt spid="8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2">
                                            <p:txEl>
                                              <p:pRg st="2" end="2"/>
                                            </p:txEl>
                                          </p:spTgt>
                                        </p:tgtEl>
                                        <p:attrNameLst>
                                          <p:attrName>style.visibility</p:attrName>
                                        </p:attrNameLst>
                                      </p:cBhvr>
                                      <p:to>
                                        <p:strVal val="visible"/>
                                      </p:to>
                                    </p:set>
                                    <p:animEffect transition="in" filter="fade">
                                      <p:cBhvr>
                                        <p:cTn id="17" dur="1000"/>
                                        <p:tgtEl>
                                          <p:spTgt spid="8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2">
                                            <p:txEl>
                                              <p:pRg st="3" end="3"/>
                                            </p:txEl>
                                          </p:spTgt>
                                        </p:tgtEl>
                                        <p:attrNameLst>
                                          <p:attrName>style.visibility</p:attrName>
                                        </p:attrNameLst>
                                      </p:cBhvr>
                                      <p:to>
                                        <p:strVal val="visible"/>
                                      </p:to>
                                    </p:set>
                                    <p:animEffect transition="in" filter="fade">
                                      <p:cBhvr>
                                        <p:cTn id="22" dur="1000"/>
                                        <p:tgtEl>
                                          <p:spTgt spid="8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2">
                                            <p:txEl>
                                              <p:pRg st="4" end="4"/>
                                            </p:txEl>
                                          </p:spTgt>
                                        </p:tgtEl>
                                        <p:attrNameLst>
                                          <p:attrName>style.visibility</p:attrName>
                                        </p:attrNameLst>
                                      </p:cBhvr>
                                      <p:to>
                                        <p:strVal val="visible"/>
                                      </p:to>
                                    </p:set>
                                    <p:animEffect transition="in" filter="fade">
                                      <p:cBhvr>
                                        <p:cTn id="27" dur="1000"/>
                                        <p:tgtEl>
                                          <p:spTgt spid="8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2">
                                            <p:txEl>
                                              <p:pRg st="5" end="5"/>
                                            </p:txEl>
                                          </p:spTgt>
                                        </p:tgtEl>
                                        <p:attrNameLst>
                                          <p:attrName>style.visibility</p:attrName>
                                        </p:attrNameLst>
                                      </p:cBhvr>
                                      <p:to>
                                        <p:strVal val="visible"/>
                                      </p:to>
                                    </p:set>
                                    <p:animEffect transition="in" filter="fade">
                                      <p:cBhvr>
                                        <p:cTn id="32" dur="1000"/>
                                        <p:tgtEl>
                                          <p:spTgt spid="8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817" name="Shape 817"/>
          <p:cNvPicPr preferRelativeResize="0"/>
          <p:nvPr/>
        </p:nvPicPr>
        <p:blipFill>
          <a:blip r:embed="rId3">
            <a:alphaModFix/>
          </a:blip>
          <a:stretch>
            <a:fillRect/>
          </a:stretch>
        </p:blipFill>
        <p:spPr>
          <a:xfrm>
            <a:off x="8392477" y="4415730"/>
            <a:ext cx="663150" cy="696468"/>
          </a:xfrm>
          <a:prstGeom prst="rect">
            <a:avLst/>
          </a:prstGeom>
          <a:noFill/>
          <a:ln>
            <a:noFill/>
          </a:ln>
        </p:spPr>
      </p:pic>
      <p:sp>
        <p:nvSpPr>
          <p:cNvPr id="818" name="Shape 818"/>
          <p:cNvSpPr txBox="1">
            <a:spLocks noGrp="1"/>
          </p:cNvSpPr>
          <p:nvPr>
            <p:ph type="body" idx="1"/>
          </p:nvPr>
        </p:nvSpPr>
        <p:spPr>
          <a:xfrm>
            <a:off x="457200" y="2067450"/>
            <a:ext cx="8229600" cy="2768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Noto Sans Symbols"/>
              <a:buNone/>
            </a:pPr>
            <a:endParaRPr sz="2400">
              <a:solidFill>
                <a:schemeClr val="dk2"/>
              </a:solidFill>
            </a:endParaRPr>
          </a:p>
          <a:p>
            <a:pPr marL="0" marR="0" lvl="0" indent="0" algn="ctr" rtl="0">
              <a:lnSpc>
                <a:spcPct val="100000"/>
              </a:lnSpc>
              <a:spcBef>
                <a:spcPts val="0"/>
              </a:spcBef>
              <a:spcAft>
                <a:spcPts val="0"/>
              </a:spcAft>
              <a:buClr>
                <a:schemeClr val="dk2"/>
              </a:buClr>
              <a:buSzPct val="25000"/>
              <a:buFont typeface="Noto Sans Symbols"/>
              <a:buNone/>
            </a:pPr>
            <a:endParaRPr sz="2400">
              <a:solidFill>
                <a:schemeClr val="dk2"/>
              </a:solidFill>
            </a:endParaRPr>
          </a:p>
          <a:p>
            <a:pPr marL="0" marR="0" lvl="0" indent="0" algn="l" rtl="0">
              <a:lnSpc>
                <a:spcPct val="100000"/>
              </a:lnSpc>
              <a:spcBef>
                <a:spcPts val="0"/>
              </a:spcBef>
              <a:spcAft>
                <a:spcPts val="0"/>
              </a:spcAft>
              <a:buClr>
                <a:schemeClr val="dk2"/>
              </a:buClr>
              <a:buSzPct val="25000"/>
              <a:buFont typeface="Noto Sans Symbols"/>
              <a:buNone/>
            </a:pPr>
            <a:r>
              <a:rPr lang="en" sz="3000">
                <a:solidFill>
                  <a:schemeClr val="dk2"/>
                </a:solidFill>
              </a:rPr>
              <a:t>Remember and relate via Today’s Meet:</a:t>
            </a:r>
          </a:p>
          <a:p>
            <a:pPr marL="0" marR="0" lvl="0" indent="0" algn="l" rtl="0">
              <a:lnSpc>
                <a:spcPct val="100000"/>
              </a:lnSpc>
              <a:spcBef>
                <a:spcPts val="0"/>
              </a:spcBef>
              <a:spcAft>
                <a:spcPts val="0"/>
              </a:spcAft>
              <a:buClr>
                <a:schemeClr val="dk2"/>
              </a:buClr>
              <a:buSzPct val="25000"/>
              <a:buFont typeface="Noto Sans Symbols"/>
              <a:buNone/>
            </a:pPr>
            <a:endParaRPr sz="600">
              <a:solidFill>
                <a:schemeClr val="dk2"/>
              </a:solidFill>
            </a:endParaRPr>
          </a:p>
          <a:p>
            <a:pPr marL="0" marR="0" lvl="0" indent="0" rtl="0">
              <a:lnSpc>
                <a:spcPct val="100000"/>
              </a:lnSpc>
              <a:spcBef>
                <a:spcPts val="0"/>
              </a:spcBef>
              <a:spcAft>
                <a:spcPts val="0"/>
              </a:spcAft>
              <a:buClr>
                <a:schemeClr val="dk1"/>
              </a:buClr>
              <a:buSzPct val="25000"/>
              <a:buFont typeface="Noto Sans Symbols"/>
              <a:buNone/>
            </a:pPr>
            <a:r>
              <a:rPr lang="en" sz="2300" b="0"/>
              <a:t>Share an experience when a tech tool facilitated one of the 4 C’s.</a:t>
            </a:r>
          </a:p>
          <a:p>
            <a:pPr marL="0" marR="0" lvl="0" indent="0" rtl="0">
              <a:lnSpc>
                <a:spcPct val="100000"/>
              </a:lnSpc>
              <a:spcBef>
                <a:spcPts val="0"/>
              </a:spcBef>
              <a:spcAft>
                <a:spcPts val="0"/>
              </a:spcAft>
              <a:buClr>
                <a:schemeClr val="dk1"/>
              </a:buClr>
              <a:buSzPct val="25000"/>
              <a:buFont typeface="Noto Sans Symbols"/>
              <a:buNone/>
            </a:pPr>
            <a:endParaRPr sz="600" b="0"/>
          </a:p>
          <a:p>
            <a:pPr marL="0" marR="0" lvl="0" indent="0" rtl="0">
              <a:lnSpc>
                <a:spcPct val="100000"/>
              </a:lnSpc>
              <a:spcBef>
                <a:spcPts val="0"/>
              </a:spcBef>
              <a:spcAft>
                <a:spcPts val="0"/>
              </a:spcAft>
              <a:buClr>
                <a:schemeClr val="dk1"/>
              </a:buClr>
              <a:buSzPct val="25000"/>
              <a:buFont typeface="Noto Sans Symbols"/>
              <a:buNone/>
            </a:pPr>
            <a:endParaRPr sz="600" b="0"/>
          </a:p>
          <a:p>
            <a:pPr marL="0" marR="0" lvl="0" indent="0" rtl="0">
              <a:lnSpc>
                <a:spcPct val="100000"/>
              </a:lnSpc>
              <a:spcBef>
                <a:spcPts val="0"/>
              </a:spcBef>
              <a:spcAft>
                <a:spcPts val="0"/>
              </a:spcAft>
              <a:buClr>
                <a:schemeClr val="dk1"/>
              </a:buClr>
              <a:buSzPct val="25000"/>
              <a:buFont typeface="Noto Sans Symbols"/>
              <a:buNone/>
            </a:pPr>
            <a:r>
              <a:rPr lang="en" sz="2600"/>
              <a:t>Include:</a:t>
            </a:r>
          </a:p>
          <a:p>
            <a:pPr marL="0" lvl="0" indent="0" rtl="0">
              <a:spcBef>
                <a:spcPts val="0"/>
              </a:spcBef>
              <a:buNone/>
            </a:pPr>
            <a:endParaRPr sz="1200" b="1"/>
          </a:p>
          <a:p>
            <a:pPr marL="800100" lvl="0" indent="-292100" rtl="0">
              <a:spcBef>
                <a:spcPts val="0"/>
              </a:spcBef>
              <a:buClr>
                <a:srgbClr val="000000"/>
              </a:buClr>
              <a:buSzPct val="100000"/>
              <a:buFont typeface="Arial"/>
            </a:pPr>
            <a:r>
              <a:rPr lang="en" sz="2400" b="0"/>
              <a:t>Grade level</a:t>
            </a:r>
          </a:p>
          <a:p>
            <a:pPr marL="800100" lvl="0" indent="-292100" rtl="0">
              <a:spcBef>
                <a:spcPts val="0"/>
              </a:spcBef>
              <a:buClr>
                <a:srgbClr val="000000"/>
              </a:buClr>
              <a:buSzPct val="100000"/>
              <a:buFont typeface="Arial"/>
            </a:pPr>
            <a:r>
              <a:rPr lang="en" sz="2400" b="0"/>
              <a:t>Tech tool</a:t>
            </a:r>
          </a:p>
          <a:p>
            <a:pPr marL="800100" lvl="0" indent="-292100" rtl="0">
              <a:spcBef>
                <a:spcPts val="0"/>
              </a:spcBef>
              <a:buClr>
                <a:srgbClr val="000000"/>
              </a:buClr>
              <a:buSzPct val="100000"/>
              <a:buFont typeface="Arial"/>
            </a:pPr>
            <a:r>
              <a:rPr lang="en" sz="2400" b="0"/>
              <a:t>Lesson objective</a:t>
            </a:r>
          </a:p>
          <a:p>
            <a:pPr marL="800100" lvl="0" indent="-292100" rtl="0">
              <a:spcBef>
                <a:spcPts val="0"/>
              </a:spcBef>
              <a:buClr>
                <a:srgbClr val="000000"/>
              </a:buClr>
              <a:buSzPct val="100000"/>
              <a:buFont typeface="Arial"/>
            </a:pPr>
            <a:r>
              <a:rPr lang="en" sz="2400" b="0"/>
              <a:t>The “C” factor  (Collaboration, Communication, Creativity, or Critical Thinking)  </a:t>
            </a:r>
            <a:r>
              <a:rPr lang="en" sz="3000" b="0"/>
              <a:t>                                         </a:t>
            </a:r>
          </a:p>
          <a:p>
            <a:pPr marL="0" marR="0" lvl="0" indent="0" rtl="0">
              <a:lnSpc>
                <a:spcPct val="100000"/>
              </a:lnSpc>
              <a:spcBef>
                <a:spcPts val="0"/>
              </a:spcBef>
              <a:spcAft>
                <a:spcPts val="0"/>
              </a:spcAft>
              <a:buClr>
                <a:schemeClr val="dk1"/>
              </a:buClr>
              <a:buSzPct val="25000"/>
              <a:buFont typeface="Noto Sans Symbols"/>
              <a:buNone/>
            </a:pPr>
            <a:endParaRPr sz="1000"/>
          </a:p>
          <a:p>
            <a:pPr marL="0" marR="0" lvl="0" indent="0" algn="ctr" rtl="0">
              <a:lnSpc>
                <a:spcPct val="100000"/>
              </a:lnSpc>
              <a:spcBef>
                <a:spcPts val="0"/>
              </a:spcBef>
              <a:spcAft>
                <a:spcPts val="0"/>
              </a:spcAft>
              <a:buClr>
                <a:schemeClr val="dk1"/>
              </a:buClr>
              <a:buSzPct val="25000"/>
              <a:buFont typeface="Noto Sans Symbols"/>
              <a:buNone/>
            </a:pPr>
            <a:endParaRPr sz="2800" b="1" i="0" u="none" strike="noStrike" cap="none">
              <a:solidFill>
                <a:srgbClr val="99000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chemeClr val="dk1"/>
              </a:buClr>
              <a:buSzPct val="25000"/>
              <a:buFont typeface="Noto Sans Symbols"/>
              <a:buNone/>
            </a:pPr>
            <a:endParaRPr sz="2800" b="1" i="0" u="none" strike="noStrike" cap="none">
              <a:solidFill>
                <a:srgbClr val="99000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chemeClr val="dk1"/>
              </a:buClr>
              <a:buSzPct val="25000"/>
              <a:buFont typeface="Noto Sans Symbols"/>
              <a:buNone/>
            </a:pPr>
            <a:endParaRPr sz="2800" b="1" i="0" u="none" strike="noStrike" cap="none">
              <a:solidFill>
                <a:srgbClr val="990000"/>
              </a:solidFill>
              <a:latin typeface="Source Sans Pro"/>
              <a:ea typeface="Source Sans Pro"/>
              <a:cs typeface="Source Sans Pro"/>
              <a:sym typeface="Source Sans Pro"/>
            </a:endParaRPr>
          </a:p>
          <a:p>
            <a:pPr marL="0" marR="0" lvl="0" indent="0" algn="ctr" rtl="0">
              <a:lnSpc>
                <a:spcPct val="100000"/>
              </a:lnSpc>
              <a:spcBef>
                <a:spcPts val="0"/>
              </a:spcBef>
              <a:buClr>
                <a:schemeClr val="dk1"/>
              </a:buClr>
              <a:buSzPct val="25000"/>
              <a:buFont typeface="Noto Sans Symbols"/>
              <a:buNone/>
            </a:pPr>
            <a:endParaRPr sz="2400" b="1" i="0" u="none" strike="noStrike" cap="none">
              <a:solidFill>
                <a:schemeClr val="dk2"/>
              </a:solidFill>
              <a:latin typeface="Source Sans Pro"/>
              <a:ea typeface="Source Sans Pro"/>
              <a:cs typeface="Source Sans Pro"/>
              <a:sym typeface="Source Sans Pro"/>
            </a:endParaRPr>
          </a:p>
        </p:txBody>
      </p:sp>
      <p:sp>
        <p:nvSpPr>
          <p:cNvPr id="819" name="Shape 819"/>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200" dirty="0"/>
              <a:t>Reflection: Technology Success Story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8">
                                            <p:txEl>
                                              <p:pRg st="2" end="2"/>
                                            </p:txEl>
                                          </p:spTgt>
                                        </p:tgtEl>
                                        <p:attrNameLst>
                                          <p:attrName>style.visibility</p:attrName>
                                        </p:attrNameLst>
                                      </p:cBhvr>
                                      <p:to>
                                        <p:strVal val="visible"/>
                                      </p:to>
                                    </p:set>
                                    <p:animEffect transition="in" filter="fade">
                                      <p:cBhvr>
                                        <p:cTn id="7" dur="1000"/>
                                        <p:tgtEl>
                                          <p:spTgt spid="8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8">
                                            <p:txEl>
                                              <p:pRg st="4" end="4"/>
                                            </p:txEl>
                                          </p:spTgt>
                                        </p:tgtEl>
                                        <p:attrNameLst>
                                          <p:attrName>style.visibility</p:attrName>
                                        </p:attrNameLst>
                                      </p:cBhvr>
                                      <p:to>
                                        <p:strVal val="visible"/>
                                      </p:to>
                                    </p:set>
                                    <p:animEffect transition="in" filter="fade">
                                      <p:cBhvr>
                                        <p:cTn id="12" dur="1000"/>
                                        <p:tgtEl>
                                          <p:spTgt spid="81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8">
                                            <p:txEl>
                                              <p:pRg st="7" end="7"/>
                                            </p:txEl>
                                          </p:spTgt>
                                        </p:tgtEl>
                                        <p:attrNameLst>
                                          <p:attrName>style.visibility</p:attrName>
                                        </p:attrNameLst>
                                      </p:cBhvr>
                                      <p:to>
                                        <p:strVal val="visible"/>
                                      </p:to>
                                    </p:set>
                                    <p:animEffect transition="in" filter="fade">
                                      <p:cBhvr>
                                        <p:cTn id="17" dur="1000"/>
                                        <p:tgtEl>
                                          <p:spTgt spid="81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8">
                                            <p:txEl>
                                              <p:pRg st="9" end="9"/>
                                            </p:txEl>
                                          </p:spTgt>
                                        </p:tgtEl>
                                        <p:attrNameLst>
                                          <p:attrName>style.visibility</p:attrName>
                                        </p:attrNameLst>
                                      </p:cBhvr>
                                      <p:to>
                                        <p:strVal val="visible"/>
                                      </p:to>
                                    </p:set>
                                    <p:animEffect transition="in" filter="fade">
                                      <p:cBhvr>
                                        <p:cTn id="22" dur="1000"/>
                                        <p:tgtEl>
                                          <p:spTgt spid="818">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8">
                                            <p:txEl>
                                              <p:pRg st="10" end="10"/>
                                            </p:txEl>
                                          </p:spTgt>
                                        </p:tgtEl>
                                        <p:attrNameLst>
                                          <p:attrName>style.visibility</p:attrName>
                                        </p:attrNameLst>
                                      </p:cBhvr>
                                      <p:to>
                                        <p:strVal val="visible"/>
                                      </p:to>
                                    </p:set>
                                    <p:animEffect transition="in" filter="fade">
                                      <p:cBhvr>
                                        <p:cTn id="27" dur="1000"/>
                                        <p:tgtEl>
                                          <p:spTgt spid="818">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8">
                                            <p:txEl>
                                              <p:pRg st="11" end="11"/>
                                            </p:txEl>
                                          </p:spTgt>
                                        </p:tgtEl>
                                        <p:attrNameLst>
                                          <p:attrName>style.visibility</p:attrName>
                                        </p:attrNameLst>
                                      </p:cBhvr>
                                      <p:to>
                                        <p:strVal val="visible"/>
                                      </p:to>
                                    </p:set>
                                    <p:animEffect transition="in" filter="fade">
                                      <p:cBhvr>
                                        <p:cTn id="32" dur="1000"/>
                                        <p:tgtEl>
                                          <p:spTgt spid="818">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8">
                                            <p:txEl>
                                              <p:pRg st="12" end="12"/>
                                            </p:txEl>
                                          </p:spTgt>
                                        </p:tgtEl>
                                        <p:attrNameLst>
                                          <p:attrName>style.visibility</p:attrName>
                                        </p:attrNameLst>
                                      </p:cBhvr>
                                      <p:to>
                                        <p:strVal val="visible"/>
                                      </p:to>
                                    </p:set>
                                    <p:animEffect transition="in" filter="fade">
                                      <p:cBhvr>
                                        <p:cTn id="37" dur="1000"/>
                                        <p:tgtEl>
                                          <p:spTgt spid="81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txBox="1">
            <a:spLocks noGrp="1"/>
          </p:cNvSpPr>
          <p:nvPr>
            <p:ph type="title"/>
          </p:nvPr>
        </p:nvSpPr>
        <p:spPr>
          <a:xfrm>
            <a:off x="457200" y="205978"/>
            <a:ext cx="8229600" cy="8574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b="0" i="0" u="none" strike="noStrike" cap="none">
                <a:solidFill>
                  <a:schemeClr val="lt1"/>
                </a:solidFill>
                <a:latin typeface="Source Sans Pro"/>
                <a:ea typeface="Source Sans Pro"/>
                <a:cs typeface="Source Sans Pro"/>
                <a:sym typeface="Source Sans Pro"/>
              </a:rPr>
              <a:t>Key Takeaway Strategies</a:t>
            </a:r>
          </a:p>
        </p:txBody>
      </p:sp>
      <p:sp>
        <p:nvSpPr>
          <p:cNvPr id="826" name="Shape 826"/>
          <p:cNvSpPr txBox="1">
            <a:spLocks noGrp="1"/>
          </p:cNvSpPr>
          <p:nvPr>
            <p:ph type="body" idx="1"/>
          </p:nvPr>
        </p:nvSpPr>
        <p:spPr>
          <a:xfrm>
            <a:off x="457200" y="1171200"/>
            <a:ext cx="8229600" cy="3241500"/>
          </a:xfrm>
          <a:prstGeom prst="rect">
            <a:avLst/>
          </a:prstGeom>
          <a:noFill/>
          <a:ln>
            <a:noFill/>
          </a:ln>
        </p:spPr>
        <p:txBody>
          <a:bodyPr lIns="91425" tIns="45700" rIns="91425" bIns="45700" anchor="t" anchorCtr="0">
            <a:noAutofit/>
          </a:bodyPr>
          <a:lstStyle/>
          <a:p>
            <a:pPr marL="342900" marR="0" lvl="0" indent="-355600" algn="l" rtl="0">
              <a:lnSpc>
                <a:spcPct val="120000"/>
              </a:lnSpc>
              <a:spcBef>
                <a:spcPts val="0"/>
              </a:spcBef>
              <a:spcAft>
                <a:spcPts val="0"/>
              </a:spcAft>
              <a:buClr>
                <a:srgbClr val="000000"/>
              </a:buClr>
              <a:buSzPct val="100000"/>
              <a:buFont typeface="Source Sans Pro"/>
              <a:buChar char="•"/>
            </a:pPr>
            <a:r>
              <a:rPr lang="en" sz="3000"/>
              <a:t>Technology</a:t>
            </a:r>
          </a:p>
          <a:p>
            <a:pPr marL="801687" lvl="1" rtl="0">
              <a:lnSpc>
                <a:spcPct val="120000"/>
              </a:lnSpc>
              <a:spcBef>
                <a:spcPts val="400"/>
              </a:spcBef>
              <a:buClr>
                <a:srgbClr val="000000"/>
              </a:buClr>
              <a:buSzPct val="100000"/>
              <a:buFont typeface="Source Sans Pro"/>
              <a:buChar char="―"/>
            </a:pPr>
            <a:r>
              <a:rPr lang="en" sz="1600"/>
              <a:t>Technology provides a platform for continuous learning and reflection. </a:t>
            </a:r>
          </a:p>
          <a:p>
            <a:pPr marL="801687" lvl="1" rtl="0">
              <a:lnSpc>
                <a:spcPct val="120000"/>
              </a:lnSpc>
              <a:spcBef>
                <a:spcPts val="400"/>
              </a:spcBef>
              <a:buClr>
                <a:srgbClr val="000000"/>
              </a:buClr>
              <a:buSzPct val="100000"/>
              <a:buFont typeface="Source Sans Pro"/>
              <a:buChar char="―"/>
            </a:pPr>
            <a:r>
              <a:rPr lang="en" sz="1600"/>
              <a:t>Technology fosters collaboration among teachers and students. </a:t>
            </a:r>
          </a:p>
          <a:p>
            <a:pPr marL="801687" lvl="1" rtl="0">
              <a:lnSpc>
                <a:spcPct val="120000"/>
              </a:lnSpc>
              <a:spcBef>
                <a:spcPts val="400"/>
              </a:spcBef>
              <a:buClr>
                <a:srgbClr val="000000"/>
              </a:buClr>
              <a:buSzPct val="100000"/>
              <a:buFont typeface="Source Sans Pro"/>
              <a:buChar char="―"/>
            </a:pPr>
            <a:r>
              <a:rPr lang="en" sz="1600"/>
              <a:t>Technology resources align with a variety of learning styles that can guide planning for instruction and assessment.</a:t>
            </a:r>
          </a:p>
          <a:p>
            <a:pPr marL="342900" marR="0" lvl="0" indent="-355600" algn="l" rtl="0">
              <a:lnSpc>
                <a:spcPct val="120000"/>
              </a:lnSpc>
              <a:spcBef>
                <a:spcPts val="400"/>
              </a:spcBef>
              <a:spcAft>
                <a:spcPts val="0"/>
              </a:spcAft>
              <a:buClr>
                <a:srgbClr val="000000"/>
              </a:buClr>
              <a:buSzPct val="100000"/>
              <a:buFont typeface="Source Sans Pro"/>
              <a:buChar char="•"/>
            </a:pPr>
            <a:r>
              <a:rPr lang="en" sz="3000"/>
              <a:t>Reflection</a:t>
            </a:r>
          </a:p>
          <a:p>
            <a:pPr marL="801687" lvl="1" rtl="0">
              <a:lnSpc>
                <a:spcPct val="120000"/>
              </a:lnSpc>
              <a:spcBef>
                <a:spcPts val="400"/>
              </a:spcBef>
              <a:buClr>
                <a:srgbClr val="000000"/>
              </a:buClr>
              <a:buSzPct val="100000"/>
              <a:buFont typeface="Source Sans Pro"/>
              <a:buChar char="―"/>
            </a:pPr>
            <a:r>
              <a:rPr lang="en" sz="1600"/>
              <a:t>Reflection can deepen students’ engagement and help internalize the learning. </a:t>
            </a:r>
          </a:p>
          <a:p>
            <a:pPr marL="801687" lvl="1" rtl="0">
              <a:lnSpc>
                <a:spcPct val="120000"/>
              </a:lnSpc>
              <a:spcBef>
                <a:spcPts val="400"/>
              </a:spcBef>
              <a:buClr>
                <a:srgbClr val="000000"/>
              </a:buClr>
              <a:buSzPct val="100000"/>
              <a:buFont typeface="Source Sans Pro"/>
              <a:buChar char="―"/>
            </a:pPr>
            <a:r>
              <a:rPr lang="en" sz="1600"/>
              <a:t>Reflection can be a pathway to setting learning goals.</a:t>
            </a:r>
          </a:p>
          <a:p>
            <a:pPr marL="801687" lvl="1" rtl="0">
              <a:lnSpc>
                <a:spcPct val="120000"/>
              </a:lnSpc>
              <a:spcBef>
                <a:spcPts val="400"/>
              </a:spcBef>
              <a:buClr>
                <a:srgbClr val="000000"/>
              </a:buClr>
              <a:buSzPct val="100000"/>
              <a:buFont typeface="Source Sans Pro"/>
              <a:buChar char="―"/>
            </a:pPr>
            <a:r>
              <a:rPr lang="en" sz="1600"/>
              <a:t>Reflection promotes self-evaluation for students and teachers. </a:t>
            </a:r>
          </a:p>
          <a:p>
            <a:pPr marL="742950" marR="0" lvl="1" indent="-285750" algn="l" rtl="0">
              <a:lnSpc>
                <a:spcPct val="120000"/>
              </a:lnSpc>
              <a:spcBef>
                <a:spcPts val="400"/>
              </a:spcBef>
              <a:spcAft>
                <a:spcPts val="0"/>
              </a:spcAft>
              <a:buClr>
                <a:srgbClr val="FBC370"/>
              </a:buClr>
              <a:buSzPct val="100000"/>
              <a:buFont typeface="Arial"/>
              <a:buNone/>
            </a:pPr>
            <a:endParaRPr sz="2800" b="0" i="0" u="none" strike="noStrike" cap="none">
              <a:solidFill>
                <a:schemeClr val="dk1"/>
              </a:solidFill>
              <a:latin typeface="Source Sans Pro"/>
              <a:ea typeface="Source Sans Pro"/>
              <a:cs typeface="Source Sans Pro"/>
              <a:sym typeface="Source Sans Pro"/>
            </a:endParaRPr>
          </a:p>
          <a:p>
            <a:pPr marL="342900" marR="0" lvl="0" indent="-215900" algn="l" rtl="0">
              <a:lnSpc>
                <a:spcPct val="120000"/>
              </a:lnSpc>
              <a:spcBef>
                <a:spcPts val="400"/>
              </a:spcBef>
              <a:buClr>
                <a:srgbClr val="FBC370"/>
              </a:buClr>
              <a:buSzPct val="25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827" name="Shape 827"/>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Key Takeaways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6">
                                            <p:txEl>
                                              <p:pRg st="0" end="0"/>
                                            </p:txEl>
                                          </p:spTgt>
                                        </p:tgtEl>
                                        <p:attrNameLst>
                                          <p:attrName>style.visibility</p:attrName>
                                        </p:attrNameLst>
                                      </p:cBhvr>
                                      <p:to>
                                        <p:strVal val="visible"/>
                                      </p:to>
                                    </p:set>
                                    <p:animEffect transition="in" filter="fade">
                                      <p:cBhvr>
                                        <p:cTn id="7" dur="1000"/>
                                        <p:tgtEl>
                                          <p:spTgt spid="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6">
                                            <p:txEl>
                                              <p:pRg st="1" end="1"/>
                                            </p:txEl>
                                          </p:spTgt>
                                        </p:tgtEl>
                                        <p:attrNameLst>
                                          <p:attrName>style.visibility</p:attrName>
                                        </p:attrNameLst>
                                      </p:cBhvr>
                                      <p:to>
                                        <p:strVal val="visible"/>
                                      </p:to>
                                    </p:set>
                                    <p:animEffect transition="in" filter="fade">
                                      <p:cBhvr>
                                        <p:cTn id="12" dur="1000"/>
                                        <p:tgtEl>
                                          <p:spTgt spid="8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6">
                                            <p:txEl>
                                              <p:pRg st="2" end="2"/>
                                            </p:txEl>
                                          </p:spTgt>
                                        </p:tgtEl>
                                        <p:attrNameLst>
                                          <p:attrName>style.visibility</p:attrName>
                                        </p:attrNameLst>
                                      </p:cBhvr>
                                      <p:to>
                                        <p:strVal val="visible"/>
                                      </p:to>
                                    </p:set>
                                    <p:animEffect transition="in" filter="fade">
                                      <p:cBhvr>
                                        <p:cTn id="17" dur="1000"/>
                                        <p:tgtEl>
                                          <p:spTgt spid="8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6">
                                            <p:txEl>
                                              <p:pRg st="3" end="3"/>
                                            </p:txEl>
                                          </p:spTgt>
                                        </p:tgtEl>
                                        <p:attrNameLst>
                                          <p:attrName>style.visibility</p:attrName>
                                        </p:attrNameLst>
                                      </p:cBhvr>
                                      <p:to>
                                        <p:strVal val="visible"/>
                                      </p:to>
                                    </p:set>
                                    <p:animEffect transition="in" filter="fade">
                                      <p:cBhvr>
                                        <p:cTn id="22" dur="1000"/>
                                        <p:tgtEl>
                                          <p:spTgt spid="8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6">
                                            <p:txEl>
                                              <p:pRg st="4" end="4"/>
                                            </p:txEl>
                                          </p:spTgt>
                                        </p:tgtEl>
                                        <p:attrNameLst>
                                          <p:attrName>style.visibility</p:attrName>
                                        </p:attrNameLst>
                                      </p:cBhvr>
                                      <p:to>
                                        <p:strVal val="visible"/>
                                      </p:to>
                                    </p:set>
                                    <p:animEffect transition="in" filter="fade">
                                      <p:cBhvr>
                                        <p:cTn id="27" dur="1000"/>
                                        <p:tgtEl>
                                          <p:spTgt spid="8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6">
                                            <p:txEl>
                                              <p:pRg st="5" end="5"/>
                                            </p:txEl>
                                          </p:spTgt>
                                        </p:tgtEl>
                                        <p:attrNameLst>
                                          <p:attrName>style.visibility</p:attrName>
                                        </p:attrNameLst>
                                      </p:cBhvr>
                                      <p:to>
                                        <p:strVal val="visible"/>
                                      </p:to>
                                    </p:set>
                                    <p:animEffect transition="in" filter="fade">
                                      <p:cBhvr>
                                        <p:cTn id="32" dur="1000"/>
                                        <p:tgtEl>
                                          <p:spTgt spid="8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6">
                                            <p:txEl>
                                              <p:pRg st="6" end="6"/>
                                            </p:txEl>
                                          </p:spTgt>
                                        </p:tgtEl>
                                        <p:attrNameLst>
                                          <p:attrName>style.visibility</p:attrName>
                                        </p:attrNameLst>
                                      </p:cBhvr>
                                      <p:to>
                                        <p:strVal val="visible"/>
                                      </p:to>
                                    </p:set>
                                    <p:animEffect transition="in" filter="fade">
                                      <p:cBhvr>
                                        <p:cTn id="37" dur="1000"/>
                                        <p:tgtEl>
                                          <p:spTgt spid="8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6">
                                            <p:txEl>
                                              <p:pRg st="7" end="7"/>
                                            </p:txEl>
                                          </p:spTgt>
                                        </p:tgtEl>
                                        <p:attrNameLst>
                                          <p:attrName>style.visibility</p:attrName>
                                        </p:attrNameLst>
                                      </p:cBhvr>
                                      <p:to>
                                        <p:strVal val="visible"/>
                                      </p:to>
                                    </p:set>
                                    <p:animEffect transition="in" filter="fade">
                                      <p:cBhvr>
                                        <p:cTn id="42" dur="1000"/>
                                        <p:tgtEl>
                                          <p:spTgt spid="8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rotWithShape="1">
          <a:blip r:embed="rId3">
            <a:alphaModFix amt="36000"/>
          </a:blip>
          <a:srcRect l="5776" r="4693" b="7965"/>
          <a:stretch/>
        </p:blipFill>
        <p:spPr>
          <a:xfrm>
            <a:off x="1905000" y="1085850"/>
            <a:ext cx="4724400" cy="3714750"/>
          </a:xfrm>
          <a:prstGeom prst="rect">
            <a:avLst/>
          </a:prstGeom>
          <a:noFill/>
          <a:ln>
            <a:noFill/>
          </a:ln>
        </p:spPr>
      </p:pic>
      <p:sp>
        <p:nvSpPr>
          <p:cNvPr id="236" name="Shape 236"/>
          <p:cNvSpPr txBox="1"/>
          <p:nvPr/>
        </p:nvSpPr>
        <p:spPr>
          <a:xfrm>
            <a:off x="1097975" y="4284460"/>
            <a:ext cx="6858000" cy="646200"/>
          </a:xfrm>
          <a:prstGeom prst="rect">
            <a:avLst/>
          </a:prstGeom>
          <a:solidFill>
            <a:schemeClr val="lt1">
              <a:alpha val="80000"/>
            </a:schemeClr>
          </a:solid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Develop an Intellectually Engaged Classroom Environment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Management</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Planning </a:t>
            </a:r>
          </a:p>
        </p:txBody>
      </p:sp>
      <p:sp>
        <p:nvSpPr>
          <p:cNvPr id="237" name="Shape 237"/>
          <p:cNvSpPr txBox="1"/>
          <p:nvPr/>
        </p:nvSpPr>
        <p:spPr>
          <a:xfrm>
            <a:off x="4191000" y="1200150"/>
            <a:ext cx="4190999" cy="623247"/>
          </a:xfrm>
          <a:prstGeom prst="rect">
            <a:avLst/>
          </a:prstGeom>
          <a:solidFill>
            <a:schemeClr val="lt1">
              <a:alpha val="49803"/>
            </a:schemeClr>
          </a:solidFill>
          <a:ln>
            <a:noFill/>
          </a:ln>
        </p:spPr>
        <p:txBody>
          <a:bodyPr lIns="91425" tIns="45700" rIns="91425" bIns="45700" anchor="t" anchorCtr="0">
            <a:noAutofit/>
          </a:bodyPr>
          <a:lstStyle/>
          <a:p>
            <a:pPr marL="0" marR="0" lvl="0" indent="0" algn="l" rtl="0">
              <a:spcBef>
                <a:spcPts val="0"/>
              </a:spcBef>
              <a:buSzPct val="25000"/>
              <a:buNone/>
            </a:pPr>
            <a:r>
              <a:rPr lang="en" sz="1600" b="1">
                <a:solidFill>
                  <a:schemeClr val="dk2"/>
                </a:solidFill>
                <a:latin typeface="Source Sans Pro"/>
                <a:ea typeface="Source Sans Pro"/>
                <a:cs typeface="Source Sans Pro"/>
                <a:sym typeface="Source Sans Pro"/>
              </a:rPr>
              <a:t>Enhancing Student Engagement: </a:t>
            </a:r>
          </a:p>
          <a:p>
            <a:pPr marL="2286000" marR="0" lvl="4" indent="-457200" algn="l" rtl="0">
              <a:spcBef>
                <a:spcPts val="0"/>
              </a:spcBef>
              <a:buClr>
                <a:schemeClr val="dk2"/>
              </a:buClr>
              <a:buSzPct val="100000"/>
              <a:buFont typeface="Arial"/>
              <a:buChar char="•"/>
            </a:pPr>
            <a:r>
              <a:rPr lang="en" sz="1600" b="1" i="0" u="none" strike="noStrike" cap="none">
                <a:solidFill>
                  <a:schemeClr val="dk2"/>
                </a:solidFill>
                <a:latin typeface="Source Sans Pro"/>
                <a:ea typeface="Source Sans Pro"/>
                <a:cs typeface="Source Sans Pro"/>
                <a:sym typeface="Source Sans Pro"/>
              </a:rPr>
              <a:t>Reflection</a:t>
            </a:r>
          </a:p>
        </p:txBody>
      </p:sp>
      <p:sp>
        <p:nvSpPr>
          <p:cNvPr id="238" name="Shape 238"/>
          <p:cNvSpPr/>
          <p:nvPr/>
        </p:nvSpPr>
        <p:spPr>
          <a:xfrm>
            <a:off x="266700" y="1085850"/>
            <a:ext cx="8610599" cy="3428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239" name="Shape 239"/>
          <p:cNvSpPr txBox="1"/>
          <p:nvPr/>
        </p:nvSpPr>
        <p:spPr>
          <a:xfrm>
            <a:off x="4300325" y="2354825"/>
            <a:ext cx="304800" cy="1670400"/>
          </a:xfrm>
          <a:prstGeom prst="rect">
            <a:avLst/>
          </a:prstGeom>
          <a:noFill/>
          <a:ln>
            <a:noFill/>
          </a:ln>
        </p:spPr>
        <p:txBody>
          <a:bodyPr lIns="91425" tIns="91425" rIns="91425" bIns="91425" anchor="t" anchorCtr="0">
            <a:noAutofit/>
          </a:bodyPr>
          <a:lstStyle/>
          <a:p>
            <a:pPr lvl="0" algn="ctr">
              <a:spcBef>
                <a:spcPts val="0"/>
              </a:spcBef>
              <a:buNone/>
            </a:pPr>
            <a:r>
              <a:rPr lang="en" sz="1000" b="1">
                <a:solidFill>
                  <a:schemeClr val="dk2"/>
                </a:solidFill>
                <a:latin typeface="Open Sans"/>
                <a:ea typeface="Open Sans"/>
                <a:cs typeface="Open Sans"/>
                <a:sym typeface="Open Sans"/>
              </a:rPr>
              <a:t>T</a:t>
            </a:r>
          </a:p>
          <a:p>
            <a:pPr lvl="0" algn="ctr">
              <a:spcBef>
                <a:spcPts val="0"/>
              </a:spcBef>
              <a:buNone/>
            </a:pPr>
            <a:r>
              <a:rPr lang="en" sz="1000" b="1">
                <a:solidFill>
                  <a:schemeClr val="dk2"/>
                </a:solidFill>
                <a:latin typeface="Open Sans"/>
                <a:ea typeface="Open Sans"/>
                <a:cs typeface="Open Sans"/>
                <a:sym typeface="Open Sans"/>
              </a:rPr>
              <a:t>E</a:t>
            </a:r>
          </a:p>
          <a:p>
            <a:pPr lvl="0" algn="ctr">
              <a:spcBef>
                <a:spcPts val="0"/>
              </a:spcBef>
              <a:buNone/>
            </a:pPr>
            <a:r>
              <a:rPr lang="en" sz="1000" b="1">
                <a:solidFill>
                  <a:schemeClr val="dk2"/>
                </a:solidFill>
                <a:latin typeface="Open Sans"/>
                <a:ea typeface="Open Sans"/>
                <a:cs typeface="Open Sans"/>
                <a:sym typeface="Open Sans"/>
              </a:rPr>
              <a:t>C</a:t>
            </a:r>
          </a:p>
          <a:p>
            <a:pPr lvl="0" algn="ctr">
              <a:spcBef>
                <a:spcPts val="0"/>
              </a:spcBef>
              <a:buNone/>
            </a:pPr>
            <a:r>
              <a:rPr lang="en" sz="1000" b="1">
                <a:solidFill>
                  <a:schemeClr val="dk2"/>
                </a:solidFill>
                <a:latin typeface="Open Sans"/>
                <a:ea typeface="Open Sans"/>
                <a:cs typeface="Open Sans"/>
                <a:sym typeface="Open Sans"/>
              </a:rPr>
              <a:t>H</a:t>
            </a:r>
          </a:p>
          <a:p>
            <a:pPr lvl="0" algn="ctr">
              <a:spcBef>
                <a:spcPts val="0"/>
              </a:spcBef>
              <a:buNone/>
            </a:pPr>
            <a:r>
              <a:rPr lang="en" sz="1000" b="1">
                <a:solidFill>
                  <a:schemeClr val="dk2"/>
                </a:solidFill>
                <a:latin typeface="Open Sans"/>
                <a:ea typeface="Open Sans"/>
                <a:cs typeface="Open Sans"/>
                <a:sym typeface="Open Sans"/>
              </a:rPr>
              <a:t>N</a:t>
            </a:r>
          </a:p>
          <a:p>
            <a:pPr lvl="0" algn="ctr">
              <a:spcBef>
                <a:spcPts val="0"/>
              </a:spcBef>
              <a:buNone/>
            </a:pPr>
            <a:r>
              <a:rPr lang="en" sz="1000" b="1">
                <a:solidFill>
                  <a:schemeClr val="dk2"/>
                </a:solidFill>
                <a:latin typeface="Open Sans"/>
                <a:ea typeface="Open Sans"/>
                <a:cs typeface="Open Sans"/>
                <a:sym typeface="Open Sans"/>
              </a:rPr>
              <a:t>O</a:t>
            </a:r>
          </a:p>
          <a:p>
            <a:pPr lvl="0" algn="ctr">
              <a:spcBef>
                <a:spcPts val="0"/>
              </a:spcBef>
              <a:buNone/>
            </a:pPr>
            <a:r>
              <a:rPr lang="en" sz="1000" b="1">
                <a:solidFill>
                  <a:schemeClr val="dk2"/>
                </a:solidFill>
                <a:latin typeface="Open Sans"/>
                <a:ea typeface="Open Sans"/>
                <a:cs typeface="Open Sans"/>
                <a:sym typeface="Open Sans"/>
              </a:rPr>
              <a:t>L</a:t>
            </a:r>
          </a:p>
          <a:p>
            <a:pPr lvl="0" algn="ctr">
              <a:spcBef>
                <a:spcPts val="0"/>
              </a:spcBef>
              <a:buNone/>
            </a:pPr>
            <a:r>
              <a:rPr lang="en" sz="1000" b="1">
                <a:solidFill>
                  <a:schemeClr val="dk2"/>
                </a:solidFill>
                <a:latin typeface="Open Sans"/>
                <a:ea typeface="Open Sans"/>
                <a:cs typeface="Open Sans"/>
                <a:sym typeface="Open Sans"/>
              </a:rPr>
              <a:t>O</a:t>
            </a:r>
          </a:p>
          <a:p>
            <a:pPr lvl="0" algn="ctr">
              <a:spcBef>
                <a:spcPts val="0"/>
              </a:spcBef>
              <a:buNone/>
            </a:pPr>
            <a:r>
              <a:rPr lang="en" sz="1000" b="1">
                <a:solidFill>
                  <a:schemeClr val="dk2"/>
                </a:solidFill>
                <a:latin typeface="Open Sans"/>
                <a:ea typeface="Open Sans"/>
                <a:cs typeface="Open Sans"/>
                <a:sym typeface="Open Sans"/>
              </a:rPr>
              <a:t>G</a:t>
            </a:r>
          </a:p>
          <a:p>
            <a:pPr lvl="0" algn="ctr">
              <a:spcBef>
                <a:spcPts val="0"/>
              </a:spcBef>
              <a:buNone/>
            </a:pPr>
            <a:r>
              <a:rPr lang="en" sz="1000" b="1">
                <a:solidFill>
                  <a:schemeClr val="dk2"/>
                </a:solidFill>
                <a:latin typeface="Open Sans"/>
                <a:ea typeface="Open Sans"/>
                <a:cs typeface="Open Sans"/>
                <a:sym typeface="Open Sans"/>
              </a:rPr>
              <a:t>Y</a:t>
            </a:r>
          </a:p>
          <a:p>
            <a:pPr lvl="0" algn="ctr">
              <a:spcBef>
                <a:spcPts val="0"/>
              </a:spcBef>
              <a:buNone/>
            </a:pPr>
            <a:endParaRPr sz="1000" b="1">
              <a:solidFill>
                <a:schemeClr val="dk2"/>
              </a:solidFill>
              <a:latin typeface="Open Sans"/>
              <a:ea typeface="Open Sans"/>
              <a:cs typeface="Open Sans"/>
              <a:sym typeface="Open Sans"/>
            </a:endParaRPr>
          </a:p>
          <a:p>
            <a:pPr lvl="0">
              <a:spcBef>
                <a:spcPts val="0"/>
              </a:spcBef>
              <a:buNone/>
            </a:pPr>
            <a:endParaRPr sz="1000">
              <a:latin typeface="Open Sans"/>
              <a:ea typeface="Open Sans"/>
              <a:cs typeface="Open Sans"/>
              <a:sym typeface="Open Sans"/>
            </a:endParaRPr>
          </a:p>
        </p:txBody>
      </p:sp>
      <p:sp>
        <p:nvSpPr>
          <p:cNvPr id="240" name="Shape 240"/>
          <p:cNvSpPr/>
          <p:nvPr/>
        </p:nvSpPr>
        <p:spPr>
          <a:xfrm>
            <a:off x="8382000" y="1085850"/>
            <a:ext cx="304799" cy="21145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lt1"/>
                </a:solidFill>
                <a:latin typeface="Source Sans Pro"/>
                <a:ea typeface="Source Sans Pro"/>
                <a:cs typeface="Source Sans Pro"/>
                <a:sym typeface="Source Sans Pro"/>
              </a:rPr>
              <a:t> </a:t>
            </a:r>
          </a:p>
        </p:txBody>
      </p:sp>
      <p:sp>
        <p:nvSpPr>
          <p:cNvPr id="241" name="Shape 241"/>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4000" b="0" i="0" u="none" strike="noStrike" cap="none" dirty="0">
                <a:solidFill>
                  <a:schemeClr val="lt1"/>
                </a:solidFill>
                <a:latin typeface="Source Sans Pro"/>
                <a:ea typeface="Source Sans Pro"/>
                <a:cs typeface="Source Sans Pro"/>
                <a:sym typeface="Source Sans Pro"/>
              </a:rPr>
              <a:t>Fostering Intellectual Engagement</a:t>
            </a:r>
          </a:p>
        </p:txBody>
      </p:sp>
      <p:sp>
        <p:nvSpPr>
          <p:cNvPr id="242" name="Shape 242"/>
          <p:cNvSpPr txBox="1"/>
          <p:nvPr/>
        </p:nvSpPr>
        <p:spPr>
          <a:xfrm>
            <a:off x="535325" y="2714525"/>
            <a:ext cx="33084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2"/>
                </a:solidFill>
                <a:latin typeface="Source Sans Pro"/>
                <a:ea typeface="Source Sans Pro"/>
                <a:cs typeface="Source Sans Pro"/>
                <a:sym typeface="Source Sans Pro"/>
              </a:rPr>
              <a:t>Core Engagement Strategies:</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Questioning</a:t>
            </a:r>
          </a:p>
          <a:p>
            <a:pPr marL="457200" marR="0" lvl="0" indent="-457200" algn="l" rtl="0">
              <a:spcBef>
                <a:spcPts val="0"/>
              </a:spcBef>
              <a:buClr>
                <a:schemeClr val="dk2"/>
              </a:buClr>
              <a:buSzPct val="100000"/>
              <a:buFont typeface="Arial"/>
              <a:buChar char="•"/>
            </a:pPr>
            <a:r>
              <a:rPr lang="en" sz="1600" b="1">
                <a:solidFill>
                  <a:schemeClr val="dk2"/>
                </a:solidFill>
                <a:latin typeface="Source Sans Pro"/>
                <a:ea typeface="Source Sans Pro"/>
                <a:cs typeface="Source Sans Pro"/>
                <a:sym typeface="Source Sans Pro"/>
              </a:rPr>
              <a:t>Grouping</a:t>
            </a:r>
          </a:p>
        </p:txBody>
      </p:sp>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lvl="0" rtl="0">
              <a:spcBef>
                <a:spcPts val="0"/>
              </a:spcBef>
              <a:buNone/>
            </a:pPr>
            <a:endParaRPr sz="4800" b="0"/>
          </a:p>
          <a:p>
            <a:pPr lvl="0">
              <a:spcBef>
                <a:spcPts val="0"/>
              </a:spcBef>
              <a:buNone/>
            </a:pPr>
            <a:endParaRPr sz="1400" b="0"/>
          </a:p>
          <a:p>
            <a:pPr lvl="0">
              <a:spcBef>
                <a:spcPts val="0"/>
              </a:spcBef>
              <a:buNone/>
            </a:pPr>
            <a:r>
              <a:rPr lang="en" sz="1400" b="0"/>
              <a:t> </a:t>
            </a:r>
          </a:p>
          <a:p>
            <a:pPr lvl="0">
              <a:spcBef>
                <a:spcPts val="0"/>
              </a:spcBef>
              <a:buNone/>
            </a:pPr>
            <a:endParaRPr sz="1400" b="0"/>
          </a:p>
          <a:p>
            <a:pPr lvl="0">
              <a:spcBef>
                <a:spcPts val="0"/>
              </a:spcBef>
              <a:buNone/>
            </a:pPr>
            <a:endParaRPr sz="1400" b="0"/>
          </a:p>
          <a:p>
            <a:pPr lvl="0">
              <a:spcBef>
                <a:spcPts val="0"/>
              </a:spcBef>
              <a:buNone/>
            </a:pPr>
            <a:endParaRPr sz="1400" b="0"/>
          </a:p>
        </p:txBody>
      </p:sp>
      <p:pic>
        <p:nvPicPr>
          <p:cNvPr id="833" name="Shape 833"/>
          <p:cNvPicPr preferRelativeResize="0"/>
          <p:nvPr/>
        </p:nvPicPr>
        <p:blipFill>
          <a:blip r:embed="rId3">
            <a:alphaModFix/>
          </a:blip>
          <a:stretch>
            <a:fillRect/>
          </a:stretch>
        </p:blipFill>
        <p:spPr>
          <a:xfrm>
            <a:off x="457200" y="1123450"/>
            <a:ext cx="8491425" cy="3135925"/>
          </a:xfrm>
          <a:prstGeom prst="rect">
            <a:avLst/>
          </a:prstGeom>
          <a:noFill/>
          <a:ln>
            <a:noFill/>
          </a:ln>
        </p:spPr>
      </p:pic>
      <p:sp>
        <p:nvSpPr>
          <p:cNvPr id="834" name="Shape 834"/>
          <p:cNvSpPr txBox="1"/>
          <p:nvPr/>
        </p:nvSpPr>
        <p:spPr>
          <a:xfrm>
            <a:off x="1240700" y="1123450"/>
            <a:ext cx="3419100" cy="857400"/>
          </a:xfrm>
          <a:prstGeom prst="rect">
            <a:avLst/>
          </a:prstGeom>
          <a:noFill/>
          <a:ln>
            <a:noFill/>
          </a:ln>
        </p:spPr>
        <p:txBody>
          <a:bodyPr lIns="91425" tIns="91425" rIns="91425" bIns="91425" anchor="t" anchorCtr="0">
            <a:noAutofit/>
          </a:bodyPr>
          <a:lstStyle/>
          <a:p>
            <a:pPr marL="342900" lvl="0" indent="-209550" rtl="0">
              <a:spcBef>
                <a:spcPts val="640"/>
              </a:spcBef>
              <a:buClr>
                <a:schemeClr val="dk1"/>
              </a:buClr>
              <a:buSzPct val="25000"/>
              <a:buFont typeface="Arial"/>
              <a:buNone/>
            </a:pPr>
            <a:r>
              <a:rPr lang="en" sz="4800">
                <a:solidFill>
                  <a:srgbClr val="F3F3F3"/>
                </a:solidFill>
                <a:latin typeface="Source Sans Pro"/>
                <a:ea typeface="Source Sans Pro"/>
                <a:cs typeface="Source Sans Pro"/>
                <a:sym typeface="Source Sans Pro"/>
              </a:rPr>
              <a:t>Disco-flect!</a:t>
            </a:r>
          </a:p>
        </p:txBody>
      </p:sp>
      <p:sp>
        <p:nvSpPr>
          <p:cNvPr id="835" name="Shape 835"/>
          <p:cNvSpPr txBox="1">
            <a:spLocks noGrp="1"/>
          </p:cNvSpPr>
          <p:nvPr>
            <p:ph type="title"/>
          </p:nvPr>
        </p:nvSpPr>
        <p:spPr>
          <a:xfrm>
            <a:off x="457200" y="205978"/>
            <a:ext cx="8229600" cy="857400"/>
          </a:xfrm>
          <a:prstGeom prst="rect">
            <a:avLst/>
          </a:prstGeom>
          <a:solidFill>
            <a:schemeClr val="accent1"/>
          </a:solidFill>
        </p:spPr>
        <p:txBody>
          <a:bodyPr lIns="91425" tIns="91425" rIns="91425" bIns="91425" anchor="ctr" anchorCtr="0">
            <a:noAutofit/>
          </a:bodyPr>
          <a:lstStyle/>
          <a:p>
            <a:pPr lvl="0" rtl="0">
              <a:spcBef>
                <a:spcPts val="0"/>
              </a:spcBef>
              <a:buNone/>
            </a:pPr>
            <a:r>
              <a:rPr lang="en" sz="3600" dirty="0"/>
              <a:t>Get ready to...</a:t>
            </a: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457200" y="205978"/>
            <a:ext cx="8229600" cy="857400"/>
          </a:xfrm>
          <a:prstGeom prst="rect">
            <a:avLst/>
          </a:prstGeom>
          <a:solidFill>
            <a:schemeClr val="accent1"/>
          </a:solidFill>
        </p:spPr>
        <p:txBody>
          <a:bodyPr lIns="91425" tIns="91425" rIns="91425" bIns="91425" anchor="ctr" anchorCtr="0">
            <a:noAutofit/>
          </a:bodyPr>
          <a:lstStyle/>
          <a:p>
            <a:pPr lvl="0" rtl="0">
              <a:spcBef>
                <a:spcPts val="0"/>
              </a:spcBef>
              <a:buNone/>
            </a:pPr>
            <a:r>
              <a:rPr lang="en" sz="3000" dirty="0"/>
              <a:t>What’s your big takeaway from DOK?</a:t>
            </a:r>
          </a:p>
        </p:txBody>
      </p:sp>
      <p:pic>
        <p:nvPicPr>
          <p:cNvPr id="841" name="Shape 841"/>
          <p:cNvPicPr preferRelativeResize="0"/>
          <p:nvPr/>
        </p:nvPicPr>
        <p:blipFill>
          <a:blip r:embed="rId3">
            <a:alphaModFix/>
          </a:blip>
          <a:stretch>
            <a:fillRect/>
          </a:stretch>
        </p:blipFill>
        <p:spPr>
          <a:xfrm>
            <a:off x="6937549" y="1139575"/>
            <a:ext cx="1889699" cy="1703525"/>
          </a:xfrm>
          <a:prstGeom prst="rect">
            <a:avLst/>
          </a:prstGeom>
          <a:noFill/>
          <a:ln>
            <a:noFill/>
          </a:ln>
        </p:spPr>
      </p:pic>
      <p:pic>
        <p:nvPicPr>
          <p:cNvPr id="5" name="Picture 4" descr="dok_flow_chart2_large.jpg"/>
          <p:cNvPicPr>
            <a:picLocks noChangeAspect="1"/>
          </p:cNvPicPr>
          <p:nvPr/>
        </p:nvPicPr>
        <p:blipFill>
          <a:blip r:embed="rId4"/>
          <a:stretch>
            <a:fillRect/>
          </a:stretch>
        </p:blipFill>
        <p:spPr>
          <a:xfrm>
            <a:off x="1498600" y="1352550"/>
            <a:ext cx="4826000" cy="3619500"/>
          </a:xfrm>
          <a:prstGeom prst="rect">
            <a:avLst/>
          </a:prstGeom>
        </p:spPr>
      </p:pic>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xfrm>
            <a:off x="457200" y="205978"/>
            <a:ext cx="8229600" cy="857400"/>
          </a:xfrm>
          <a:prstGeom prst="rect">
            <a:avLst/>
          </a:prstGeom>
          <a:solidFill>
            <a:schemeClr val="accent1"/>
          </a:solidFill>
        </p:spPr>
        <p:txBody>
          <a:bodyPr lIns="91425" tIns="91425" rIns="91425" bIns="91425" anchor="ctr" anchorCtr="0">
            <a:noAutofit/>
          </a:bodyPr>
          <a:lstStyle/>
          <a:p>
            <a:pPr lvl="0">
              <a:spcBef>
                <a:spcPts val="0"/>
              </a:spcBef>
              <a:buNone/>
            </a:pPr>
            <a:r>
              <a:rPr lang="en" sz="3000" dirty="0"/>
              <a:t>Which technology resource will you </a:t>
            </a:r>
          </a:p>
          <a:p>
            <a:pPr lvl="0">
              <a:spcBef>
                <a:spcPts val="0"/>
              </a:spcBef>
              <a:buNone/>
            </a:pPr>
            <a:r>
              <a:rPr lang="en" sz="3000" dirty="0"/>
              <a:t>use in your classroom?</a:t>
            </a:r>
          </a:p>
        </p:txBody>
      </p:sp>
      <p:pic>
        <p:nvPicPr>
          <p:cNvPr id="848" name="Shape 848"/>
          <p:cNvPicPr preferRelativeResize="0"/>
          <p:nvPr/>
        </p:nvPicPr>
        <p:blipFill rotWithShape="1">
          <a:blip r:embed="rId3">
            <a:alphaModFix/>
          </a:blip>
          <a:srcRect t="13447" b="25839"/>
          <a:stretch/>
        </p:blipFill>
        <p:spPr>
          <a:xfrm>
            <a:off x="1025050" y="1063374"/>
            <a:ext cx="5374673" cy="3849248"/>
          </a:xfrm>
          <a:prstGeom prst="rect">
            <a:avLst/>
          </a:prstGeom>
          <a:noFill/>
          <a:ln>
            <a:noFill/>
          </a:ln>
        </p:spPr>
      </p:pic>
      <p:pic>
        <p:nvPicPr>
          <p:cNvPr id="849" name="Shape 849"/>
          <p:cNvPicPr preferRelativeResize="0"/>
          <p:nvPr/>
        </p:nvPicPr>
        <p:blipFill>
          <a:blip r:embed="rId4">
            <a:alphaModFix/>
          </a:blip>
          <a:stretch>
            <a:fillRect/>
          </a:stretch>
        </p:blipFill>
        <p:spPr>
          <a:xfrm>
            <a:off x="6937549" y="1139575"/>
            <a:ext cx="1889699" cy="1703525"/>
          </a:xfrm>
          <a:prstGeom prst="rect">
            <a:avLst/>
          </a:prstGeom>
          <a:noFill/>
          <a:ln>
            <a:noFill/>
          </a:ln>
        </p:spPr>
      </p:pic>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2019475" y="1252575"/>
            <a:ext cx="3341400" cy="3394500"/>
          </a:xfrm>
          <a:prstGeom prst="rect">
            <a:avLst/>
          </a:prstGeom>
        </p:spPr>
        <p:txBody>
          <a:bodyPr lIns="91425" tIns="91425" rIns="91425" bIns="91425" anchor="t" anchorCtr="0">
            <a:noAutofit/>
          </a:bodyPr>
          <a:lstStyle/>
          <a:p>
            <a:pPr marL="457200" lvl="0" indent="-381000" rtl="0">
              <a:spcBef>
                <a:spcPts val="0"/>
              </a:spcBef>
              <a:buSzPct val="100000"/>
            </a:pPr>
            <a:r>
              <a:rPr lang="en" sz="2400" b="0"/>
              <a:t>Traffic light</a:t>
            </a:r>
          </a:p>
          <a:p>
            <a:pPr marL="457200" lvl="0" indent="-381000" rtl="0">
              <a:spcBef>
                <a:spcPts val="0"/>
              </a:spcBef>
              <a:buSzPct val="100000"/>
            </a:pPr>
            <a:r>
              <a:rPr lang="en" sz="2400" b="0"/>
              <a:t>Post-it</a:t>
            </a:r>
          </a:p>
          <a:p>
            <a:pPr marL="457200" lvl="0" indent="-381000" rtl="0">
              <a:spcBef>
                <a:spcPts val="0"/>
              </a:spcBef>
              <a:buSzPct val="100000"/>
            </a:pPr>
            <a:r>
              <a:rPr lang="en" sz="2400" b="0"/>
              <a:t>Affinity</a:t>
            </a:r>
          </a:p>
          <a:p>
            <a:pPr marL="457200" lvl="0" indent="-381000" rtl="0">
              <a:spcBef>
                <a:spcPts val="0"/>
              </a:spcBef>
              <a:buSzPct val="100000"/>
            </a:pPr>
            <a:r>
              <a:rPr lang="en" sz="2400" b="0"/>
              <a:t>Silent Discussion</a:t>
            </a:r>
          </a:p>
          <a:p>
            <a:pPr marL="457200" lvl="0" indent="-381000" rtl="0">
              <a:spcBef>
                <a:spcPts val="0"/>
              </a:spcBef>
              <a:buSzPct val="100000"/>
            </a:pPr>
            <a:r>
              <a:rPr lang="en" sz="2400" b="0"/>
              <a:t>Fishbowl</a:t>
            </a:r>
          </a:p>
          <a:p>
            <a:pPr marL="457200" lvl="0" indent="-381000" rtl="0">
              <a:spcBef>
                <a:spcPts val="0"/>
              </a:spcBef>
              <a:buSzPct val="100000"/>
            </a:pPr>
            <a:r>
              <a:rPr lang="en" sz="2400" b="0"/>
              <a:t>Wow and Wonder</a:t>
            </a:r>
          </a:p>
          <a:p>
            <a:pPr marL="457200" lvl="0" indent="-381000" rtl="0">
              <a:spcBef>
                <a:spcPts val="0"/>
              </a:spcBef>
              <a:buSzPct val="100000"/>
            </a:pPr>
            <a:r>
              <a:rPr lang="en" sz="2400" b="0"/>
              <a:t>VIP Word/Phrase</a:t>
            </a:r>
          </a:p>
          <a:p>
            <a:pPr marL="457200" lvl="0" indent="-381000" rtl="0">
              <a:spcBef>
                <a:spcPts val="0"/>
              </a:spcBef>
              <a:buSzPct val="100000"/>
            </a:pPr>
            <a:r>
              <a:rPr lang="en" sz="2400" b="0"/>
              <a:t>“I had that”</a:t>
            </a:r>
          </a:p>
          <a:p>
            <a:pPr marL="457200" lvl="0" indent="-381000" rtl="0">
              <a:spcBef>
                <a:spcPts val="0"/>
              </a:spcBef>
              <a:buSzPct val="100000"/>
            </a:pPr>
            <a:r>
              <a:rPr lang="en" sz="2400" b="0"/>
              <a:t>Volley share out</a:t>
            </a:r>
          </a:p>
          <a:p>
            <a:pPr marL="0" lvl="0" indent="0" rtl="0">
              <a:spcBef>
                <a:spcPts val="0"/>
              </a:spcBef>
              <a:buNone/>
            </a:pPr>
            <a:endParaRPr sz="2400" b="0"/>
          </a:p>
        </p:txBody>
      </p:sp>
      <p:pic>
        <p:nvPicPr>
          <p:cNvPr id="855" name="Shape 855"/>
          <p:cNvPicPr preferRelativeResize="0"/>
          <p:nvPr/>
        </p:nvPicPr>
        <p:blipFill>
          <a:blip r:embed="rId3">
            <a:alphaModFix/>
          </a:blip>
          <a:stretch>
            <a:fillRect/>
          </a:stretch>
        </p:blipFill>
        <p:spPr>
          <a:xfrm>
            <a:off x="6934200" y="1352550"/>
            <a:ext cx="1889699" cy="1703525"/>
          </a:xfrm>
          <a:prstGeom prst="rect">
            <a:avLst/>
          </a:prstGeom>
          <a:noFill/>
          <a:ln>
            <a:noFill/>
          </a:ln>
        </p:spPr>
      </p:pic>
      <p:sp>
        <p:nvSpPr>
          <p:cNvPr id="856" name="Shape 856"/>
          <p:cNvSpPr txBox="1">
            <a:spLocks noGrp="1"/>
          </p:cNvSpPr>
          <p:nvPr>
            <p:ph type="title"/>
          </p:nvPr>
        </p:nvSpPr>
        <p:spPr>
          <a:xfrm>
            <a:off x="457200" y="205978"/>
            <a:ext cx="8229600" cy="917972"/>
          </a:xfrm>
          <a:prstGeom prst="rect">
            <a:avLst/>
          </a:prstGeom>
          <a:solidFill>
            <a:schemeClr val="accent1"/>
          </a:solidFill>
        </p:spPr>
        <p:txBody>
          <a:bodyPr lIns="91425" tIns="91425" rIns="91425" bIns="91425" anchor="ctr" anchorCtr="0">
            <a:noAutofit/>
          </a:bodyPr>
          <a:lstStyle/>
          <a:p>
            <a:pPr lvl="0" rtl="0">
              <a:spcBef>
                <a:spcPts val="0"/>
              </a:spcBef>
              <a:buClr>
                <a:schemeClr val="dk1"/>
              </a:buClr>
              <a:buSzPct val="36666"/>
              <a:buFont typeface="Arial"/>
              <a:buNone/>
            </a:pPr>
            <a:r>
              <a:rPr lang="en" sz="3000" dirty="0"/>
              <a:t>What is one protocol that you will use in your classroom?  Why and how?</a:t>
            </a:r>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457200" y="205978"/>
            <a:ext cx="8229600" cy="857400"/>
          </a:xfrm>
          <a:prstGeom prst="rect">
            <a:avLst/>
          </a:prstGeom>
          <a:solidFill>
            <a:schemeClr val="accent1"/>
          </a:solidFill>
        </p:spPr>
        <p:txBody>
          <a:bodyPr lIns="91425" tIns="91425" rIns="91425" bIns="91425" anchor="ctr" anchorCtr="0">
            <a:noAutofit/>
          </a:bodyPr>
          <a:lstStyle/>
          <a:p>
            <a:pPr lvl="0" rtl="0">
              <a:spcBef>
                <a:spcPts val="0"/>
              </a:spcBef>
              <a:buClr>
                <a:srgbClr val="000000"/>
              </a:buClr>
              <a:buSzPct val="36666"/>
              <a:buFont typeface="Arial"/>
              <a:buNone/>
            </a:pPr>
            <a:r>
              <a:rPr lang="en" sz="3000" dirty="0"/>
              <a:t>Boogie on back...</a:t>
            </a:r>
          </a:p>
        </p:txBody>
      </p:sp>
      <p:pic>
        <p:nvPicPr>
          <p:cNvPr id="862" name="Shape 862"/>
          <p:cNvPicPr preferRelativeResize="0"/>
          <p:nvPr/>
        </p:nvPicPr>
        <p:blipFill>
          <a:blip r:embed="rId3">
            <a:alphaModFix/>
          </a:blip>
          <a:stretch>
            <a:fillRect/>
          </a:stretch>
        </p:blipFill>
        <p:spPr>
          <a:xfrm>
            <a:off x="8392477" y="4415730"/>
            <a:ext cx="663150" cy="696468"/>
          </a:xfrm>
          <a:prstGeom prst="rect">
            <a:avLst/>
          </a:prstGeom>
          <a:noFill/>
          <a:ln>
            <a:noFill/>
          </a:ln>
        </p:spPr>
      </p:pic>
      <p:sp>
        <p:nvSpPr>
          <p:cNvPr id="863" name="Shape 863"/>
          <p:cNvSpPr txBox="1">
            <a:spLocks noGrp="1"/>
          </p:cNvSpPr>
          <p:nvPr>
            <p:ph type="body" idx="1"/>
          </p:nvPr>
        </p:nvSpPr>
        <p:spPr>
          <a:xfrm>
            <a:off x="457200" y="3839850"/>
            <a:ext cx="8229600" cy="932100"/>
          </a:xfrm>
          <a:prstGeom prst="rect">
            <a:avLst/>
          </a:prstGeom>
          <a:noFill/>
          <a:ln>
            <a:noFill/>
          </a:ln>
        </p:spPr>
        <p:txBody>
          <a:bodyPr lIns="91425" tIns="45700" rIns="91425" bIns="45700" anchor="ctr" anchorCtr="0">
            <a:noAutofit/>
          </a:bodyPr>
          <a:lstStyle/>
          <a:p>
            <a:pPr lvl="0" indent="0" rtl="0">
              <a:spcBef>
                <a:spcPts val="0"/>
              </a:spcBef>
              <a:buClr>
                <a:schemeClr val="accent5"/>
              </a:buClr>
              <a:buSzPct val="25000"/>
              <a:buFont typeface="Arial"/>
              <a:buNone/>
            </a:pPr>
            <a:r>
              <a:rPr lang="en" sz="3000">
                <a:solidFill>
                  <a:schemeClr val="dk2"/>
                </a:solidFill>
              </a:rPr>
              <a:t>Homework for the break:</a:t>
            </a:r>
          </a:p>
          <a:p>
            <a:pPr marL="0" marR="0" lvl="0" indent="0" rtl="0">
              <a:lnSpc>
                <a:spcPct val="100000"/>
              </a:lnSpc>
              <a:spcBef>
                <a:spcPts val="0"/>
              </a:spcBef>
              <a:spcAft>
                <a:spcPts val="0"/>
              </a:spcAft>
              <a:buClr>
                <a:schemeClr val="dk1"/>
              </a:buClr>
              <a:buSzPct val="25000"/>
              <a:buFont typeface="Noto Sans Symbols"/>
              <a:buNone/>
            </a:pPr>
            <a:r>
              <a:rPr lang="en" sz="3000" b="0"/>
              <a:t>Share on social media about your enthusiasm!</a:t>
            </a:r>
          </a:p>
          <a:p>
            <a:pPr marL="0" marR="0" lvl="0" indent="0" rtl="0">
              <a:lnSpc>
                <a:spcPct val="100000"/>
              </a:lnSpc>
              <a:spcBef>
                <a:spcPts val="0"/>
              </a:spcBef>
              <a:spcAft>
                <a:spcPts val="0"/>
              </a:spcAft>
              <a:buClr>
                <a:schemeClr val="dk1"/>
              </a:buClr>
              <a:buSzPct val="25000"/>
              <a:buFont typeface="Noto Sans Symbols"/>
              <a:buNone/>
            </a:pPr>
            <a:r>
              <a:rPr lang="en" sz="3000" b="0"/>
              <a:t>		#ACSI2016</a:t>
            </a:r>
          </a:p>
          <a:p>
            <a:pPr marL="0" marR="0" lvl="0" indent="0" algn="ctr" rtl="0">
              <a:lnSpc>
                <a:spcPct val="100000"/>
              </a:lnSpc>
              <a:spcBef>
                <a:spcPts val="0"/>
              </a:spcBef>
              <a:buClr>
                <a:schemeClr val="dk1"/>
              </a:buClr>
              <a:buSzPct val="25000"/>
              <a:buFont typeface="Noto Sans Symbols"/>
              <a:buNone/>
            </a:pPr>
            <a:endParaRPr sz="2400" b="1" i="0" u="none" strike="noStrike" cap="none">
              <a:solidFill>
                <a:schemeClr val="dk2"/>
              </a:solidFill>
              <a:latin typeface="Source Sans Pro"/>
              <a:ea typeface="Source Sans Pro"/>
              <a:cs typeface="Source Sans Pro"/>
              <a:sym typeface="Source Sans Pro"/>
            </a:endParaRPr>
          </a:p>
        </p:txBody>
      </p:sp>
      <p:pic>
        <p:nvPicPr>
          <p:cNvPr id="864" name="Shape 864"/>
          <p:cNvPicPr preferRelativeResize="0"/>
          <p:nvPr/>
        </p:nvPicPr>
        <p:blipFill>
          <a:blip r:embed="rId4">
            <a:alphaModFix/>
          </a:blip>
          <a:stretch>
            <a:fillRect/>
          </a:stretch>
        </p:blipFill>
        <p:spPr>
          <a:xfrm>
            <a:off x="6937549" y="1139575"/>
            <a:ext cx="1889699" cy="1703525"/>
          </a:xfrm>
          <a:prstGeom prst="rect">
            <a:avLst/>
          </a:prstGeom>
          <a:noFill/>
          <a:ln>
            <a:noFill/>
          </a:ln>
        </p:spPr>
      </p:pic>
      <p:pic>
        <p:nvPicPr>
          <p:cNvPr id="865" name="Shape 865"/>
          <p:cNvPicPr preferRelativeResize="0"/>
          <p:nvPr/>
        </p:nvPicPr>
        <p:blipFill>
          <a:blip r:embed="rId5">
            <a:alphaModFix/>
          </a:blip>
          <a:stretch>
            <a:fillRect/>
          </a:stretch>
        </p:blipFill>
        <p:spPr>
          <a:xfrm>
            <a:off x="1844149" y="1139575"/>
            <a:ext cx="3529952" cy="2247725"/>
          </a:xfrm>
          <a:prstGeom prst="rect">
            <a:avLst/>
          </a:prstGeom>
          <a:noFill/>
          <a:ln>
            <a:noFill/>
          </a:ln>
        </p:spPr>
      </p:pic>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body" idx="1"/>
          </p:nvPr>
        </p:nvSpPr>
        <p:spPr>
          <a:xfrm>
            <a:off x="457200" y="1350600"/>
            <a:ext cx="8153400" cy="32103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5"/>
              </a:buClr>
              <a:buSzPct val="25000"/>
              <a:buFont typeface="Arial"/>
              <a:buNone/>
            </a:pPr>
            <a:r>
              <a:rPr lang="en">
                <a:solidFill>
                  <a:schemeClr val="dk2"/>
                </a:solidFill>
              </a:rPr>
              <a:t>  </a:t>
            </a:r>
            <a:r>
              <a:rPr lang="en" sz="3000">
                <a:solidFill>
                  <a:schemeClr val="dk2"/>
                </a:solidFill>
              </a:rPr>
              <a:t>  Respond to the module with a question on a Post-it as an exit ticket:</a:t>
            </a:r>
          </a:p>
          <a:p>
            <a:pPr marL="342900" marR="0" lvl="0" indent="-342900" algn="ctr" rtl="0">
              <a:spcBef>
                <a:spcPts val="0"/>
              </a:spcBef>
              <a:spcAft>
                <a:spcPts val="0"/>
              </a:spcAft>
              <a:buClr>
                <a:schemeClr val="accent5"/>
              </a:buClr>
              <a:buSzPct val="25000"/>
              <a:buFont typeface="Arial"/>
              <a:buNone/>
            </a:pPr>
            <a:r>
              <a:rPr lang="en" b="0">
                <a:solidFill>
                  <a:srgbClr val="000000"/>
                </a:solidFill>
              </a:rPr>
              <a:t>    </a:t>
            </a:r>
            <a:r>
              <a:rPr lang="en" sz="2400" b="0">
                <a:solidFill>
                  <a:srgbClr val="000000"/>
                </a:solidFill>
              </a:rPr>
              <a:t>Consider your turnkey presentation of this module in your district. Write a related question you want to see addressed in Part 2: Preparing to Turnkey the Module.</a:t>
            </a:r>
          </a:p>
        </p:txBody>
      </p:sp>
      <p:sp>
        <p:nvSpPr>
          <p:cNvPr id="871" name="Shape 871"/>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 sz="3600" dirty="0"/>
              <a:t>Module Closure</a:t>
            </a:r>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Shape 876"/>
          <p:cNvSpPr txBox="1">
            <a:spLocks noGrp="1"/>
          </p:cNvSpPr>
          <p:nvPr>
            <p:ph type="body" idx="1"/>
          </p:nvPr>
        </p:nvSpPr>
        <p:spPr>
          <a:xfrm>
            <a:off x="415125" y="1305750"/>
            <a:ext cx="3592500" cy="3394500"/>
          </a:xfrm>
          <a:prstGeom prst="rect">
            <a:avLst/>
          </a:prstGeom>
        </p:spPr>
        <p:txBody>
          <a:bodyPr lIns="91425" tIns="91425" rIns="91425" bIns="91425" anchor="t" anchorCtr="0">
            <a:noAutofit/>
          </a:bodyPr>
          <a:lstStyle/>
          <a:p>
            <a:pPr lvl="0" algn="ctr">
              <a:spcBef>
                <a:spcPts val="0"/>
              </a:spcBef>
              <a:buNone/>
            </a:pPr>
            <a:r>
              <a:rPr lang="en"/>
              <a:t>Now that you set </a:t>
            </a:r>
          </a:p>
          <a:p>
            <a:pPr lvl="0" algn="ctr">
              <a:spcBef>
                <a:spcPts val="0"/>
              </a:spcBef>
              <a:buNone/>
            </a:pPr>
            <a:r>
              <a:rPr lang="en"/>
              <a:t>a goal, make it stick!</a:t>
            </a:r>
          </a:p>
        </p:txBody>
      </p:sp>
      <p:sp>
        <p:nvSpPr>
          <p:cNvPr id="877" name="Shape 877"/>
          <p:cNvSpPr txBox="1">
            <a:spLocks noGrp="1"/>
          </p:cNvSpPr>
          <p:nvPr>
            <p:ph type="title"/>
          </p:nvPr>
        </p:nvSpPr>
        <p:spPr>
          <a:xfrm>
            <a:off x="457200" y="205978"/>
            <a:ext cx="8229600" cy="857400"/>
          </a:xfrm>
          <a:prstGeom prst="rect">
            <a:avLst/>
          </a:prstGeom>
          <a:solidFill>
            <a:schemeClr val="accent1"/>
          </a:solidFill>
        </p:spPr>
        <p:txBody>
          <a:bodyPr lIns="91425" tIns="91425" rIns="91425" bIns="91425" anchor="ctr" anchorCtr="0">
            <a:noAutofit/>
          </a:bodyPr>
          <a:lstStyle/>
          <a:p>
            <a:pPr lvl="0">
              <a:spcBef>
                <a:spcPts val="0"/>
              </a:spcBef>
              <a:buNone/>
            </a:pPr>
            <a:r>
              <a:rPr lang="en" dirty="0"/>
              <a:t>Final Closure</a:t>
            </a:r>
          </a:p>
        </p:txBody>
      </p:sp>
      <p:sp>
        <p:nvSpPr>
          <p:cNvPr id="878" name="Shape 878"/>
          <p:cNvSpPr txBox="1"/>
          <p:nvPr/>
        </p:nvSpPr>
        <p:spPr>
          <a:xfrm>
            <a:off x="4926000" y="1441050"/>
            <a:ext cx="4218000" cy="3123900"/>
          </a:xfrm>
          <a:prstGeom prst="rect">
            <a:avLst/>
          </a:prstGeom>
          <a:noFill/>
          <a:ln>
            <a:noFill/>
          </a:ln>
        </p:spPr>
        <p:txBody>
          <a:bodyPr lIns="91425" tIns="91425" rIns="91425" bIns="91425" anchor="t" anchorCtr="0">
            <a:noAutofit/>
          </a:bodyPr>
          <a:lstStyle/>
          <a:p>
            <a:pPr lvl="0">
              <a:spcBef>
                <a:spcPts val="0"/>
              </a:spcBef>
              <a:buNone/>
            </a:pPr>
            <a:r>
              <a:rPr lang="en" sz="2400" b="1">
                <a:latin typeface="Source Sans Pro"/>
                <a:ea typeface="Source Sans Pro"/>
                <a:cs typeface="Source Sans Pro"/>
                <a:sym typeface="Source Sans Pro"/>
              </a:rPr>
              <a:t>No goal: 0%</a:t>
            </a:r>
          </a:p>
          <a:p>
            <a:pPr lvl="0">
              <a:spcBef>
                <a:spcPts val="0"/>
              </a:spcBef>
              <a:buNone/>
            </a:pPr>
            <a:r>
              <a:rPr lang="en" sz="2400" b="1">
                <a:latin typeface="Source Sans Pro"/>
                <a:ea typeface="Source Sans Pro"/>
                <a:cs typeface="Source Sans Pro"/>
                <a:sym typeface="Source Sans Pro"/>
              </a:rPr>
              <a:t>Set a goal: 20%</a:t>
            </a:r>
          </a:p>
          <a:p>
            <a:pPr lvl="0">
              <a:spcBef>
                <a:spcPts val="0"/>
              </a:spcBef>
              <a:buNone/>
            </a:pPr>
            <a:r>
              <a:rPr lang="en" sz="2400" b="1">
                <a:latin typeface="Source Sans Pro"/>
                <a:ea typeface="Source Sans Pro"/>
                <a:cs typeface="Source Sans Pro"/>
                <a:sym typeface="Source Sans Pro"/>
              </a:rPr>
              <a:t>Write it down: 35%</a:t>
            </a:r>
          </a:p>
          <a:p>
            <a:pPr lvl="0">
              <a:spcBef>
                <a:spcPts val="0"/>
              </a:spcBef>
              <a:buNone/>
            </a:pPr>
            <a:r>
              <a:rPr lang="en" sz="2400" b="1">
                <a:latin typeface="Source Sans Pro"/>
                <a:ea typeface="Source Sans Pro"/>
                <a:cs typeface="Source Sans Pro"/>
                <a:sym typeface="Source Sans Pro"/>
              </a:rPr>
              <a:t>Accountability Partner: 51%</a:t>
            </a:r>
          </a:p>
          <a:p>
            <a:pPr lvl="0">
              <a:spcBef>
                <a:spcPts val="0"/>
              </a:spcBef>
              <a:buNone/>
            </a:pPr>
            <a:r>
              <a:rPr lang="en" sz="2400" b="1">
                <a:latin typeface="Source Sans Pro"/>
                <a:ea typeface="Source Sans Pro"/>
                <a:cs typeface="Source Sans Pro"/>
                <a:sym typeface="Source Sans Pro"/>
              </a:rPr>
              <a:t>Specific Action Steps: 86%</a:t>
            </a:r>
          </a:p>
        </p:txBody>
      </p:sp>
      <p:pic>
        <p:nvPicPr>
          <p:cNvPr id="879" name="Shape 879"/>
          <p:cNvPicPr preferRelativeResize="0"/>
          <p:nvPr/>
        </p:nvPicPr>
        <p:blipFill>
          <a:blip r:embed="rId3">
            <a:alphaModFix/>
          </a:blip>
          <a:stretch>
            <a:fillRect/>
          </a:stretch>
        </p:blipFill>
        <p:spPr>
          <a:xfrm>
            <a:off x="3361079" y="2308650"/>
            <a:ext cx="1992799" cy="2782248"/>
          </a:xfrm>
          <a:prstGeom prst="rect">
            <a:avLst/>
          </a:prstGeom>
          <a:noFill/>
          <a:ln>
            <a:noFill/>
          </a:ln>
        </p:spPr>
      </p:pic>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Shape 884"/>
          <p:cNvSpPr txBox="1">
            <a:spLocks noGrp="1"/>
          </p:cNvSpPr>
          <p:nvPr>
            <p:ph type="title"/>
          </p:nvPr>
        </p:nvSpPr>
        <p:spPr>
          <a:xfrm>
            <a:off x="457200" y="205978"/>
            <a:ext cx="8229600" cy="857400"/>
          </a:xfrm>
          <a:prstGeom prst="rect">
            <a:avLst/>
          </a:prstGeom>
          <a:solidFill>
            <a:schemeClr val="accent1"/>
          </a:solidFill>
        </p:spPr>
        <p:txBody>
          <a:bodyPr lIns="91425" tIns="91425" rIns="91425" bIns="91425" anchor="ctr" anchorCtr="0">
            <a:noAutofit/>
          </a:bodyPr>
          <a:lstStyle/>
          <a:p>
            <a:pPr lvl="0">
              <a:spcBef>
                <a:spcPts val="0"/>
              </a:spcBef>
              <a:buNone/>
            </a:pPr>
            <a:r>
              <a:rPr lang="en" dirty="0"/>
              <a:t>SMART Goal</a:t>
            </a:r>
          </a:p>
        </p:txBody>
      </p:sp>
      <p:sp>
        <p:nvSpPr>
          <p:cNvPr id="885" name="Shape 885"/>
          <p:cNvSpPr txBox="1"/>
          <p:nvPr/>
        </p:nvSpPr>
        <p:spPr>
          <a:xfrm>
            <a:off x="4876800" y="1314450"/>
            <a:ext cx="4217700" cy="2839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4800" b="1">
                <a:solidFill>
                  <a:srgbClr val="000000"/>
                </a:solidFill>
                <a:latin typeface="Times New Roman"/>
                <a:ea typeface="Times New Roman"/>
                <a:cs typeface="Times New Roman"/>
                <a:sym typeface="Times New Roman"/>
              </a:rPr>
              <a:t>S</a:t>
            </a:r>
            <a:r>
              <a:rPr lang="en" sz="4800">
                <a:solidFill>
                  <a:srgbClr val="000000"/>
                </a:solidFill>
                <a:latin typeface="Times New Roman"/>
                <a:ea typeface="Times New Roman"/>
                <a:cs typeface="Times New Roman"/>
                <a:sym typeface="Times New Roman"/>
              </a:rPr>
              <a:t>pecific</a:t>
            </a:r>
          </a:p>
          <a:p>
            <a:pPr marL="0" marR="0" lvl="0" indent="0" algn="l" rtl="0">
              <a:spcBef>
                <a:spcPts val="0"/>
              </a:spcBef>
              <a:spcAft>
                <a:spcPts val="0"/>
              </a:spcAft>
              <a:buSzPct val="25000"/>
              <a:buNone/>
            </a:pPr>
            <a:r>
              <a:rPr lang="en" sz="4800" b="1">
                <a:solidFill>
                  <a:srgbClr val="000000"/>
                </a:solidFill>
                <a:latin typeface="Times New Roman"/>
                <a:ea typeface="Times New Roman"/>
                <a:cs typeface="Times New Roman"/>
                <a:sym typeface="Times New Roman"/>
              </a:rPr>
              <a:t>M</a:t>
            </a:r>
            <a:r>
              <a:rPr lang="en" sz="4800">
                <a:solidFill>
                  <a:srgbClr val="000000"/>
                </a:solidFill>
                <a:latin typeface="Times New Roman"/>
                <a:ea typeface="Times New Roman"/>
                <a:cs typeface="Times New Roman"/>
                <a:sym typeface="Times New Roman"/>
              </a:rPr>
              <a:t>easurable</a:t>
            </a:r>
          </a:p>
          <a:p>
            <a:pPr marL="0" marR="0" lvl="0" indent="0" algn="l" rtl="0">
              <a:spcBef>
                <a:spcPts val="0"/>
              </a:spcBef>
              <a:spcAft>
                <a:spcPts val="0"/>
              </a:spcAft>
              <a:buSzPct val="25000"/>
              <a:buNone/>
            </a:pPr>
            <a:r>
              <a:rPr lang="en" sz="4800" b="1">
                <a:solidFill>
                  <a:srgbClr val="000000"/>
                </a:solidFill>
                <a:latin typeface="Times New Roman"/>
                <a:ea typeface="Times New Roman"/>
                <a:cs typeface="Times New Roman"/>
                <a:sym typeface="Times New Roman"/>
              </a:rPr>
              <a:t>A</a:t>
            </a:r>
            <a:r>
              <a:rPr lang="en" sz="4800">
                <a:solidFill>
                  <a:srgbClr val="000000"/>
                </a:solidFill>
                <a:latin typeface="Times New Roman"/>
                <a:ea typeface="Times New Roman"/>
                <a:cs typeface="Times New Roman"/>
                <a:sym typeface="Times New Roman"/>
              </a:rPr>
              <a:t>ction-Oriented</a:t>
            </a:r>
          </a:p>
          <a:p>
            <a:pPr marL="0" marR="0" lvl="0" indent="0" algn="l" rtl="0">
              <a:spcBef>
                <a:spcPts val="0"/>
              </a:spcBef>
              <a:spcAft>
                <a:spcPts val="0"/>
              </a:spcAft>
              <a:buSzPct val="25000"/>
              <a:buNone/>
            </a:pPr>
            <a:r>
              <a:rPr lang="en" sz="4800" b="1">
                <a:solidFill>
                  <a:srgbClr val="000000"/>
                </a:solidFill>
                <a:latin typeface="Times New Roman"/>
                <a:ea typeface="Times New Roman"/>
                <a:cs typeface="Times New Roman"/>
                <a:sym typeface="Times New Roman"/>
              </a:rPr>
              <a:t>R</a:t>
            </a:r>
            <a:r>
              <a:rPr lang="en" sz="4800">
                <a:solidFill>
                  <a:srgbClr val="000000"/>
                </a:solidFill>
                <a:latin typeface="Times New Roman"/>
                <a:ea typeface="Times New Roman"/>
                <a:cs typeface="Times New Roman"/>
                <a:sym typeface="Times New Roman"/>
              </a:rPr>
              <a:t>ealistic</a:t>
            </a:r>
          </a:p>
          <a:p>
            <a:pPr marL="0" marR="0" lvl="0" indent="0" algn="l" rtl="0">
              <a:spcBef>
                <a:spcPts val="0"/>
              </a:spcBef>
              <a:spcAft>
                <a:spcPts val="0"/>
              </a:spcAft>
              <a:buSzPct val="25000"/>
              <a:buNone/>
            </a:pPr>
            <a:r>
              <a:rPr lang="en" sz="4800" b="1">
                <a:solidFill>
                  <a:srgbClr val="000000"/>
                </a:solidFill>
                <a:latin typeface="Times New Roman"/>
                <a:ea typeface="Times New Roman"/>
                <a:cs typeface="Times New Roman"/>
                <a:sym typeface="Times New Roman"/>
              </a:rPr>
              <a:t>T</a:t>
            </a:r>
            <a:r>
              <a:rPr lang="en" sz="4800">
                <a:solidFill>
                  <a:srgbClr val="000000"/>
                </a:solidFill>
                <a:latin typeface="Times New Roman"/>
                <a:ea typeface="Times New Roman"/>
                <a:cs typeface="Times New Roman"/>
                <a:sym typeface="Times New Roman"/>
              </a:rPr>
              <a:t>ime-bound</a:t>
            </a:r>
          </a:p>
        </p:txBody>
      </p:sp>
      <p:sp>
        <p:nvSpPr>
          <p:cNvPr id="886" name="Shape 886"/>
          <p:cNvSpPr txBox="1"/>
          <p:nvPr/>
        </p:nvSpPr>
        <p:spPr>
          <a:xfrm>
            <a:off x="381000" y="2114550"/>
            <a:ext cx="3886200" cy="1143000"/>
          </a:xfrm>
          <a:prstGeom prst="rect">
            <a:avLst/>
          </a:prstGeom>
          <a:noFill/>
          <a:ln>
            <a:noFill/>
          </a:ln>
        </p:spPr>
        <p:txBody>
          <a:bodyPr lIns="91425" tIns="45700" rIns="91425" bIns="45700" anchor="t" anchorCtr="0">
            <a:noAutofit/>
          </a:bodyPr>
          <a:lstStyle/>
          <a:p>
            <a:pPr marL="342900" lvl="0" algn="ctr" rtl="0">
              <a:spcBef>
                <a:spcPts val="0"/>
              </a:spcBef>
              <a:buNone/>
            </a:pPr>
            <a:r>
              <a:rPr lang="en" sz="3200" b="1" dirty="0">
                <a:solidFill>
                  <a:srgbClr val="000000"/>
                </a:solidFill>
                <a:latin typeface="Source Sans Pro"/>
                <a:ea typeface="Source Sans Pro"/>
                <a:cs typeface="Source Sans Pro"/>
                <a:sym typeface="Source Sans Pro"/>
              </a:rPr>
              <a:t>Set a SMART Goal </a:t>
            </a:r>
          </a:p>
          <a:p>
            <a:pPr marL="342900" lvl="0" rtl="0">
              <a:spcBef>
                <a:spcPts val="640"/>
              </a:spcBef>
              <a:buNone/>
            </a:pPr>
            <a:r>
              <a:rPr lang="en" sz="3200" b="1" dirty="0">
                <a:solidFill>
                  <a:srgbClr val="000000"/>
                </a:solidFill>
                <a:latin typeface="Source Sans Pro"/>
                <a:ea typeface="Source Sans Pro"/>
                <a:cs typeface="Source Sans Pro"/>
                <a:sym typeface="Source Sans Pro"/>
              </a:rPr>
              <a:t>for your practice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05978"/>
            <a:ext cx="8229600" cy="85725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Arial"/>
              <a:buNone/>
            </a:pPr>
            <a:r>
              <a:rPr lang="en" sz="4400" b="0" i="0" u="none" strike="noStrike" cap="none" dirty="0">
                <a:solidFill>
                  <a:schemeClr val="lt1"/>
                </a:solidFill>
                <a:latin typeface="Source Sans Pro"/>
                <a:ea typeface="Source Sans Pro"/>
                <a:cs typeface="Source Sans Pro"/>
                <a:sym typeface="Source Sans Pro"/>
              </a:rPr>
              <a:t>Today’s Agenda</a:t>
            </a:r>
          </a:p>
        </p:txBody>
      </p:sp>
      <p:sp>
        <p:nvSpPr>
          <p:cNvPr id="249" name="Shape 249"/>
          <p:cNvSpPr txBox="1"/>
          <p:nvPr/>
        </p:nvSpPr>
        <p:spPr>
          <a:xfrm>
            <a:off x="7516199" y="4859691"/>
            <a:ext cx="1335399" cy="273843"/>
          </a:xfrm>
          <a:prstGeom prst="rect">
            <a:avLst/>
          </a:prstGeom>
          <a:noFill/>
          <a:ln>
            <a:noFill/>
          </a:ln>
        </p:spPr>
        <p:txBody>
          <a:bodyPr lIns="91425" tIns="45700" rIns="91425" bIns="45700" anchor="ctr" anchorCtr="0">
            <a:noAutofit/>
          </a:bodyPr>
          <a:lstStyle/>
          <a:p>
            <a:pPr marL="0" marR="0" lvl="0" indent="0" algn="r" rtl="0">
              <a:spcBef>
                <a:spcPts val="0"/>
              </a:spcBef>
              <a:buClr>
                <a:srgbClr val="FEEACE"/>
              </a:buClr>
              <a:buSzPct val="25000"/>
              <a:buFont typeface="Source Sans Pro"/>
              <a:buNone/>
            </a:pPr>
            <a:fld id="{00000000-1234-1234-1234-123412341234}" type="slidenum">
              <a:rPr lang="en" sz="1050" b="0" i="0" u="none" strike="noStrike" cap="none">
                <a:solidFill>
                  <a:srgbClr val="FEEACE"/>
                </a:solidFill>
                <a:latin typeface="Source Sans Pro"/>
                <a:ea typeface="Source Sans Pro"/>
                <a:cs typeface="Source Sans Pro"/>
                <a:sym typeface="Source Sans Pro"/>
              </a:rPr>
              <a:pPr marL="0" marR="0" lvl="0" indent="0" algn="r" rtl="0">
                <a:spcBef>
                  <a:spcPts val="0"/>
                </a:spcBef>
                <a:buClr>
                  <a:srgbClr val="FEEACE"/>
                </a:buClr>
                <a:buSzPct val="25000"/>
                <a:buFont typeface="Source Sans Pro"/>
                <a:buNone/>
              </a:pPr>
              <a:t>9</a:t>
            </a:fld>
            <a:endParaRPr lang="en" sz="1050" b="0" i="0" u="none" strike="noStrike" cap="none">
              <a:solidFill>
                <a:srgbClr val="FEEACE"/>
              </a:solidFill>
              <a:latin typeface="Source Sans Pro"/>
              <a:ea typeface="Source Sans Pro"/>
              <a:cs typeface="Source Sans Pro"/>
              <a:sym typeface="Source Sans Pro"/>
            </a:endParaRPr>
          </a:p>
        </p:txBody>
      </p:sp>
      <p:graphicFrame>
        <p:nvGraphicFramePr>
          <p:cNvPr id="250" name="Shape 250"/>
          <p:cNvGraphicFramePr/>
          <p:nvPr/>
        </p:nvGraphicFramePr>
        <p:xfrm>
          <a:off x="457200" y="1257300"/>
          <a:ext cx="8229600" cy="2986050"/>
        </p:xfrm>
        <a:graphic>
          <a:graphicData uri="http://schemas.openxmlformats.org/drawingml/2006/table">
            <a:tbl>
              <a:tblPr firstRow="1" bandRow="1">
                <a:noFill/>
                <a:tableStyleId>{F16E56A6-1E79-42E1-A8F6-CE44C05D5797}</a:tableStyleId>
              </a:tblPr>
              <a:tblGrid>
                <a:gridCol w="8229600">
                  <a:extLst>
                    <a:ext uri="{9D8B030D-6E8A-4147-A177-3AD203B41FA5}">
                      <a16:colId xmlns:a16="http://schemas.microsoft.com/office/drawing/2014/main" val="20000"/>
                    </a:ext>
                  </a:extLst>
                </a:gridCol>
              </a:tblGrid>
              <a:tr h="800100">
                <a:tc>
                  <a:txBody>
                    <a:bodyPr/>
                    <a:lstStyle/>
                    <a:p>
                      <a:pPr marL="381000" marR="0" lvl="0" indent="-381000" algn="l" rtl="0">
                        <a:spcBef>
                          <a:spcPts val="0"/>
                        </a:spcBef>
                        <a:buClr>
                          <a:schemeClr val="lt1"/>
                        </a:buClr>
                        <a:buSzPct val="100000"/>
                        <a:buFont typeface="Arial"/>
                        <a:buChar char="•"/>
                      </a:pPr>
                      <a:r>
                        <a:rPr lang="en" sz="2400" u="none" strike="noStrike" cap="none">
                          <a:solidFill>
                            <a:schemeClr val="lt1"/>
                          </a:solidFill>
                          <a:latin typeface="Source Sans Pro"/>
                          <a:ea typeface="Source Sans Pro"/>
                          <a:cs typeface="Source Sans Pro"/>
                          <a:sym typeface="Source Sans Pro"/>
                        </a:rPr>
                        <a:t>INTRODUCTION</a:t>
                      </a:r>
                    </a:p>
                  </a:txBody>
                  <a:tcPr marL="91450" marR="91450" marT="34300" marB="34300" anchor="ctr">
                    <a:solidFill>
                      <a:schemeClr val="dk2"/>
                    </a:solidFill>
                  </a:tcPr>
                </a:tc>
                <a:extLst>
                  <a:ext uri="{0D108BD9-81ED-4DB2-BD59-A6C34878D82A}">
                    <a16:rowId xmlns:a16="http://schemas.microsoft.com/office/drawing/2014/main" val="10000"/>
                  </a:ext>
                </a:extLst>
              </a:tr>
              <a:tr h="728650">
                <a:tc>
                  <a:txBody>
                    <a:bodyPr/>
                    <a:lstStyle/>
                    <a:p>
                      <a:pPr marL="381000" marR="0" lvl="0" indent="-381000" algn="l" rtl="0">
                        <a:spcBef>
                          <a:spcPts val="0"/>
                        </a:spcBef>
                        <a:buClr>
                          <a:schemeClr val="dk1"/>
                        </a:buClr>
                        <a:buSzPct val="100000"/>
                        <a:buFont typeface="Arial"/>
                        <a:buChar char="•"/>
                      </a:pPr>
                      <a:r>
                        <a:rPr lang="en" sz="2400" u="none" strike="noStrike" cap="none">
                          <a:solidFill>
                            <a:schemeClr val="dk1"/>
                          </a:solidFill>
                          <a:latin typeface="Source Sans Pro"/>
                          <a:ea typeface="Source Sans Pro"/>
                          <a:cs typeface="Source Sans Pro"/>
                          <a:sym typeface="Source Sans Pro"/>
                        </a:rPr>
                        <a:t>FOUNDATION FOR ENGAGEMENT</a:t>
                      </a:r>
                    </a:p>
                  </a:txBody>
                  <a:tcPr marL="91450" marR="91450" marT="34300" marB="34300" anchor="ctr"/>
                </a:tc>
                <a:extLst>
                  <a:ext uri="{0D108BD9-81ED-4DB2-BD59-A6C34878D82A}">
                    <a16:rowId xmlns:a16="http://schemas.microsoft.com/office/drawing/2014/main" val="10001"/>
                  </a:ext>
                </a:extLst>
              </a:tr>
              <a:tr h="728650">
                <a:tc>
                  <a:txBody>
                    <a:bodyPr/>
                    <a:lstStyle/>
                    <a:p>
                      <a:pPr marL="381000" marR="0" lvl="0" indent="-381000" algn="l" rtl="0">
                        <a:spcBef>
                          <a:spcPts val="0"/>
                        </a:spcBef>
                        <a:buClr>
                          <a:schemeClr val="dk1"/>
                        </a:buClr>
                        <a:buSzPct val="100000"/>
                        <a:buFont typeface="Arial"/>
                        <a:buChar char="•"/>
                      </a:pPr>
                      <a:r>
                        <a:rPr lang="en" sz="2400" u="none" strike="noStrike" cap="none">
                          <a:latin typeface="Source Sans Pro"/>
                          <a:ea typeface="Source Sans Pro"/>
                          <a:cs typeface="Source Sans Pro"/>
                          <a:sym typeface="Source Sans Pro"/>
                        </a:rPr>
                        <a:t>CORE ENGAGEMENT STRATEGIES</a:t>
                      </a:r>
                    </a:p>
                  </a:txBody>
                  <a:tcPr marL="91450" marR="91450" marT="34300" marB="34300" anchor="ctr"/>
                </a:tc>
                <a:extLst>
                  <a:ext uri="{0D108BD9-81ED-4DB2-BD59-A6C34878D82A}">
                    <a16:rowId xmlns:a16="http://schemas.microsoft.com/office/drawing/2014/main" val="10002"/>
                  </a:ext>
                </a:extLst>
              </a:tr>
              <a:tr h="728650">
                <a:tc>
                  <a:txBody>
                    <a:bodyPr/>
                    <a:lstStyle/>
                    <a:p>
                      <a:pPr marL="381000" marR="0" lvl="0" indent="-381000" algn="l" rtl="0">
                        <a:spcBef>
                          <a:spcPts val="0"/>
                        </a:spcBef>
                        <a:buClr>
                          <a:schemeClr val="dk1"/>
                        </a:buClr>
                        <a:buSzPct val="100000"/>
                        <a:buFont typeface="Arial"/>
                        <a:buChar char="•"/>
                      </a:pPr>
                      <a:r>
                        <a:rPr lang="en" sz="2400" u="none" strike="noStrike" cap="none">
                          <a:latin typeface="Source Sans Pro"/>
                          <a:ea typeface="Source Sans Pro"/>
                          <a:cs typeface="Source Sans Pro"/>
                          <a:sym typeface="Source Sans Pro"/>
                        </a:rPr>
                        <a:t>ENHANCING ENGAGEMENT</a:t>
                      </a:r>
                    </a:p>
                  </a:txBody>
                  <a:tcPr marL="91450" marR="91450" marT="34300" marB="34300" anchor="ct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8744</Words>
  <Application>Microsoft Office PowerPoint</Application>
  <PresentationFormat>On-screen Show (16:9)</PresentationFormat>
  <Paragraphs>1712</Paragraphs>
  <Slides>87</Slides>
  <Notes>87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87</vt:i4>
      </vt:variant>
    </vt:vector>
  </HeadingPairs>
  <TitlesOfParts>
    <vt:vector size="98" baseType="lpstr">
      <vt:lpstr>Open Sans</vt:lpstr>
      <vt:lpstr>Arial</vt:lpstr>
      <vt:lpstr>Franklin Gothic Book</vt:lpstr>
      <vt:lpstr>Source Sans Pro</vt:lpstr>
      <vt:lpstr>Times New Roman</vt:lpstr>
      <vt:lpstr>Noto Sans Symbols</vt:lpstr>
      <vt:lpstr>Verdana</vt:lpstr>
      <vt:lpstr>Calibri</vt:lpstr>
      <vt:lpstr>simple-light-2</vt:lpstr>
      <vt:lpstr>ACSI Template</vt:lpstr>
      <vt:lpstr>ACSI Template</vt:lpstr>
      <vt:lpstr>TEACHER PRACTICE: FOSTERING INTELLECTUAL ENGAGEMENT</vt:lpstr>
      <vt:lpstr>Introduction</vt:lpstr>
      <vt:lpstr>Teacher Practices For Creating  Opportunities For Engagement</vt:lpstr>
      <vt:lpstr>Teacher Practices For Promoting Engagement</vt:lpstr>
      <vt:lpstr>Teacher Practices For Enhancing Engagement</vt:lpstr>
      <vt:lpstr>Why Intellectual Engagement?</vt:lpstr>
      <vt:lpstr>Why Intellectual Engagement?</vt:lpstr>
      <vt:lpstr>Fostering Intellectual Engagement</vt:lpstr>
      <vt:lpstr>Today’s Agenda</vt:lpstr>
      <vt:lpstr>Achievement Coach Program</vt:lpstr>
      <vt:lpstr>Norms</vt:lpstr>
      <vt:lpstr>Monitoring and Adjusting in the  Teaching and Learning Cycle</vt:lpstr>
      <vt:lpstr>Session Objectives</vt:lpstr>
      <vt:lpstr>Technology to Support Engagement</vt:lpstr>
      <vt:lpstr>Today’s Agenda</vt:lpstr>
      <vt:lpstr>Fostering Intellectual Engagement</vt:lpstr>
      <vt:lpstr>Classroom Management</vt:lpstr>
      <vt:lpstr>Classroom Management Activity</vt:lpstr>
      <vt:lpstr>Classroom Management Activity</vt:lpstr>
      <vt:lpstr>Classroom Management Activity</vt:lpstr>
      <vt:lpstr>Classroom Management Key Concepts</vt:lpstr>
      <vt:lpstr>Planning</vt:lpstr>
      <vt:lpstr>Fostering Intellectual Engagement</vt:lpstr>
      <vt:lpstr>Planning Research</vt:lpstr>
      <vt:lpstr>Planning Activity</vt:lpstr>
      <vt:lpstr>Planning Activity</vt:lpstr>
      <vt:lpstr>Planning Activity</vt:lpstr>
      <vt:lpstr>Planning Key Concepts</vt:lpstr>
      <vt:lpstr>Planning Key Concepts</vt:lpstr>
      <vt:lpstr>Planning Application</vt:lpstr>
      <vt:lpstr>Reflection: Management and Planning</vt:lpstr>
      <vt:lpstr>Key Takeaways</vt:lpstr>
      <vt:lpstr>Today’s Agenda</vt:lpstr>
      <vt:lpstr>Fostering Intellectual Engagement</vt:lpstr>
      <vt:lpstr>Questions</vt:lpstr>
      <vt:lpstr>Questions Research</vt:lpstr>
      <vt:lpstr>Questions Activity</vt:lpstr>
      <vt:lpstr>Questions Activity</vt:lpstr>
      <vt:lpstr>Questions Activity</vt:lpstr>
      <vt:lpstr>Questions Key Concepts</vt:lpstr>
      <vt:lpstr>Questions Key Concepts</vt:lpstr>
      <vt:lpstr>Questions Activity</vt:lpstr>
      <vt:lpstr>Questions Activity</vt:lpstr>
      <vt:lpstr> Questions Activity </vt:lpstr>
      <vt:lpstr>Questions Activity</vt:lpstr>
      <vt:lpstr>Depth of Knowledge and Questioning</vt:lpstr>
      <vt:lpstr>The Basics of Webb’s DOK</vt:lpstr>
      <vt:lpstr>Depth of Knowledge and Questioning</vt:lpstr>
      <vt:lpstr>Reflection: Questions</vt:lpstr>
      <vt:lpstr>Fostering Intellectual Engagement</vt:lpstr>
      <vt:lpstr>Instructional Groups</vt:lpstr>
      <vt:lpstr>Instructional Groups Research</vt:lpstr>
      <vt:lpstr>Plickers</vt:lpstr>
      <vt:lpstr>Instructional Groups Activity</vt:lpstr>
      <vt:lpstr>Instructional Groups Activity</vt:lpstr>
      <vt:lpstr>Instructional Groups Activity</vt:lpstr>
      <vt:lpstr>Instructional Groups Key Concepts</vt:lpstr>
      <vt:lpstr>Instructional Groups Key Concepts</vt:lpstr>
      <vt:lpstr>Instructional Groups Key Concepts</vt:lpstr>
      <vt:lpstr>Student-Centered Discussion</vt:lpstr>
      <vt:lpstr>Teacher Led vs. Student Led Discussion</vt:lpstr>
      <vt:lpstr>Student-Centered Discussion</vt:lpstr>
      <vt:lpstr>Fishbowl Protocol</vt:lpstr>
      <vt:lpstr>Reflection: Student-Centered Discussion</vt:lpstr>
      <vt:lpstr>Key Takeaways</vt:lpstr>
      <vt:lpstr>Today’s Agenda</vt:lpstr>
      <vt:lpstr>Fostering Intellectual Engagement</vt:lpstr>
      <vt:lpstr>Reflection</vt:lpstr>
      <vt:lpstr>Reflection Research</vt:lpstr>
      <vt:lpstr>Reflection Key Concepts</vt:lpstr>
      <vt:lpstr>Fostering Intellectual Engagement</vt:lpstr>
      <vt:lpstr>Technology</vt:lpstr>
      <vt:lpstr>Reasons for Technology Integration</vt:lpstr>
      <vt:lpstr>Depth of Knowledge and Technology</vt:lpstr>
      <vt:lpstr>Post-it Protocol</vt:lpstr>
      <vt:lpstr>Technology for Intellectual Engagement</vt:lpstr>
      <vt:lpstr>Technology Key Concepts</vt:lpstr>
      <vt:lpstr>Reflection: Technology Success Story</vt:lpstr>
      <vt:lpstr>Key Takeaway Strategies</vt:lpstr>
      <vt:lpstr>Get ready to...</vt:lpstr>
      <vt:lpstr>What’s your big takeaway from DOK?</vt:lpstr>
      <vt:lpstr>Which technology resource will you  use in your classroom?</vt:lpstr>
      <vt:lpstr>What is one protocol that you will use in your classroom?  Why and how?</vt:lpstr>
      <vt:lpstr>Boogie on back...</vt:lpstr>
      <vt:lpstr>Module Closure</vt:lpstr>
      <vt:lpstr>Final Closure</vt:lpstr>
      <vt:lpstr>SMART Goal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PRACTICE: FOSTERING INTELLECTUAL ENGAGEMENT</dc:title>
  <dc:creator>Mazzagatti, Peter</dc:creator>
  <cp:lastModifiedBy>Ken Schoudt</cp:lastModifiedBy>
  <cp:revision>28</cp:revision>
  <dcterms:modified xsi:type="dcterms:W3CDTF">2016-07-08T17:58:30Z</dcterms:modified>
</cp:coreProperties>
</file>