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ulli, Diana" initials="PD" lastIdx="1" clrIdx="0">
    <p:extLst>
      <p:ext uri="{19B8F6BF-5375-455C-9EA6-DF929625EA0E}">
        <p15:presenceInfo xmlns:p15="http://schemas.microsoft.com/office/powerpoint/2012/main" userId="S-1-5-21-2017986614-23424109-2091147243-34936" providerId="AD"/>
      </p:ext>
    </p:extLst>
  </p:cmAuthor>
  <p:cmAuthor id="2" name="Thomas, Elizabeth" initials="TE" lastIdx="15" clrIdx="1">
    <p:extLst>
      <p:ext uri="{19B8F6BF-5375-455C-9EA6-DF929625EA0E}">
        <p15:presenceInfo xmlns:p15="http://schemas.microsoft.com/office/powerpoint/2012/main" userId="S-1-5-21-2017986614-23424109-2091147243-42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14" d="100"/>
          <a:sy n="114" d="100"/>
        </p:scale>
        <p:origin x="204"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A40B0-59CA-499D-8F29-D1681DD78A07}" type="datetimeFigureOut">
              <a:rPr lang="en-US" smtClean="0"/>
              <a:pPr/>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8252F-07CA-4214-AA3A-458C0B26540F}" type="slidenum">
              <a:rPr lang="en-US" smtClean="0"/>
              <a:pPr/>
              <a:t>‹#›</a:t>
            </a:fld>
            <a:endParaRPr lang="en-US"/>
          </a:p>
        </p:txBody>
      </p:sp>
    </p:spTree>
    <p:extLst>
      <p:ext uri="{BB962C8B-B14F-4D97-AF65-F5344CB8AC3E}">
        <p14:creationId xmlns:p14="http://schemas.microsoft.com/office/powerpoint/2010/main" val="35024449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807" y="1488660"/>
            <a:ext cx="6706951" cy="1421452"/>
          </a:xfrm>
        </p:spPr>
        <p:txBody>
          <a:bodyPr anchor="b">
            <a:noAutofit/>
          </a:bodyPr>
          <a:lstStyle>
            <a:lvl1pPr algn="l">
              <a:defRPr sz="4800">
                <a:latin typeface="Bell MT" panose="02020503060305020303" pitchFamily="18" charset="0"/>
              </a:defRPr>
            </a:lvl1pPr>
          </a:lstStyle>
          <a:p>
            <a:r>
              <a:rPr lang="en-US" dirty="0"/>
              <a:t>New Jersey </a:t>
            </a:r>
            <a:br>
              <a:rPr lang="en-US" dirty="0"/>
            </a:br>
            <a:r>
              <a:rPr lang="en-US" dirty="0"/>
              <a:t>Department of Education </a:t>
            </a:r>
          </a:p>
        </p:txBody>
      </p:sp>
      <p:sp>
        <p:nvSpPr>
          <p:cNvPr id="3" name="Subtitle 2"/>
          <p:cNvSpPr>
            <a:spLocks noGrp="1"/>
          </p:cNvSpPr>
          <p:nvPr>
            <p:ph type="subTitle" idx="1" hasCustomPrompt="1"/>
          </p:nvPr>
        </p:nvSpPr>
        <p:spPr>
          <a:xfrm>
            <a:off x="957554" y="3593989"/>
            <a:ext cx="6858000" cy="1655762"/>
          </a:xfrm>
        </p:spPr>
        <p:txBody>
          <a:bodyPr/>
          <a:lstStyle>
            <a:lvl1pPr marL="0" indent="0" algn="ctr">
              <a:buNone/>
              <a:defRPr sz="2400" b="1" baseline="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Division </a:t>
            </a:r>
          </a:p>
          <a:p>
            <a:r>
              <a:rPr lang="en-US" dirty="0"/>
              <a:t>Presentation Title </a:t>
            </a:r>
          </a:p>
          <a:p>
            <a:r>
              <a:rPr lang="en-US" dirty="0"/>
              <a:t>Date </a:t>
            </a:r>
          </a:p>
        </p:txBody>
      </p:sp>
      <p:sp>
        <p:nvSpPr>
          <p:cNvPr id="8" name="Isosceles Triangle 7"/>
          <p:cNvSpPr/>
          <p:nvPr userDrawn="1"/>
        </p:nvSpPr>
        <p:spPr>
          <a:xfrm flipV="1">
            <a:off x="4561484" y="0"/>
            <a:ext cx="4633016" cy="4523304"/>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80807" y="2925833"/>
            <a:ext cx="7388364"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9" name="Isosceles Triangle 8"/>
          <p:cNvSpPr/>
          <p:nvPr userDrawn="1"/>
        </p:nvSpPr>
        <p:spPr>
          <a:xfrm rot="10800000" flipV="1">
            <a:off x="0" y="4615396"/>
            <a:ext cx="2845942" cy="2244298"/>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5" y="5461551"/>
            <a:ext cx="1316286" cy="1316286"/>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5631" y="967688"/>
            <a:ext cx="3299362" cy="329936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352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33303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315810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1" name="Picture 10"/>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227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3368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9" name="Picture 8"/>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0" name="Picture 9"/>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67850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9075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cstate="print"/>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cstate="print"/>
          <a:stretch>
            <a:fillRect/>
          </a:stretch>
        </p:blipFill>
        <p:spPr>
          <a:xfrm>
            <a:off x="73740" y="5869781"/>
            <a:ext cx="908383" cy="914479"/>
          </a:xfrm>
          <a:prstGeom prst="rect">
            <a:avLst/>
          </a:prstGeom>
        </p:spPr>
      </p:pic>
      <p:pic>
        <p:nvPicPr>
          <p:cNvPr id="2" name="Picture 1"/>
          <p:cNvPicPr>
            <a:picLocks noChangeAspect="1"/>
          </p:cNvPicPr>
          <p:nvPr userDrawn="1"/>
        </p:nvPicPr>
        <p:blipFill>
          <a:blip r:embed="rId8" cstate="print"/>
          <a:stretch>
            <a:fillRect/>
          </a:stretch>
        </p:blipFill>
        <p:spPr>
          <a:xfrm>
            <a:off x="6650735" y="0"/>
            <a:ext cx="2493265" cy="2043567"/>
          </a:xfrm>
          <a:prstGeom prst="rect">
            <a:avLst/>
          </a:prstGeom>
        </p:spPr>
      </p:pic>
      <p:pic>
        <p:nvPicPr>
          <p:cNvPr id="4" name="Picture 3"/>
          <p:cNvPicPr>
            <a:picLocks noChangeAspect="1"/>
          </p:cNvPicPr>
          <p:nvPr userDrawn="1"/>
        </p:nvPicPr>
        <p:blipFill>
          <a:blip r:embed="rId9"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33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cstate="print"/>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199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11" name="Picture 10"/>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33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351559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14" name="Picture 13"/>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5" name="Picture 14"/>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9733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42412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cstate="print"/>
          <a:stretch>
            <a:fillRect/>
          </a:stretch>
        </p:blipFill>
        <p:spPr>
          <a:xfrm>
            <a:off x="73740" y="5869781"/>
            <a:ext cx="908383" cy="914479"/>
          </a:xfrm>
          <a:prstGeom prst="rect">
            <a:avLst/>
          </a:prstGeom>
        </p:spPr>
      </p:pic>
      <p:pic>
        <p:nvPicPr>
          <p:cNvPr id="7" name="Picture 6"/>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8" name="Picture 7"/>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784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cstate="print"/>
          <a:stretch>
            <a:fillRect/>
          </a:stretch>
        </p:blipFill>
        <p:spPr>
          <a:xfrm>
            <a:off x="73740" y="5869781"/>
            <a:ext cx="908383" cy="914479"/>
          </a:xfrm>
          <a:prstGeom prst="rect">
            <a:avLst/>
          </a:prstGeom>
        </p:spPr>
      </p:pic>
    </p:spTree>
    <p:extLst>
      <p:ext uri="{BB962C8B-B14F-4D97-AF65-F5344CB8AC3E}">
        <p14:creationId xmlns:p14="http://schemas.microsoft.com/office/powerpoint/2010/main" val="23047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print"/>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cstate="print"/>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868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8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946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77834"/>
            <a:ext cx="9144000" cy="28016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93387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6" r:id="rId6"/>
    <p:sldLayoutId id="2147483667" r:id="rId7"/>
    <p:sldLayoutId id="2147483678" r:id="rId8"/>
    <p:sldLayoutId id="2147483677" r:id="rId9"/>
    <p:sldLayoutId id="2147483680" r:id="rId10"/>
    <p:sldLayoutId id="2147483679" r:id="rId11"/>
    <p:sldLayoutId id="2147483681" r:id="rId12"/>
    <p:sldLayoutId id="2147483682" r:id="rId13"/>
    <p:sldLayoutId id="2147483683" r:id="rId14"/>
    <p:sldLayoutId id="2147483684" r:id="rId15"/>
    <p:sldLayoutId id="2147483685"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tate.nj.us/education/finance/sf/stateaid_app.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ASSA@doe.nj.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pplication for State School Aid (ASSA)&#10;"/>
          <p:cNvSpPr>
            <a:spLocks noGrp="1"/>
          </p:cNvSpPr>
          <p:nvPr>
            <p:ph type="ctrTitle"/>
          </p:nvPr>
        </p:nvSpPr>
        <p:spPr>
          <a:xfrm>
            <a:off x="170577" y="796954"/>
            <a:ext cx="6247001" cy="1979803"/>
          </a:xfrm>
        </p:spPr>
        <p:txBody>
          <a:bodyPr>
            <a:normAutofit/>
          </a:bodyPr>
          <a:lstStyle/>
          <a:p>
            <a:r>
              <a:rPr lang="en-US" sz="42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rPr>
              <a:t>Application for State School Aid (ASSA) Software</a:t>
            </a:r>
            <a:endParaRPr lang="en-US" sz="4200" dirty="0"/>
          </a:p>
        </p:txBody>
      </p:sp>
      <p:pic>
        <p:nvPicPr>
          <p:cNvPr id="1026" name="Picture 2" descr="ASSA log in sceen with text input fields for District ID, User ID, and Password."/>
          <p:cNvPicPr>
            <a:picLocks noChangeAspect="1" noChangeArrowheads="1"/>
          </p:cNvPicPr>
          <p:nvPr/>
        </p:nvPicPr>
        <p:blipFill>
          <a:blip r:embed="rId2" cstate="print"/>
          <a:srcRect/>
          <a:stretch>
            <a:fillRect/>
          </a:stretch>
        </p:blipFill>
        <p:spPr bwMode="auto">
          <a:xfrm>
            <a:off x="1454896" y="3061983"/>
            <a:ext cx="5466021" cy="3498208"/>
          </a:xfrm>
          <a:prstGeom prst="rect">
            <a:avLst/>
          </a:prstGeom>
          <a:noFill/>
          <a:ln w="9525" cmpd="dbl">
            <a:solidFill>
              <a:schemeClr val="accent1"/>
            </a:solidFill>
            <a:miter lim="800000"/>
            <a:headEnd/>
            <a:tailEnd/>
          </a:ln>
        </p:spPr>
      </p:pic>
    </p:spTree>
    <p:extLst>
      <p:ext uri="{BB962C8B-B14F-4D97-AF65-F5344CB8AC3E}">
        <p14:creationId xmlns:p14="http://schemas.microsoft.com/office/powerpoint/2010/main" val="198478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On Roll Report  </a:t>
            </a:r>
          </a:p>
        </p:txBody>
      </p:sp>
      <p:pic>
        <p:nvPicPr>
          <p:cNvPr id="3" name="Picture 2" descr="This screen summarizes the on roll students by individual schools."/>
          <p:cNvPicPr>
            <a:picLocks noChangeAspect="1" noChangeArrowheads="1"/>
          </p:cNvPicPr>
          <p:nvPr/>
        </p:nvPicPr>
        <p:blipFill>
          <a:blip r:embed="rId2" cstate="print"/>
          <a:srcRect/>
          <a:stretch>
            <a:fillRect/>
          </a:stretch>
        </p:blipFill>
        <p:spPr bwMode="auto">
          <a:xfrm>
            <a:off x="1033244" y="1642189"/>
            <a:ext cx="7010400" cy="492219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51126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12" y="188957"/>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Summary Report Features</a:t>
            </a:r>
          </a:p>
        </p:txBody>
      </p:sp>
      <p:sp>
        <p:nvSpPr>
          <p:cNvPr id="6" name="Content Placeholder 2"/>
          <p:cNvSpPr txBox="1">
            <a:spLocks/>
          </p:cNvSpPr>
          <p:nvPr/>
        </p:nvSpPr>
        <p:spPr>
          <a:xfrm>
            <a:off x="0" y="1902903"/>
            <a:ext cx="8291819" cy="3700943"/>
          </a:xfrm>
          <a:prstGeom prst="rect">
            <a:avLst/>
          </a:prstGeom>
        </p:spPr>
        <p:txBody>
          <a:bodyPr vert="horz" lIns="91440" tIns="45720" rIns="91440" bIns="45720" rtlCol="0">
            <a:normAutofit/>
          </a:bodyPr>
          <a:lstStyle>
            <a:lvl1pPr marL="228600" indent="-228600" defTabSz="914400">
              <a:lnSpc>
                <a:spcPct val="90000"/>
              </a:lnSpc>
              <a:spcBef>
                <a:spcPts val="1000"/>
              </a:spcBef>
              <a:buFont typeface="Wingdings" panose="05000000000000000000" pitchFamily="2" charset="2"/>
              <a:buChar char="§"/>
              <a:defRPr sz="2400">
                <a:latin typeface="Times New Roman" panose="02020603050405020304" pitchFamily="18" charset="0"/>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sz="2400">
                <a:latin typeface="Bell MT" panose="02020503060305020303" pitchFamily="18" charset="0"/>
              </a:defRPr>
            </a:lvl2pPr>
            <a:lvl3pPr marL="1143000" indent="-228600" defTabSz="914400">
              <a:lnSpc>
                <a:spcPct val="90000"/>
              </a:lnSpc>
              <a:spcBef>
                <a:spcPts val="500"/>
              </a:spcBef>
              <a:buFont typeface="Arial" panose="020B0604020202020204" pitchFamily="34" charset="0"/>
              <a:buChar char="•"/>
              <a:defRPr sz="2000">
                <a:latin typeface="Bell MT" panose="02020503060305020303" pitchFamily="18" charset="0"/>
              </a:defRPr>
            </a:lvl3pPr>
            <a:lvl4pPr marL="1600200" indent="-228600" defTabSz="914400">
              <a:lnSpc>
                <a:spcPct val="90000"/>
              </a:lnSpc>
              <a:spcBef>
                <a:spcPts val="500"/>
              </a:spcBef>
              <a:buFont typeface="Arial" panose="020B0604020202020204" pitchFamily="34" charset="0"/>
              <a:buChar char="•"/>
              <a:defRPr>
                <a:latin typeface="Bell MT" panose="02020503060305020303" pitchFamily="18" charset="0"/>
              </a:defRPr>
            </a:lvl4pPr>
            <a:lvl5pPr marL="2057400" indent="-228600" defTabSz="914400">
              <a:lnSpc>
                <a:spcPct val="90000"/>
              </a:lnSpc>
              <a:spcBef>
                <a:spcPts val="500"/>
              </a:spcBef>
              <a:buFont typeface="Arial" panose="020B0604020202020204" pitchFamily="34" charset="0"/>
              <a:buChar char="•"/>
              <a:defRPr>
                <a:latin typeface="Bell MT" panose="02020503060305020303"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Resident Enrollment</a:t>
            </a:r>
          </a:p>
          <a:p>
            <a:endParaRPr lang="en-US" dirty="0"/>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Errors</a:t>
            </a:r>
          </a:p>
          <a:p>
            <a:endParaRPr lang="en-US" dirty="0"/>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Certification Link</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113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02" y="0"/>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Summary Report</a:t>
            </a:r>
          </a:p>
        </p:txBody>
      </p:sp>
      <p:pic>
        <p:nvPicPr>
          <p:cNvPr id="6146" name="Picture 2" descr="This screen summarizes all the school enrollments for the districts, charter schools and state facilities."/>
          <p:cNvPicPr>
            <a:picLocks noChangeAspect="1" noChangeArrowheads="1"/>
          </p:cNvPicPr>
          <p:nvPr/>
        </p:nvPicPr>
        <p:blipFill>
          <a:blip r:embed="rId2" cstate="print"/>
          <a:srcRect/>
          <a:stretch>
            <a:fillRect/>
          </a:stretch>
        </p:blipFill>
        <p:spPr bwMode="auto">
          <a:xfrm>
            <a:off x="1014369" y="1157681"/>
            <a:ext cx="7243002" cy="55241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59623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0" y="121845"/>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Summary Report Errors</a:t>
            </a:r>
          </a:p>
        </p:txBody>
      </p:sp>
      <p:pic>
        <p:nvPicPr>
          <p:cNvPr id="3" name="Picture 2" descr="This screen continues from the previous screen to summarize all the school enrollments for the districts, charter schools and state facilities."/>
          <p:cNvPicPr>
            <a:picLocks noChangeAspect="1" noChangeArrowheads="1"/>
          </p:cNvPicPr>
          <p:nvPr/>
        </p:nvPicPr>
        <p:blipFill>
          <a:blip r:embed="rId2" cstate="print"/>
          <a:srcRect/>
          <a:stretch>
            <a:fillRect/>
          </a:stretch>
        </p:blipFill>
        <p:spPr bwMode="auto">
          <a:xfrm>
            <a:off x="1328411" y="1503014"/>
            <a:ext cx="6291589" cy="521656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15469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6" y="88289"/>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Error Details</a:t>
            </a:r>
          </a:p>
        </p:txBody>
      </p:sp>
      <p:pic>
        <p:nvPicPr>
          <p:cNvPr id="7170" name="Picture 2" descr="This screen shows errors related to enrollment inconsistencies that must be corrected before the district can certify its enrollments."/>
          <p:cNvPicPr>
            <a:picLocks noChangeAspect="1" noChangeArrowheads="1"/>
          </p:cNvPicPr>
          <p:nvPr/>
        </p:nvPicPr>
        <p:blipFill>
          <a:blip r:embed="rId2" cstate="print"/>
          <a:srcRect/>
          <a:stretch>
            <a:fillRect/>
          </a:stretch>
        </p:blipFill>
        <p:spPr bwMode="auto">
          <a:xfrm>
            <a:off x="457200" y="2057400"/>
            <a:ext cx="8324850" cy="263204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1353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27" y="239291"/>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Certify</a:t>
            </a:r>
          </a:p>
        </p:txBody>
      </p:sp>
      <p:pic>
        <p:nvPicPr>
          <p:cNvPr id="1026" name="Picture 2" descr="The district must click on the certify link highlighted by the red arrow to complete the certification process. "/>
          <p:cNvPicPr>
            <a:picLocks noChangeAspect="1" noChangeArrowheads="1"/>
          </p:cNvPicPr>
          <p:nvPr/>
        </p:nvPicPr>
        <p:blipFill>
          <a:blip r:embed="rId2" cstate="print"/>
          <a:srcRect/>
          <a:stretch>
            <a:fillRect/>
          </a:stretch>
        </p:blipFill>
        <p:spPr bwMode="auto">
          <a:xfrm>
            <a:off x="679183" y="1905000"/>
            <a:ext cx="7855217" cy="3276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73255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A7BB5-A702-4B9F-8E1B-91413D3E2A4C}"/>
              </a:ext>
            </a:extLst>
          </p:cNvPr>
          <p:cNvSpPr>
            <a:spLocks noGrp="1"/>
          </p:cNvSpPr>
          <p:nvPr>
            <p:ph type="title"/>
          </p:nvPr>
        </p:nvSpPr>
        <p:spPr>
          <a:xfrm>
            <a:off x="134223" y="0"/>
            <a:ext cx="7046753" cy="1619075"/>
          </a:xfrm>
        </p:spPr>
        <p:txBody>
          <a:bodyPr>
            <a:no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District Web Enrollment Report in NJSMART </a:t>
            </a:r>
            <a:endParaRPr lang="en-US" sz="3600" baseline="30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114C991E-655A-4766-9FC7-7C244DBEEBA0}"/>
              </a:ext>
            </a:extLst>
          </p:cNvPr>
          <p:cNvSpPr>
            <a:spLocks noGrp="1"/>
          </p:cNvSpPr>
          <p:nvPr>
            <p:ph idx="1"/>
          </p:nvPr>
        </p:nvSpPr>
        <p:spPr>
          <a:xfrm>
            <a:off x="211123" y="1887523"/>
            <a:ext cx="8387593" cy="4530829"/>
          </a:xfrm>
        </p:spPr>
        <p:txBody>
          <a:bodyPr>
            <a:normAutofit/>
          </a:bodyPr>
          <a:lstStyle/>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District Enrollment Report is a report included in NJSMART. It summarizes the current SID Management data that will be preloaded in the ASSA. </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Prior to the NJSMART snapshot date of October 13, districts should log into NJSMART and view their district’s Enrollment Report. </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All corrections in NJSMART must be made prior to the October 13 snapshot. After this date, any changes applicable to October 13 can only be made in the ASSA.</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67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56" y="79900"/>
            <a:ext cx="7886700" cy="1325563"/>
          </a:xfrm>
        </p:spPr>
        <p:txBody>
          <a:bodyPr>
            <a:norm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Preloaded Enrollments</a:t>
            </a:r>
          </a:p>
        </p:txBody>
      </p:sp>
      <p:sp>
        <p:nvSpPr>
          <p:cNvPr id="3" name="Content Placeholder 2"/>
          <p:cNvSpPr>
            <a:spLocks noGrp="1"/>
          </p:cNvSpPr>
          <p:nvPr>
            <p:ph idx="1"/>
          </p:nvPr>
        </p:nvSpPr>
        <p:spPr>
          <a:xfrm>
            <a:off x="280332" y="1556856"/>
            <a:ext cx="7865378" cy="4458050"/>
          </a:xfrm>
        </p:spPr>
        <p:txBody>
          <a:bodyPr>
            <a:noAutofit/>
          </a:bodyPr>
          <a:lstStyle/>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On Roll, Sent, Received, Choice On Roll, Charter School, and State Facilities enrollments are preloaded.</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On Roll, Sent, Received, Choice On Roll are based on the October 13 NJSMART SID Management submission.</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These enrollments can be modified in the ASSA.</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Must “save” data for the enrollment to be updated.</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Student records must have valid values in the district and school codes, grade levels, tuition codes, free/reduced lunch, special education classification, LEP dates, speech, municipal code, etc… to be used in the ASSA preload.</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4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325563"/>
          </a:xfrm>
        </p:spPr>
        <p:txBody>
          <a:bodyPr>
            <a:norm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Possible Preload Adjustments</a:t>
            </a:r>
          </a:p>
        </p:txBody>
      </p:sp>
      <p:sp>
        <p:nvSpPr>
          <p:cNvPr id="3" name="Content Placeholder 2"/>
          <p:cNvSpPr>
            <a:spLocks noGrp="1"/>
          </p:cNvSpPr>
          <p:nvPr>
            <p:ph idx="1"/>
          </p:nvPr>
        </p:nvSpPr>
        <p:spPr>
          <a:xfrm>
            <a:off x="103465" y="1493241"/>
            <a:ext cx="8210025" cy="4571301"/>
          </a:xfrm>
        </p:spPr>
        <p:txBody>
          <a:bodyPr>
            <a:norm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Students that were not included on the October 13 NJSMART submission.</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Students that were incorrectly reported in the NJSMART submission.</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Add district-placed and district-paid public school special education students that are placed in nonpublic schools.  Only students that are attending Approved Private Schools for Students with Disabilities (APSSDs) are preloaded. Students placed in schools that are not on this list must be Commissioner-approved placements or court ordered.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Adjust for shared-time students not attending a vocational district.</a:t>
            </a:r>
          </a:p>
        </p:txBody>
      </p:sp>
    </p:spTree>
    <p:extLst>
      <p:ext uri="{BB962C8B-B14F-4D97-AF65-F5344CB8AC3E}">
        <p14:creationId xmlns:p14="http://schemas.microsoft.com/office/powerpoint/2010/main" val="279836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6" y="115248"/>
            <a:ext cx="8534400" cy="1126323"/>
          </a:xfrm>
        </p:spPr>
        <p:txBody>
          <a:bodyPr>
            <a:norm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Other Preloaded Enrollments</a:t>
            </a:r>
          </a:p>
        </p:txBody>
      </p:sp>
      <p:sp>
        <p:nvSpPr>
          <p:cNvPr id="3" name="Content Placeholder 2"/>
          <p:cNvSpPr>
            <a:spLocks noGrp="1"/>
          </p:cNvSpPr>
          <p:nvPr>
            <p:ph idx="1"/>
          </p:nvPr>
        </p:nvSpPr>
        <p:spPr>
          <a:xfrm>
            <a:off x="213219" y="1686187"/>
            <a:ext cx="8444220" cy="4514051"/>
          </a:xfrm>
        </p:spPr>
        <p:txBody>
          <a:bodyPr>
            <a:normAutofit/>
          </a:bodyPr>
          <a:lstStyle/>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Charter school enrollments are based on the Charter School Enrollment system.</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These enrollments cannot be modified in the ASSA.</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State facilities enrollments are based on the enrollments submitted by the state facilities and the County Office district assignments in the State Facilities Enrollment System.</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These enrollments cannot be modified in the ASSA.</a:t>
            </a:r>
          </a:p>
        </p:txBody>
      </p:sp>
    </p:spTree>
    <p:extLst>
      <p:ext uri="{BB962C8B-B14F-4D97-AF65-F5344CB8AC3E}">
        <p14:creationId xmlns:p14="http://schemas.microsoft.com/office/powerpoint/2010/main" val="418567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SA Overview"/>
          <p:cNvSpPr>
            <a:spLocks noGrp="1"/>
          </p:cNvSpPr>
          <p:nvPr>
            <p:ph type="title"/>
          </p:nvPr>
        </p:nvSpPr>
        <p:spPr>
          <a:xfrm>
            <a:off x="322976" y="295012"/>
            <a:ext cx="8229600" cy="1143000"/>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Software Overview</a:t>
            </a:r>
          </a:p>
        </p:txBody>
      </p:sp>
      <p:sp>
        <p:nvSpPr>
          <p:cNvPr id="3" name="Content Placeholder 2" descr="Estimated Timelines, Software features and ASSA Workpapers, Audit Documentation and Instructions"/>
          <p:cNvSpPr>
            <a:spLocks noGrp="1"/>
          </p:cNvSpPr>
          <p:nvPr>
            <p:ph idx="1"/>
          </p:nvPr>
        </p:nvSpPr>
        <p:spPr>
          <a:xfrm>
            <a:off x="415255" y="1578529"/>
            <a:ext cx="8229600" cy="4058873"/>
          </a:xfrm>
        </p:spPr>
        <p:txBody>
          <a:bodyPr>
            <a:normAutofit/>
          </a:bodyPr>
          <a:lstStyle/>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Estimated Timeline</a:t>
            </a: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Software Features</a:t>
            </a: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ASSA Workpapers, Audit Documentation, and Instructions</a:t>
            </a: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59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86" y="90081"/>
            <a:ext cx="8458200" cy="1143000"/>
          </a:xfrm>
        </p:spPr>
        <p:txBody>
          <a:bodyPr>
            <a:norm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Workpapers and Instructions</a:t>
            </a:r>
          </a:p>
        </p:txBody>
      </p:sp>
      <p:sp>
        <p:nvSpPr>
          <p:cNvPr id="4" name="Content Placeholder 3"/>
          <p:cNvSpPr>
            <a:spLocks noGrp="1"/>
          </p:cNvSpPr>
          <p:nvPr>
            <p:ph idx="1"/>
          </p:nvPr>
        </p:nvSpPr>
        <p:spPr>
          <a:xfrm>
            <a:off x="304800" y="1709928"/>
            <a:ext cx="7933189" cy="4233672"/>
          </a:xfrm>
        </p:spPr>
        <p:txBody>
          <a:bodyPr>
            <a:normAutofit/>
          </a:bodyPr>
          <a:lstStyle/>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Workpapers are required to be kept on file in the district.</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Attendance register for October is required and must be kept on file in the district.</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manual is available on the </a:t>
            </a:r>
            <a:r>
              <a:rPr lang="en-US" sz="2200" dirty="0">
                <a:latin typeface="Times New Roman" panose="02020603050405020304" pitchFamily="18" charset="0"/>
                <a:cs typeface="Times New Roman" panose="02020603050405020304" pitchFamily="18" charset="0"/>
                <a:hlinkClick r:id="rId2"/>
              </a:rPr>
              <a:t>Finance</a:t>
            </a:r>
            <a:r>
              <a:rPr lang="en-US" sz="2200" dirty="0">
                <a:latin typeface="Times New Roman" panose="02020603050405020304" pitchFamily="18" charset="0"/>
                <a:cs typeface="Times New Roman" panose="02020603050405020304" pitchFamily="18" charset="0"/>
              </a:rPr>
              <a:t> web page.</a:t>
            </a: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82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400B3-3E6C-444B-A87D-9ED4734D3978}"/>
              </a:ext>
            </a:extLst>
          </p:cNvPr>
          <p:cNvSpPr>
            <a:spLocks noGrp="1"/>
          </p:cNvSpPr>
          <p:nvPr>
            <p:ph type="title"/>
          </p:nvPr>
        </p:nvSpPr>
        <p:spPr>
          <a:xfrm>
            <a:off x="871931" y="188957"/>
            <a:ext cx="6367768" cy="1325563"/>
          </a:xfrm>
        </p:spPr>
        <p:txBody>
          <a:bodyPr>
            <a:norm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Help</a:t>
            </a:r>
          </a:p>
        </p:txBody>
      </p:sp>
      <p:sp>
        <p:nvSpPr>
          <p:cNvPr id="2" name="Content Placeholder 1">
            <a:extLst>
              <a:ext uri="{FF2B5EF4-FFF2-40B4-BE49-F238E27FC236}">
                <a16:creationId xmlns:a16="http://schemas.microsoft.com/office/drawing/2014/main" id="{05A16E52-19CD-4226-B6C6-F9B9382889F7}"/>
              </a:ext>
            </a:extLst>
          </p:cNvPr>
          <p:cNvSpPr>
            <a:spLocks noGrp="1"/>
          </p:cNvSpPr>
          <p:nvPr>
            <p:ph idx="1"/>
          </p:nvPr>
        </p:nvSpPr>
        <p:spPr>
          <a:xfrm>
            <a:off x="678985" y="1666234"/>
            <a:ext cx="7458337" cy="4351338"/>
          </a:xfrm>
        </p:spPr>
        <p:txBody>
          <a:bodyPr>
            <a:normAutofit/>
          </a:bodyPr>
          <a:lstStyle/>
          <a:p>
            <a:pPr indent="4763" algn="ctr">
              <a:buNone/>
              <a:defRPr/>
            </a:pPr>
            <a:r>
              <a:rPr lang="en-US" sz="2000" dirty="0">
                <a:latin typeface="Times New Roman" panose="02020603050405020304" pitchFamily="18" charset="0"/>
                <a:cs typeface="Times New Roman" panose="02020603050405020304" pitchFamily="18" charset="0"/>
              </a:rPr>
              <a:t>All ASSA program and technical questions must be  e-mailed to:</a:t>
            </a:r>
          </a:p>
          <a:p>
            <a:pPr indent="4763" algn="ctr">
              <a:buNone/>
              <a:defRPr/>
            </a:pPr>
            <a:r>
              <a:rPr lang="en-US" sz="2000" dirty="0">
                <a:latin typeface="Times New Roman" panose="02020603050405020304" pitchFamily="18" charset="0"/>
                <a:cs typeface="Times New Roman" panose="02020603050405020304" pitchFamily="18" charset="0"/>
              </a:rPr>
              <a:t> Office of School Finance </a:t>
            </a:r>
          </a:p>
          <a:p>
            <a:pPr indent="4763" algn="ctr" fontAlgn="auto">
              <a:spcAft>
                <a:spcPts val="0"/>
              </a:spcAft>
              <a:buFont typeface="Monotype Sorts" panose="05010101010101010101" pitchFamily="2" charset="2"/>
              <a:buNone/>
              <a:defRPr/>
            </a:pPr>
            <a:r>
              <a:rPr lang="en-US" sz="2000" dirty="0">
                <a:latin typeface="Times New Roman" panose="02020603050405020304" pitchFamily="18" charset="0"/>
                <a:cs typeface="Times New Roman" panose="02020603050405020304" pitchFamily="18" charset="0"/>
              </a:rPr>
              <a:t>at</a:t>
            </a:r>
          </a:p>
          <a:p>
            <a:pPr indent="4763" algn="ctr" fontAlgn="auto">
              <a:spcAft>
                <a:spcPts val="0"/>
              </a:spcAft>
              <a:buFont typeface="Monotype Sorts" panose="05010101010101010101" pitchFamily="2" charset="2"/>
              <a:buNone/>
              <a:defRPr/>
            </a:pPr>
            <a:r>
              <a:rPr lang="en-US" sz="2000" b="1" dirty="0">
                <a:solidFill>
                  <a:srgbClr val="0070C0"/>
                </a:solidFill>
                <a:latin typeface="Times New Roman" panose="02020603050405020304" pitchFamily="18" charset="0"/>
                <a:cs typeface="Times New Roman" panose="02020603050405020304" pitchFamily="18" charset="0"/>
                <a:hlinkClick r:id="rId2"/>
              </a:rPr>
              <a:t>ASSA@doe.nj.gov</a:t>
            </a:r>
            <a:r>
              <a:rPr lang="en-US" sz="2000" b="1" dirty="0">
                <a:solidFill>
                  <a:srgbClr val="0070C0"/>
                </a:solidFill>
                <a:latin typeface="Times New Roman" panose="02020603050405020304" pitchFamily="18" charset="0"/>
                <a:cs typeface="Times New Roman" panose="02020603050405020304" pitchFamily="18" charset="0"/>
              </a:rPr>
              <a:t> </a:t>
            </a:r>
          </a:p>
          <a:p>
            <a:pPr indent="4763" algn="ctr" fontAlgn="auto">
              <a:spcAft>
                <a:spcPts val="0"/>
              </a:spcAft>
              <a:buFont typeface="Monotype Sorts" panose="05010101010101010101" pitchFamily="2" charset="2"/>
              <a:buNone/>
              <a:defRPr/>
            </a:pPr>
            <a:endParaRPr lang="en-US" sz="2000" dirty="0">
              <a:solidFill>
                <a:srgbClr val="0070C0"/>
              </a:solidFill>
              <a:latin typeface="Times New Roman" panose="02020603050405020304" pitchFamily="18" charset="0"/>
              <a:cs typeface="Times New Roman" panose="02020603050405020304" pitchFamily="18" charset="0"/>
            </a:endParaRPr>
          </a:p>
          <a:p>
            <a:pPr indent="4763" algn="ctr" fontAlgn="auto">
              <a:spcAft>
                <a:spcPts val="0"/>
              </a:spcAft>
              <a:buFont typeface="Monotype Sorts" panose="05010101010101010101" pitchFamily="2" charset="2"/>
              <a:buNone/>
              <a:defRPr/>
            </a:pPr>
            <a:endParaRPr lang="en-US" sz="2000" dirty="0">
              <a:solidFill>
                <a:srgbClr val="0070C0"/>
              </a:solidFill>
              <a:latin typeface="Times New Roman" panose="02020603050405020304" pitchFamily="18" charset="0"/>
              <a:cs typeface="Times New Roman" panose="02020603050405020304" pitchFamily="18" charset="0"/>
            </a:endParaRPr>
          </a:p>
          <a:p>
            <a:pPr indent="4763" algn="ctr" fontAlgn="auto">
              <a:spcAft>
                <a:spcPts val="0"/>
              </a:spcAft>
              <a:buFont typeface="Monotype Sorts" panose="05010101010101010101" pitchFamily="2" charset="2"/>
              <a:buNone/>
              <a:defRPr/>
            </a:pPr>
            <a:r>
              <a:rPr lang="en-US" sz="2000" dirty="0">
                <a:latin typeface="Times New Roman" panose="02020603050405020304" pitchFamily="18" charset="0"/>
                <a:cs typeface="Times New Roman" panose="02020603050405020304" pitchFamily="18" charset="0"/>
              </a:rPr>
              <a:t>Next fiscal year’s state aid calculation will be based on the      </a:t>
            </a:r>
            <a:r>
              <a:rPr lang="en-US" sz="2000">
                <a:latin typeface="Times New Roman" panose="02020603050405020304" pitchFamily="18" charset="0"/>
                <a:cs typeface="Times New Roman" panose="02020603050405020304" pitchFamily="18" charset="0"/>
              </a:rPr>
              <a:t>October 13 </a:t>
            </a:r>
            <a:r>
              <a:rPr lang="en-US" sz="2000" dirty="0">
                <a:latin typeface="Times New Roman" panose="02020603050405020304" pitchFamily="18" charset="0"/>
                <a:cs typeface="Times New Roman" panose="02020603050405020304" pitchFamily="18" charset="0"/>
              </a:rPr>
              <a:t>ASSA Collection. </a:t>
            </a:r>
          </a:p>
          <a:p>
            <a:pPr indent="4763" algn="ctr" fontAlgn="auto">
              <a:spcAft>
                <a:spcPts val="0"/>
              </a:spcAft>
              <a:buFont typeface="Monotype Sorts" panose="05010101010101010101" pitchFamily="2" charset="2"/>
              <a:buNone/>
              <a:defRPr/>
            </a:pPr>
            <a:r>
              <a:rPr lang="en-US" sz="2000" dirty="0">
                <a:solidFill>
                  <a:srgbClr val="005EA4"/>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02529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11" y="185956"/>
            <a:ext cx="7340316" cy="1152190"/>
          </a:xfrm>
        </p:spPr>
        <p:txBody>
          <a:bodyPr>
            <a:normAutofit fontScale="90000"/>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Timeline and Important Dates</a:t>
            </a:r>
          </a:p>
        </p:txBody>
      </p:sp>
      <p:sp>
        <p:nvSpPr>
          <p:cNvPr id="13" name="Text Box 203" descr="The enrollment count date is 10/13/17.  In October you should prepare workpapers.  By early November the ASSA system opens.  The sent/received edits  are  live on the system.  The due date will be early December.  The exact date to be announced later.&#10;"/>
          <p:cNvSpPr txBox="1">
            <a:spLocks noChangeArrowheads="1"/>
          </p:cNvSpPr>
          <p:nvPr/>
        </p:nvSpPr>
        <p:spPr bwMode="auto">
          <a:xfrm>
            <a:off x="524312" y="1582110"/>
            <a:ext cx="8153400" cy="5179880"/>
          </a:xfrm>
          <a:prstGeom prst="rect">
            <a:avLst/>
          </a:prstGeom>
        </p:spPr>
        <p:txBody>
          <a:bodyPr vert="horz" lIns="91440" tIns="45720" rIns="91440" bIns="45720" rtlCol="0">
            <a:normAutofit/>
          </a:bodyPr>
          <a:lstStyle>
            <a:lvl1pPr marL="228600" indent="-228600" defTabSz="914400">
              <a:lnSpc>
                <a:spcPct val="90000"/>
              </a:lnSpc>
              <a:spcBef>
                <a:spcPts val="1000"/>
              </a:spcBef>
              <a:buFont typeface="Wingdings" panose="05000000000000000000" pitchFamily="2" charset="2"/>
              <a:buChar char="§"/>
              <a:defRPr sz="2600">
                <a:latin typeface="Times New Roman" panose="02020603050405020304" pitchFamily="18" charset="0"/>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sz="2400">
                <a:latin typeface="Bell MT" panose="02020503060305020303" pitchFamily="18" charset="0"/>
              </a:defRPr>
            </a:lvl2pPr>
            <a:lvl3pPr marL="1143000" indent="-228600" defTabSz="914400">
              <a:lnSpc>
                <a:spcPct val="90000"/>
              </a:lnSpc>
              <a:spcBef>
                <a:spcPts val="500"/>
              </a:spcBef>
              <a:buFont typeface="Arial" panose="020B0604020202020204" pitchFamily="34" charset="0"/>
              <a:buChar char="•"/>
              <a:defRPr sz="2000">
                <a:latin typeface="Bell MT" panose="02020503060305020303" pitchFamily="18" charset="0"/>
              </a:defRPr>
            </a:lvl3pPr>
            <a:lvl4pPr marL="1600200" indent="-228600" defTabSz="914400">
              <a:lnSpc>
                <a:spcPct val="90000"/>
              </a:lnSpc>
              <a:spcBef>
                <a:spcPts val="500"/>
              </a:spcBef>
              <a:buFont typeface="Arial" panose="020B0604020202020204" pitchFamily="34" charset="0"/>
              <a:buChar char="•"/>
              <a:defRPr>
                <a:latin typeface="Bell MT" panose="02020503060305020303" pitchFamily="18" charset="0"/>
              </a:defRPr>
            </a:lvl4pPr>
            <a:lvl5pPr marL="2057400" indent="-228600" defTabSz="914400">
              <a:lnSpc>
                <a:spcPct val="90000"/>
              </a:lnSpc>
              <a:spcBef>
                <a:spcPts val="500"/>
              </a:spcBef>
              <a:buFont typeface="Arial" panose="020B0604020202020204" pitchFamily="34" charset="0"/>
              <a:buChar char="•"/>
              <a:defRPr>
                <a:latin typeface="Bell MT" panose="02020503060305020303"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400" dirty="0"/>
              <a:t>Enrollment count date is 10/13.</a:t>
            </a:r>
          </a:p>
          <a:p>
            <a:endParaRPr lang="en-US" sz="2400" dirty="0"/>
          </a:p>
          <a:p>
            <a:r>
              <a:rPr lang="en-US" sz="2400" dirty="0"/>
              <a:t>October - Prepare Workpapers; Review NJ SMART Enrollment Report in NJ SMART prior to October 13.</a:t>
            </a:r>
          </a:p>
          <a:p>
            <a:endParaRPr lang="en-US" sz="2400" dirty="0"/>
          </a:p>
          <a:p>
            <a:r>
              <a:rPr lang="en-US" sz="2400" dirty="0"/>
              <a:t>Early November – ASSA system opens.</a:t>
            </a:r>
          </a:p>
          <a:p>
            <a:endParaRPr lang="en-US" sz="2400" dirty="0"/>
          </a:p>
          <a:p>
            <a:r>
              <a:rPr lang="en-US" sz="2400" dirty="0"/>
              <a:t>Sent/Received edits  are  live on the system.</a:t>
            </a:r>
          </a:p>
          <a:p>
            <a:r>
              <a:rPr lang="en-US" sz="2400" dirty="0"/>
              <a:t>Due Date is early December.  Exact date to be announced later.</a:t>
            </a:r>
          </a:p>
          <a:p>
            <a:endParaRPr lang="en-US" sz="2400" dirty="0"/>
          </a:p>
        </p:txBody>
      </p:sp>
    </p:spTree>
    <p:extLst>
      <p:ext uri="{BB962C8B-B14F-4D97-AF65-F5344CB8AC3E}">
        <p14:creationId xmlns:p14="http://schemas.microsoft.com/office/powerpoint/2010/main" val="366746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6" y="147012"/>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Software Features</a:t>
            </a:r>
          </a:p>
        </p:txBody>
      </p:sp>
      <p:sp>
        <p:nvSpPr>
          <p:cNvPr id="3" name="Content Placeholder 2"/>
          <p:cNvSpPr>
            <a:spLocks noGrp="1"/>
          </p:cNvSpPr>
          <p:nvPr>
            <p:ph idx="1"/>
          </p:nvPr>
        </p:nvSpPr>
        <p:spPr>
          <a:xfrm>
            <a:off x="406166" y="1752526"/>
            <a:ext cx="7714377" cy="3809375"/>
          </a:xfrm>
        </p:spPr>
        <p:txBody>
          <a:bodyPr vert="horz" lIns="91440" tIns="45720" rIns="91440" bIns="45720" rtlCol="0">
            <a:normAutofit/>
          </a:bodyPr>
          <a:lstStyle/>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Web-based, accessed through the Homeroom.</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Data entry screens.</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Reports.</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Preloaded enrollment data for On Roll, Sent, Received, Charters Schools, and State Facilities.</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Instant send/receive edits.</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Electronic certification.</a:t>
            </a:r>
          </a:p>
          <a:p>
            <a:pPr>
              <a:lnSpc>
                <a:spcPct val="100000"/>
              </a:lnSpc>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7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3" y="138623"/>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Homeroom</a:t>
            </a:r>
          </a:p>
        </p:txBody>
      </p:sp>
      <p:sp>
        <p:nvSpPr>
          <p:cNvPr id="3" name="Content Placeholder 2"/>
          <p:cNvSpPr>
            <a:spLocks noGrp="1"/>
          </p:cNvSpPr>
          <p:nvPr>
            <p:ph idx="1"/>
          </p:nvPr>
        </p:nvSpPr>
        <p:spPr>
          <a:xfrm>
            <a:off x="321578" y="1721738"/>
            <a:ext cx="7899633" cy="4144963"/>
          </a:xfrm>
        </p:spPr>
        <p:txBody>
          <a:bodyPr vert="horz" lIns="91440" tIns="45720" rIns="91440" bIns="45720" rtlCol="0">
            <a:normAutofit/>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District’s Homeroom Administrator provides access to users responsible for data entry, review, and certification.</a:t>
            </a:r>
          </a:p>
          <a:p>
            <a:pP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Username and passwords managed by school districts.</a:t>
            </a:r>
          </a:p>
          <a:p>
            <a:pP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Data must be saved prior to leaving a page.</a:t>
            </a:r>
          </a:p>
        </p:txBody>
      </p:sp>
    </p:spTree>
    <p:extLst>
      <p:ext uri="{BB962C8B-B14F-4D97-AF65-F5344CB8AC3E}">
        <p14:creationId xmlns:p14="http://schemas.microsoft.com/office/powerpoint/2010/main" val="149096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8" y="155401"/>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Data Entry Menu</a:t>
            </a:r>
          </a:p>
        </p:txBody>
      </p:sp>
      <p:sp>
        <p:nvSpPr>
          <p:cNvPr id="6" name="Content Placeholder 2"/>
          <p:cNvSpPr txBox="1">
            <a:spLocks/>
          </p:cNvSpPr>
          <p:nvPr/>
        </p:nvSpPr>
        <p:spPr>
          <a:xfrm>
            <a:off x="153798" y="1422633"/>
            <a:ext cx="7715075" cy="990600"/>
          </a:xfrm>
          <a:prstGeom prst="rect">
            <a:avLst/>
          </a:prstGeom>
        </p:spPr>
        <p:txBody>
          <a:bodyPr vert="horz">
            <a:normAutofit/>
          </a:bodyPr>
          <a:lstStyle/>
          <a:p>
            <a:pPr marL="109728" marR="0" lvl="0" algn="just" defTabSz="914400" rtl="0" eaLnBrk="1" fontAlgn="auto" latinLnBrk="0" hangingPunct="1">
              <a:lnSpc>
                <a:spcPct val="100000"/>
              </a:lnSpc>
              <a:spcBef>
                <a:spcPts val="400"/>
              </a:spcBef>
              <a:spcAft>
                <a:spcPts val="0"/>
              </a:spcAft>
              <a:buClr>
                <a:schemeClr val="accent1"/>
              </a:buClr>
              <a:buSzPct val="68000"/>
              <a:tabLst/>
              <a:defRPr/>
            </a:pPr>
            <a:r>
              <a:rPr lang="en-US" sz="2200" noProof="0" dirty="0"/>
              <a:t>Data Entry tab includes On Roll, Sent, Received, On Roll Choice and Regional Enrollment Breakdown.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Picture of Data Entry Tab."/>
          <p:cNvPicPr>
            <a:picLocks noChangeAspect="1" noChangeArrowheads="1"/>
          </p:cNvPicPr>
          <p:nvPr/>
        </p:nvPicPr>
        <p:blipFill>
          <a:blip r:embed="rId2" cstate="print"/>
          <a:srcRect/>
          <a:stretch>
            <a:fillRect/>
          </a:stretch>
        </p:blipFill>
        <p:spPr bwMode="auto">
          <a:xfrm>
            <a:off x="356531" y="2772605"/>
            <a:ext cx="8382001" cy="254531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2454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19" y="152400"/>
            <a:ext cx="8229600" cy="1143000"/>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Data Entry</a:t>
            </a:r>
          </a:p>
        </p:txBody>
      </p:sp>
      <p:sp>
        <p:nvSpPr>
          <p:cNvPr id="6" name="Content Placeholder 2"/>
          <p:cNvSpPr txBox="1">
            <a:spLocks/>
          </p:cNvSpPr>
          <p:nvPr/>
        </p:nvSpPr>
        <p:spPr>
          <a:xfrm>
            <a:off x="120942" y="1160477"/>
            <a:ext cx="6992922" cy="533400"/>
          </a:xfrm>
          <a:prstGeom prst="rect">
            <a:avLst/>
          </a:prstGeom>
        </p:spPr>
        <p:txBody>
          <a:bodyPr vert="horz">
            <a:noAutofit/>
          </a:bodyPr>
          <a:lstStyle/>
          <a:p>
            <a:pPr marL="109728" marR="0" lvl="0" algn="l" defTabSz="914400" rtl="0" eaLnBrk="1" fontAlgn="auto" latinLnBrk="0" hangingPunct="1">
              <a:lnSpc>
                <a:spcPct val="100000"/>
              </a:lnSpc>
              <a:spcBef>
                <a:spcPts val="400"/>
              </a:spcBef>
              <a:spcAft>
                <a:spcPts val="0"/>
              </a:spcAft>
              <a:buClr>
                <a:schemeClr val="accent1"/>
              </a:buClr>
              <a:buSzPct val="68000"/>
              <a:tabLst/>
              <a:defRPr/>
            </a:pPr>
            <a:r>
              <a:rPr lang="en-US" sz="2200" dirty="0">
                <a:latin typeface="Times New Roman" panose="02020603050405020304" pitchFamily="18" charset="0"/>
                <a:cs typeface="Times New Roman" panose="02020603050405020304" pitchFamily="18" charset="0"/>
              </a:rPr>
              <a:t>Data entry screen after selecting a school or district.</a:t>
            </a: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Picture 2" descr="This screen summarizes enrollments by either grade or special education level. This also shows sub-category enrollments for low-income, speech-only, and lep students."/>
          <p:cNvPicPr>
            <a:picLocks noChangeAspect="1" noChangeArrowheads="1"/>
          </p:cNvPicPr>
          <p:nvPr/>
        </p:nvPicPr>
        <p:blipFill>
          <a:blip r:embed="rId2" cstate="print"/>
          <a:srcRect/>
          <a:stretch>
            <a:fillRect/>
          </a:stretch>
        </p:blipFill>
        <p:spPr bwMode="auto">
          <a:xfrm>
            <a:off x="1533088" y="1702267"/>
            <a:ext cx="5638800" cy="486631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14253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70" y="306403"/>
            <a:ext cx="7399614"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Reports Menu</a:t>
            </a:r>
          </a:p>
        </p:txBody>
      </p:sp>
      <p:sp>
        <p:nvSpPr>
          <p:cNvPr id="6" name="Content Placeholder 2"/>
          <p:cNvSpPr txBox="1">
            <a:spLocks/>
          </p:cNvSpPr>
          <p:nvPr/>
        </p:nvSpPr>
        <p:spPr>
          <a:xfrm>
            <a:off x="381000" y="1295400"/>
            <a:ext cx="7664042" cy="1143000"/>
          </a:xfrm>
          <a:prstGeom prst="rect">
            <a:avLst/>
          </a:prstGeom>
        </p:spPr>
        <p:txBody>
          <a:bodyPr vert="horz">
            <a:noAutofit/>
          </a:bodyPr>
          <a:lstStyle/>
          <a:p>
            <a:pPr marL="109728" marR="0" lvl="0" algn="just" defTabSz="914400" rtl="0" eaLnBrk="1" fontAlgn="auto" latinLnBrk="0" hangingPunct="1">
              <a:lnSpc>
                <a:spcPct val="100000"/>
              </a:lnSpc>
              <a:spcBef>
                <a:spcPts val="400"/>
              </a:spcBef>
              <a:spcAft>
                <a:spcPts val="0"/>
              </a:spcAft>
              <a:buClr>
                <a:schemeClr val="accent1"/>
              </a:buClr>
              <a:buSzPct val="68000"/>
              <a:tabLst/>
              <a:defRPr/>
            </a:pPr>
            <a:r>
              <a:rPr lang="en-US" sz="2200" dirty="0">
                <a:latin typeface="Times New Roman" panose="02020603050405020304" pitchFamily="18" charset="0"/>
                <a:cs typeface="Times New Roman" panose="02020603050405020304" pitchFamily="18" charset="0"/>
              </a:rPr>
              <a:t>Reports</a:t>
            </a:r>
            <a:r>
              <a:rPr lang="en-US" sz="2200" noProof="0" dirty="0">
                <a:latin typeface="Times New Roman" panose="02020603050405020304" pitchFamily="18" charset="0"/>
                <a:cs typeface="Times New Roman" panose="02020603050405020304" pitchFamily="18" charset="0"/>
              </a:rPr>
              <a:t> tab includes </a:t>
            </a:r>
            <a:r>
              <a:rPr lang="en-US" sz="2200" dirty="0">
                <a:latin typeface="Times New Roman" panose="02020603050405020304" pitchFamily="18" charset="0"/>
                <a:cs typeface="Times New Roman" panose="02020603050405020304" pitchFamily="18" charset="0"/>
              </a:rPr>
              <a:t>Sent/Received Edits, On Roll, </a:t>
            </a:r>
            <a:r>
              <a:rPr lang="en-US" sz="2200" noProof="0" dirty="0">
                <a:latin typeface="Times New Roman" panose="02020603050405020304" pitchFamily="18" charset="0"/>
                <a:cs typeface="Times New Roman" panose="02020603050405020304" pitchFamily="18" charset="0"/>
              </a:rPr>
              <a:t>Sent, Received, Choice On Roll, Charter Schools, State Facilities, and ASSA Summary. </a:t>
            </a: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109728" marR="0" lvl="0" algn="just" defTabSz="914400" rtl="0" eaLnBrk="1" fontAlgn="auto" latinLnBrk="0" hangingPunct="1">
              <a:lnSpc>
                <a:spcPct val="100000"/>
              </a:lnSpc>
              <a:spcBef>
                <a:spcPts val="400"/>
              </a:spcBef>
              <a:spcAft>
                <a:spcPts val="0"/>
              </a:spcAft>
              <a:buClr>
                <a:schemeClr val="accent1"/>
              </a:buClr>
              <a:buSzPct val="68000"/>
              <a:tabLst/>
              <a:defRPr/>
            </a:pP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109728" marR="0" lvl="0" algn="just" defTabSz="914400" rtl="0" eaLnBrk="1" fontAlgn="auto" latinLnBrk="0" hangingPunct="1">
              <a:lnSpc>
                <a:spcPct val="100000"/>
              </a:lnSpc>
              <a:spcBef>
                <a:spcPts val="400"/>
              </a:spcBef>
              <a:spcAft>
                <a:spcPts val="0"/>
              </a:spcAft>
              <a:buClr>
                <a:schemeClr val="accent1"/>
              </a:buClr>
              <a:buSzPct val="68000"/>
              <a:tabLst/>
              <a:defRPr/>
            </a:pP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074" name="Picture 2" descr="Picture of Reports Tab."/>
          <p:cNvPicPr>
            <a:picLocks noChangeAspect="1" noChangeArrowheads="1"/>
          </p:cNvPicPr>
          <p:nvPr/>
        </p:nvPicPr>
        <p:blipFill>
          <a:blip r:embed="rId2" cstate="print"/>
          <a:srcRect/>
          <a:stretch>
            <a:fillRect/>
          </a:stretch>
        </p:blipFill>
        <p:spPr bwMode="auto">
          <a:xfrm>
            <a:off x="637205" y="2846403"/>
            <a:ext cx="7939839" cy="288607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35586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3" y="239291"/>
            <a:ext cx="7886700"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ASSA – Sent/Received Report</a:t>
            </a:r>
          </a:p>
        </p:txBody>
      </p:sp>
      <p:sp>
        <p:nvSpPr>
          <p:cNvPr id="7" name="Content Placeholder 2"/>
          <p:cNvSpPr txBox="1">
            <a:spLocks/>
          </p:cNvSpPr>
          <p:nvPr/>
        </p:nvSpPr>
        <p:spPr>
          <a:xfrm>
            <a:off x="280332" y="1421934"/>
            <a:ext cx="7244593" cy="609600"/>
          </a:xfrm>
          <a:prstGeom prst="rect">
            <a:avLst/>
          </a:prstGeom>
        </p:spPr>
        <p:txBody>
          <a:bodyPr vert="horz">
            <a:normAutofit/>
          </a:bodyPr>
          <a:lstStyle/>
          <a:p>
            <a:pPr marL="109728" marR="0" lvl="0" algn="l" defTabSz="914400" rtl="0" eaLnBrk="1" fontAlgn="auto" latinLnBrk="0" hangingPunct="1">
              <a:lnSpc>
                <a:spcPct val="100000"/>
              </a:lnSpc>
              <a:spcBef>
                <a:spcPts val="400"/>
              </a:spcBef>
              <a:spcAft>
                <a:spcPts val="0"/>
              </a:spcAft>
              <a:buClr>
                <a:schemeClr val="accent1"/>
              </a:buClr>
              <a:buSzPct val="68000"/>
              <a:tabLst/>
              <a:defRPr/>
            </a:pPr>
            <a:r>
              <a:rPr lang="en-US" sz="2400" dirty="0"/>
              <a:t>Includes instant sent/received edits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09728" marR="0" lvl="0" algn="l" defTabSz="914400" rtl="0" eaLnBrk="1" fontAlgn="auto" latinLnBrk="0" hangingPunct="1">
              <a:lnSpc>
                <a:spcPct val="100000"/>
              </a:lnSpc>
              <a:spcBef>
                <a:spcPts val="400"/>
              </a:spcBef>
              <a:spcAft>
                <a:spcPts val="0"/>
              </a:spcAft>
              <a:buClr>
                <a:schemeClr val="accent1"/>
              </a:buClr>
              <a:buSzPct val="68000"/>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09728" marR="0" lvl="0" algn="l" defTabSz="914400" rtl="0" eaLnBrk="1" fontAlgn="auto" latinLnBrk="0" hangingPunct="1">
              <a:lnSpc>
                <a:spcPct val="100000"/>
              </a:lnSpc>
              <a:spcBef>
                <a:spcPts val="400"/>
              </a:spcBef>
              <a:spcAft>
                <a:spcPts val="0"/>
              </a:spcAft>
              <a:buClr>
                <a:schemeClr val="accent1"/>
              </a:buClr>
              <a:buSzPct val="68000"/>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This screen summarizes the send/receive edits."/>
          <p:cNvPicPr>
            <a:picLocks noGrp="1" noChangeAspect="1" noChangeArrowheads="1"/>
          </p:cNvPicPr>
          <p:nvPr>
            <p:ph idx="1"/>
          </p:nvPr>
        </p:nvPicPr>
        <p:blipFill>
          <a:blip r:embed="rId2" cstate="print"/>
          <a:srcRect/>
          <a:stretch>
            <a:fillRect/>
          </a:stretch>
        </p:blipFill>
        <p:spPr bwMode="auto">
          <a:xfrm>
            <a:off x="685800" y="2438399"/>
            <a:ext cx="7772400" cy="326023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10629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716</Words>
  <PresentationFormat>On-screen Show (4:3)</PresentationFormat>
  <Paragraphs>108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Bell MT</vt:lpstr>
      <vt:lpstr>Calibri</vt:lpstr>
      <vt:lpstr>Monotype Sorts</vt:lpstr>
      <vt:lpstr>Times New Roman</vt:lpstr>
      <vt:lpstr>Wingdings</vt:lpstr>
      <vt:lpstr>Wingdings 3</vt:lpstr>
      <vt:lpstr>Office Theme</vt:lpstr>
      <vt:lpstr>Application for State School Aid (ASSA) Software</vt:lpstr>
      <vt:lpstr>ASSA Software Overview</vt:lpstr>
      <vt:lpstr>ASSA – Timeline and Important Dates</vt:lpstr>
      <vt:lpstr>ASSA – Software Features</vt:lpstr>
      <vt:lpstr>ASSA – Homeroom</vt:lpstr>
      <vt:lpstr>ASSA – Data Entry Menu</vt:lpstr>
      <vt:lpstr>ASSA – Data Entry</vt:lpstr>
      <vt:lpstr>ASSA – Reports Menu</vt:lpstr>
      <vt:lpstr>ASSA – Sent/Received Report</vt:lpstr>
      <vt:lpstr>ASSA – On Roll Report  </vt:lpstr>
      <vt:lpstr>ASSA – Summary Report Features</vt:lpstr>
      <vt:lpstr>ASSA – Summary Report</vt:lpstr>
      <vt:lpstr>ASSA – Summary Report Errors</vt:lpstr>
      <vt:lpstr>ASSA – Error Details</vt:lpstr>
      <vt:lpstr>ASSA – Certify</vt:lpstr>
      <vt:lpstr>District Web Enrollment Report in NJSMART </vt:lpstr>
      <vt:lpstr>ASSA – Preloaded Enrollments</vt:lpstr>
      <vt:lpstr>ASSA – Possible Preload Adjustments</vt:lpstr>
      <vt:lpstr>ASSA – Other Preloaded Enrollments</vt:lpstr>
      <vt:lpstr>ASSA – Workpapers and Instructions</vt:lpstr>
      <vt:lpstr>ASSA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2018-04-24T13:00:11Z</dcterms:created>
  <dcterms:modified xsi:type="dcterms:W3CDTF">2023-09-12T14:10:27Z</dcterms:modified>
</cp:coreProperties>
</file>