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19"/>
  </p:notesMasterIdLst>
  <p:handoutMasterIdLst>
    <p:handoutMasterId r:id="rId20"/>
  </p:handoutMasterIdLst>
  <p:sldIdLst>
    <p:sldId id="256" r:id="rId2"/>
    <p:sldId id="257" r:id="rId3"/>
    <p:sldId id="261" r:id="rId4"/>
    <p:sldId id="262" r:id="rId5"/>
    <p:sldId id="258" r:id="rId6"/>
    <p:sldId id="263" r:id="rId7"/>
    <p:sldId id="260" r:id="rId8"/>
    <p:sldId id="264" r:id="rId9"/>
    <p:sldId id="265" r:id="rId10"/>
    <p:sldId id="266" r:id="rId11"/>
    <p:sldId id="267" r:id="rId12"/>
    <p:sldId id="268" r:id="rId13"/>
    <p:sldId id="269" r:id="rId14"/>
    <p:sldId id="270" r:id="rId15"/>
    <p:sldId id="272" r:id="rId16"/>
    <p:sldId id="273" r:id="rId17"/>
    <p:sldId id="271" r:id="rId1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ABF1"/>
    <a:srgbClr val="F642E1"/>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70" d="100"/>
          <a:sy n="70" d="100"/>
        </p:scale>
        <p:origin x="-1166" y="10"/>
      </p:cViewPr>
      <p:guideLst>
        <p:guide orient="horz" pos="2160"/>
        <p:guide pos="2880"/>
      </p:guideLst>
    </p:cSldViewPr>
  </p:slideViewPr>
  <p:notesTextViewPr>
    <p:cViewPr>
      <p:scale>
        <a:sx n="100" d="100"/>
        <a:sy n="100" d="100"/>
      </p:scale>
      <p:origin x="0" y="0"/>
    </p:cViewPr>
  </p:notesTextViewPr>
  <p:sorterViewPr>
    <p:cViewPr>
      <p:scale>
        <a:sx n="90" d="100"/>
        <a:sy n="9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BFA81E8A-46E5-4421-BCBD-9C313225B5E9}" type="datetimeFigureOut">
              <a:rPr lang="en-US" smtClean="0"/>
              <a:t>7/29/2014</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5A4734F7-3B68-4599-9C63-A8F20C5AA08C}" type="slidenum">
              <a:rPr lang="en-US" smtClean="0"/>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7DF772A1-700F-47BD-A9D7-A2F06A7AF526}" type="datetimeFigureOut">
              <a:rPr lang="en-US" smtClean="0"/>
              <a:t>7/29/2014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8448C07E-7D5C-4686-BBCE-AC5985E51A41}"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p:spPr>
      </p:sp>
      <p:sp>
        <p:nvSpPr>
          <p:cNvPr id="1331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33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5ED8A4C-026D-4EE8-BA11-6F9FE0EB9C52}" type="slidenum">
              <a:rPr lang="en-US"/>
              <a:pPr/>
              <a:t>17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91DA0100-3344-43BA-BA8A-1DBD32BA90A0}" type="datetimeFigureOut">
              <a:rPr lang="en-US" smtClean="0"/>
              <a:t>7/29/2014</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ECC2CA12-357E-4303-9F63-12EF1E6C59FD}"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1DA0100-3344-43BA-BA8A-1DBD32BA90A0}" type="datetimeFigureOut">
              <a:rPr lang="en-US" smtClean="0"/>
              <a:t>7/29/2014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C2CA12-357E-4303-9F63-12EF1E6C59F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1DA0100-3344-43BA-BA8A-1DBD32BA90A0}" type="datetimeFigureOut">
              <a:rPr lang="en-US" smtClean="0"/>
              <a:t>7/29/2014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C2CA12-357E-4303-9F63-12EF1E6C59F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1DA0100-3344-43BA-BA8A-1DBD32BA90A0}" type="datetimeFigureOut">
              <a:rPr lang="en-US" smtClean="0"/>
              <a:t>7/29/2014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C2CA12-357E-4303-9F63-12EF1E6C59F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91DA0100-3344-43BA-BA8A-1DBD32BA90A0}" type="datetimeFigureOut">
              <a:rPr lang="en-US" smtClean="0"/>
              <a:t>7/29/2014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C2CA12-357E-4303-9F63-12EF1E6C59FD}"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1DA0100-3344-43BA-BA8A-1DBD32BA90A0}" type="datetimeFigureOut">
              <a:rPr lang="en-US" smtClean="0"/>
              <a:t>7/29/2014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C2CA12-357E-4303-9F63-12EF1E6C59FD}"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91DA0100-3344-43BA-BA8A-1DBD32BA90A0}" type="datetimeFigureOut">
              <a:rPr lang="en-US" smtClean="0"/>
              <a:t>7/29/2014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CC2CA12-357E-4303-9F63-12EF1E6C59FD}"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91DA0100-3344-43BA-BA8A-1DBD32BA90A0}" type="datetimeFigureOut">
              <a:rPr lang="en-US" smtClean="0"/>
              <a:t>7/29/2014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CC2CA12-357E-4303-9F63-12EF1E6C59F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DA0100-3344-43BA-BA8A-1DBD32BA90A0}" type="datetimeFigureOut">
              <a:rPr lang="en-US" smtClean="0"/>
              <a:t>7/29/2014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CC2CA12-357E-4303-9F63-12EF1E6C59F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1DA0100-3344-43BA-BA8A-1DBD32BA90A0}" type="datetimeFigureOut">
              <a:rPr lang="en-US" smtClean="0"/>
              <a:t>7/29/2014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C2CA12-357E-4303-9F63-12EF1E6C59FD}"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91DA0100-3344-43BA-BA8A-1DBD32BA90A0}" type="datetimeFigureOut">
              <a:rPr lang="en-US" smtClean="0"/>
              <a:t>7/29/2014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ECC2CA12-357E-4303-9F63-12EF1E6C59FD}" type="slidenum">
              <a:rPr lang="en-US" smtClean="0"/>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91DA0100-3344-43BA-BA8A-1DBD32BA90A0}" type="datetimeFigureOut">
              <a:rPr lang="en-US" smtClean="0"/>
              <a:t>7/29/2014</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ECC2CA12-357E-4303-9F63-12EF1E6C59FD}" type="slidenum">
              <a:rPr lang="en-US" smtClean="0"/>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mailto:lppgoepm@gw.njsp.org" TargetMode="Externa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www.ready.nj.gov/"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blog.iem.com/wp-content/uploads/2012/12/nj_derailment1.jpg" TargetMode="External"/><Relationship Id="rId2" Type="http://schemas.openxmlformats.org/officeDocument/2006/relationships/image" Target="../media/image15.jpeg"/><Relationship Id="rId1" Type="http://schemas.openxmlformats.org/officeDocument/2006/relationships/slideLayout" Target="../slideLayouts/slideLayout3.xml"/><Relationship Id="rId5" Type="http://schemas.openxmlformats.org/officeDocument/2006/relationships/image" Target="../media/image17.gif"/><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066800"/>
            <a:ext cx="7851648" cy="1600200"/>
          </a:xfrm>
        </p:spPr>
        <p:txBody>
          <a:bodyPr>
            <a:normAutofit/>
          </a:bodyPr>
          <a:lstStyle/>
          <a:p>
            <a:r>
              <a:rPr lang="en-US" sz="4400" dirty="0" smtClean="0">
                <a:solidFill>
                  <a:srgbClr val="FBABF1"/>
                </a:solidFill>
              </a:rPr>
              <a:t>Working  with State and Local Emergency Management Officials </a:t>
            </a:r>
            <a:endParaRPr lang="en-US" sz="4400" dirty="0">
              <a:solidFill>
                <a:srgbClr val="FBABF1"/>
              </a:solidFill>
            </a:endParaRPr>
          </a:p>
        </p:txBody>
      </p:sp>
      <p:sp>
        <p:nvSpPr>
          <p:cNvPr id="3" name="Subtitle 2"/>
          <p:cNvSpPr>
            <a:spLocks noGrp="1"/>
          </p:cNvSpPr>
          <p:nvPr>
            <p:ph type="subTitle" idx="1"/>
          </p:nvPr>
        </p:nvSpPr>
        <p:spPr>
          <a:xfrm>
            <a:off x="609600" y="2819400"/>
            <a:ext cx="7854696" cy="1752600"/>
          </a:xfrm>
        </p:spPr>
        <p:txBody>
          <a:bodyPr>
            <a:normAutofit/>
          </a:bodyPr>
          <a:lstStyle/>
          <a:p>
            <a:r>
              <a:rPr lang="en-US" sz="2400" i="1" dirty="0" smtClean="0"/>
              <a:t>Mary J. </a:t>
            </a:r>
            <a:r>
              <a:rPr lang="en-US" sz="2400" i="1" dirty="0" err="1" smtClean="0"/>
              <a:t>Goepfert</a:t>
            </a:r>
            <a:r>
              <a:rPr lang="en-US" sz="2400" i="1" dirty="0" smtClean="0"/>
              <a:t>, External Affairs Officer, NJOEM</a:t>
            </a:r>
          </a:p>
          <a:p>
            <a:r>
              <a:rPr lang="en-US" sz="2400" i="1" dirty="0" smtClean="0">
                <a:hlinkClick r:id="rId2"/>
              </a:rPr>
              <a:t>lppgoepm@gw.njsp.org</a:t>
            </a:r>
            <a:endParaRPr lang="en-US" sz="2400" i="1" dirty="0" smtClean="0"/>
          </a:p>
          <a:p>
            <a:r>
              <a:rPr lang="en-US" sz="2400" i="1" dirty="0" smtClean="0"/>
              <a:t>609.963.6818</a:t>
            </a:r>
            <a:endParaRPr lang="en-US" sz="2400" i="1" dirty="0"/>
          </a:p>
        </p:txBody>
      </p:sp>
      <p:pic>
        <p:nvPicPr>
          <p:cNvPr id="4" name="Picture 1" descr="oem logo_0107"/>
          <p:cNvPicPr>
            <a:picLocks noChangeAspect="1" noChangeArrowheads="1"/>
          </p:cNvPicPr>
          <p:nvPr/>
        </p:nvPicPr>
        <p:blipFill>
          <a:blip r:embed="rId3" cstate="print"/>
          <a:srcRect/>
          <a:stretch>
            <a:fillRect/>
          </a:stretch>
        </p:blipFill>
        <p:spPr bwMode="auto">
          <a:xfrm>
            <a:off x="5257800" y="4343400"/>
            <a:ext cx="2057400" cy="2093120"/>
          </a:xfrm>
          <a:prstGeom prst="rect">
            <a:avLst/>
          </a:prstGeom>
          <a:noFill/>
          <a:ln w="9525">
            <a:noFill/>
            <a:miter lim="800000"/>
            <a:headEnd/>
            <a:tailEnd/>
          </a:ln>
        </p:spPr>
      </p:pic>
      <p:pic>
        <p:nvPicPr>
          <p:cNvPr id="5" name="Picture 1"/>
          <p:cNvPicPr>
            <a:picLocks noChangeAspect="1" noChangeArrowheads="1"/>
          </p:cNvPicPr>
          <p:nvPr/>
        </p:nvPicPr>
        <p:blipFill>
          <a:blip r:embed="rId4" cstate="print"/>
          <a:srcRect/>
          <a:stretch>
            <a:fillRect/>
          </a:stretch>
        </p:blipFill>
        <p:spPr bwMode="auto">
          <a:xfrm>
            <a:off x="609600" y="3810000"/>
            <a:ext cx="3543300" cy="2362200"/>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1500"/>
            <a:ext cx="8229600" cy="990600"/>
          </a:xfrm>
        </p:spPr>
        <p:txBody>
          <a:bodyPr>
            <a:noAutofit/>
          </a:bodyPr>
          <a:lstStyle/>
          <a:p>
            <a:r>
              <a:rPr lang="en-US" sz="4000" dirty="0" smtClean="0"/>
              <a:t>Term to Know:  “State of Emergency”</a:t>
            </a:r>
            <a:endParaRPr lang="en-US" sz="4000" dirty="0"/>
          </a:p>
        </p:txBody>
      </p:sp>
      <p:sp>
        <p:nvSpPr>
          <p:cNvPr id="6" name="Content Placeholder 5"/>
          <p:cNvSpPr>
            <a:spLocks noGrp="1"/>
          </p:cNvSpPr>
          <p:nvPr>
            <p:ph sz="half" idx="2"/>
          </p:nvPr>
        </p:nvSpPr>
        <p:spPr>
          <a:xfrm>
            <a:off x="304800" y="4572000"/>
            <a:ext cx="8382000" cy="1828800"/>
          </a:xfrm>
        </p:spPr>
        <p:txBody>
          <a:bodyPr>
            <a:normAutofit fontScale="92500" lnSpcReduction="20000"/>
          </a:bodyPr>
          <a:lstStyle/>
          <a:p>
            <a:r>
              <a:rPr lang="en-US" dirty="0" smtClean="0"/>
              <a:t>Allows local authorities to deploy resources quickly</a:t>
            </a:r>
          </a:p>
          <a:p>
            <a:r>
              <a:rPr lang="en-US" dirty="0" smtClean="0"/>
              <a:t>Can be local or statewide</a:t>
            </a:r>
          </a:p>
          <a:p>
            <a:r>
              <a:rPr lang="en-US" dirty="0" smtClean="0"/>
              <a:t>Will be publicly announced, media, social media</a:t>
            </a:r>
          </a:p>
          <a:p>
            <a:r>
              <a:rPr lang="en-US" dirty="0" smtClean="0"/>
              <a:t>Know:  what is being asked of the public ? – e.g. don’t drive, curfews, sometimes no public actions are required</a:t>
            </a:r>
          </a:p>
          <a:p>
            <a:pPr marL="0" indent="0">
              <a:buNone/>
            </a:pPr>
            <a:endParaRPr lang="en-US" dirty="0" smtClean="0"/>
          </a:p>
          <a:p>
            <a:endParaRPr lang="en-US" dirty="0" smtClean="0"/>
          </a:p>
          <a:p>
            <a:endParaRPr lang="en-US" dirty="0"/>
          </a:p>
        </p:txBody>
      </p:sp>
      <p:pic>
        <p:nvPicPr>
          <p:cNvPr id="10" name="Content Placeholder 9"/>
          <p:cNvPicPr>
            <a:picLocks noGrp="1" noChangeAspect="1"/>
          </p:cNvPicPr>
          <p:nvPr>
            <p:ph sz="half" idx="1"/>
          </p:nvPr>
        </p:nvPicPr>
        <p:blipFill>
          <a:blip r:embed="rId2"/>
          <a:stretch>
            <a:fillRect/>
          </a:stretch>
        </p:blipFill>
        <p:spPr>
          <a:xfrm>
            <a:off x="2362200" y="1752600"/>
            <a:ext cx="3891063" cy="2438400"/>
          </a:xfrm>
          <a:prstGeom prst="rect">
            <a:avLst/>
          </a:prstGeom>
        </p:spPr>
      </p:pic>
    </p:spTree>
    <p:extLst>
      <p:ext uri="{BB962C8B-B14F-4D97-AF65-F5344CB8AC3E}">
        <p14:creationId xmlns:p14="http://schemas.microsoft.com/office/powerpoint/2010/main" xmlns="" val="15848614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Action Step:  </a:t>
            </a:r>
            <a:r>
              <a:rPr lang="en-US" dirty="0" smtClean="0"/>
              <a:t>Stay informed </a:t>
            </a:r>
            <a:endParaRPr lang="en-US" dirty="0"/>
          </a:p>
        </p:txBody>
      </p:sp>
      <p:sp>
        <p:nvSpPr>
          <p:cNvPr id="3" name="Content Placeholder 2"/>
          <p:cNvSpPr>
            <a:spLocks noGrp="1"/>
          </p:cNvSpPr>
          <p:nvPr>
            <p:ph idx="1"/>
          </p:nvPr>
        </p:nvSpPr>
        <p:spPr/>
        <p:txBody>
          <a:bodyPr/>
          <a:lstStyle/>
          <a:p>
            <a:r>
              <a:rPr lang="en-US" dirty="0" smtClean="0"/>
              <a:t>Identify your local and county OEM Officials</a:t>
            </a:r>
          </a:p>
          <a:p>
            <a:r>
              <a:rPr lang="en-US" dirty="0" smtClean="0">
                <a:hlinkClick r:id="rId2"/>
              </a:rPr>
              <a:t>www.ready.nj.gov</a:t>
            </a:r>
            <a:r>
              <a:rPr lang="en-US" dirty="0"/>
              <a:t> </a:t>
            </a:r>
            <a:r>
              <a:rPr lang="en-US" dirty="0" smtClean="0"/>
              <a:t>– links to counties</a:t>
            </a:r>
          </a:p>
          <a:p>
            <a:r>
              <a:rPr lang="en-US" dirty="0" smtClean="0"/>
              <a:t>Stay informed – opt in, connect, follow, “like”  </a:t>
            </a:r>
            <a:endParaRPr lang="en-US" dirty="0"/>
          </a:p>
        </p:txBody>
      </p:sp>
      <p:pic>
        <p:nvPicPr>
          <p:cNvPr id="4" name="Picture 3"/>
          <p:cNvPicPr>
            <a:picLocks noChangeAspect="1"/>
          </p:cNvPicPr>
          <p:nvPr/>
        </p:nvPicPr>
        <p:blipFill>
          <a:blip r:embed="rId3"/>
          <a:stretch>
            <a:fillRect/>
          </a:stretch>
        </p:blipFill>
        <p:spPr>
          <a:xfrm>
            <a:off x="2514600" y="3730399"/>
            <a:ext cx="3581400" cy="2682593"/>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0352" y="533400"/>
            <a:ext cx="7699248" cy="990600"/>
          </a:xfrm>
        </p:spPr>
        <p:txBody>
          <a:bodyPr/>
          <a:lstStyle/>
          <a:p>
            <a:r>
              <a:rPr lang="en-US" dirty="0" smtClean="0"/>
              <a:t>Potential Disasters – NJ </a:t>
            </a:r>
            <a:endParaRPr lang="en-US" dirty="0"/>
          </a:p>
        </p:txBody>
      </p:sp>
      <p:sp>
        <p:nvSpPr>
          <p:cNvPr id="3" name="Content Placeholder 2"/>
          <p:cNvSpPr>
            <a:spLocks noGrp="1"/>
          </p:cNvSpPr>
          <p:nvPr>
            <p:ph type="body" idx="1"/>
          </p:nvPr>
        </p:nvSpPr>
        <p:spPr>
          <a:xfrm>
            <a:off x="533400" y="1447800"/>
            <a:ext cx="7696200" cy="914400"/>
          </a:xfrm>
        </p:spPr>
        <p:txBody>
          <a:bodyPr>
            <a:normAutofit fontScale="92500" lnSpcReduction="20000"/>
          </a:bodyPr>
          <a:lstStyle/>
          <a:p>
            <a:endParaRPr lang="en-US" dirty="0" smtClean="0"/>
          </a:p>
          <a:p>
            <a:r>
              <a:rPr lang="en-US" dirty="0" smtClean="0">
                <a:solidFill>
                  <a:srgbClr val="FFFF00"/>
                </a:solidFill>
              </a:rPr>
              <a:t>Identify where you might be </a:t>
            </a:r>
            <a:r>
              <a:rPr lang="en-US" dirty="0" smtClean="0">
                <a:solidFill>
                  <a:srgbClr val="FFFF00"/>
                </a:solidFill>
              </a:rPr>
              <a:t>vulnerable </a:t>
            </a:r>
            <a:r>
              <a:rPr lang="en-US" dirty="0" smtClean="0">
                <a:solidFill>
                  <a:srgbClr val="FFFF00"/>
                </a:solidFill>
              </a:rPr>
              <a:t>– your local Office of Emergency Management can help</a:t>
            </a:r>
          </a:p>
          <a:p>
            <a:endParaRPr lang="en-US" dirty="0"/>
          </a:p>
        </p:txBody>
      </p:sp>
      <p:pic>
        <p:nvPicPr>
          <p:cNvPr id="22530" name="Picture 2" descr="An elderly woman was helped into a boat to escape the flood waters of Hurricane Sandy in Little Ferry, N.J."/>
          <p:cNvPicPr>
            <a:picLocks noChangeAspect="1" noChangeArrowheads="1"/>
          </p:cNvPicPr>
          <p:nvPr/>
        </p:nvPicPr>
        <p:blipFill>
          <a:blip r:embed="rId2"/>
          <a:srcRect/>
          <a:stretch>
            <a:fillRect/>
          </a:stretch>
        </p:blipFill>
        <p:spPr bwMode="auto">
          <a:xfrm>
            <a:off x="381000" y="2438400"/>
            <a:ext cx="3065617" cy="2209800"/>
          </a:xfrm>
          <a:prstGeom prst="rect">
            <a:avLst/>
          </a:prstGeom>
          <a:noFill/>
        </p:spPr>
      </p:pic>
      <p:pic>
        <p:nvPicPr>
          <p:cNvPr id="22532" name="Picture 4" descr="http://blog.iem.com/wp-content/uploads/2012/12/nj_derailment1.jpg">
            <a:hlinkClick r:id="rId3"/>
          </p:cNvPr>
          <p:cNvPicPr>
            <a:picLocks noChangeAspect="1" noChangeArrowheads="1"/>
          </p:cNvPicPr>
          <p:nvPr/>
        </p:nvPicPr>
        <p:blipFill>
          <a:blip r:embed="rId4"/>
          <a:srcRect/>
          <a:stretch>
            <a:fillRect/>
          </a:stretch>
        </p:blipFill>
        <p:spPr bwMode="auto">
          <a:xfrm>
            <a:off x="5791200" y="2438400"/>
            <a:ext cx="2714625" cy="3143250"/>
          </a:xfrm>
          <a:prstGeom prst="rect">
            <a:avLst/>
          </a:prstGeom>
          <a:noFill/>
        </p:spPr>
      </p:pic>
      <p:pic>
        <p:nvPicPr>
          <p:cNvPr id="22534" name="Picture 6" descr="Terrorism"/>
          <p:cNvPicPr>
            <a:picLocks noChangeAspect="1" noChangeArrowheads="1"/>
          </p:cNvPicPr>
          <p:nvPr/>
        </p:nvPicPr>
        <p:blipFill>
          <a:blip r:embed="rId5"/>
          <a:srcRect/>
          <a:stretch>
            <a:fillRect/>
          </a:stretch>
        </p:blipFill>
        <p:spPr bwMode="auto">
          <a:xfrm>
            <a:off x="1371600" y="4876800"/>
            <a:ext cx="4152900" cy="1504951"/>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Second Step - </a:t>
            </a:r>
            <a:r>
              <a:rPr lang="en-US" sz="4000" dirty="0" smtClean="0"/>
              <a:t>Facilities</a:t>
            </a:r>
            <a:r>
              <a:rPr lang="en-US" sz="4000" dirty="0" smtClean="0"/>
              <a:t>:  Mitigate Risk</a:t>
            </a:r>
            <a:endParaRPr lang="en-US" sz="4000" dirty="0"/>
          </a:p>
        </p:txBody>
      </p:sp>
      <p:sp>
        <p:nvSpPr>
          <p:cNvPr id="10" name="Content Placeholder 9"/>
          <p:cNvSpPr>
            <a:spLocks noGrp="1"/>
          </p:cNvSpPr>
          <p:nvPr>
            <p:ph idx="1"/>
          </p:nvPr>
        </p:nvSpPr>
        <p:spPr/>
        <p:txBody>
          <a:bodyPr/>
          <a:lstStyle/>
          <a:p>
            <a:r>
              <a:rPr lang="en-US" dirty="0" smtClean="0"/>
              <a:t>Structural – clear debris, secure shelves, maintain properties, explore generator for back-up power.</a:t>
            </a:r>
          </a:p>
          <a:p>
            <a:r>
              <a:rPr lang="en-US" dirty="0" smtClean="0"/>
              <a:t>Prepare to shelter in place:  water, non-perishable food/snacks, secure area in the event of </a:t>
            </a:r>
            <a:r>
              <a:rPr lang="en-US" dirty="0" err="1" smtClean="0"/>
              <a:t>tornadic</a:t>
            </a:r>
            <a:r>
              <a:rPr lang="en-US" dirty="0" smtClean="0"/>
              <a:t> activity</a:t>
            </a:r>
          </a:p>
          <a:p>
            <a:r>
              <a:rPr lang="en-US" dirty="0" smtClean="0"/>
              <a:t>Resources for evacuation – insure people with mobility impairments can exit – </a:t>
            </a:r>
            <a:r>
              <a:rPr lang="en-US" dirty="0" err="1" smtClean="0"/>
              <a:t>evac</a:t>
            </a:r>
            <a:r>
              <a:rPr lang="en-US" dirty="0" smtClean="0"/>
              <a:t> chairs or </a:t>
            </a:r>
            <a:br>
              <a:rPr lang="en-US" dirty="0" smtClean="0"/>
            </a:br>
            <a:r>
              <a:rPr lang="en-US" dirty="0" smtClean="0"/>
              <a:t>assigned staff </a:t>
            </a:r>
          </a:p>
          <a:p>
            <a:r>
              <a:rPr lang="en-US" dirty="0" smtClean="0"/>
              <a:t>Would staff need to stay overnight ?  </a:t>
            </a:r>
            <a:br>
              <a:rPr lang="en-US" dirty="0" smtClean="0"/>
            </a:br>
            <a:r>
              <a:rPr lang="en-US" dirty="0" smtClean="0"/>
              <a:t>What is needed to support this ? </a:t>
            </a:r>
          </a:p>
          <a:p>
            <a:endParaRPr lang="en-US" dirty="0"/>
          </a:p>
        </p:txBody>
      </p:sp>
      <p:pic>
        <p:nvPicPr>
          <p:cNvPr id="11" name="Picture 10"/>
          <p:cNvPicPr>
            <a:picLocks noChangeAspect="1"/>
          </p:cNvPicPr>
          <p:nvPr/>
        </p:nvPicPr>
        <p:blipFill>
          <a:blip r:embed="rId2"/>
          <a:stretch>
            <a:fillRect/>
          </a:stretch>
        </p:blipFill>
        <p:spPr>
          <a:xfrm>
            <a:off x="6477000" y="4688879"/>
            <a:ext cx="1635721" cy="1635721"/>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800" dirty="0" smtClean="0"/>
              <a:t>Incident Command System</a:t>
            </a:r>
            <a:r>
              <a:rPr lang="en-US" sz="4800" dirty="0" smtClean="0"/>
              <a:t> </a:t>
            </a:r>
            <a:endParaRPr lang="en-US" sz="4800" dirty="0"/>
          </a:p>
        </p:txBody>
      </p:sp>
      <p:sp>
        <p:nvSpPr>
          <p:cNvPr id="3" name="Content Placeholder 2"/>
          <p:cNvSpPr>
            <a:spLocks noGrp="1"/>
          </p:cNvSpPr>
          <p:nvPr>
            <p:ph idx="1"/>
          </p:nvPr>
        </p:nvSpPr>
        <p:spPr/>
        <p:txBody>
          <a:bodyPr/>
          <a:lstStyle/>
          <a:p>
            <a:r>
              <a:rPr lang="en-US" dirty="0" smtClean="0"/>
              <a:t>“Incident Commander” </a:t>
            </a:r>
            <a:r>
              <a:rPr lang="en-US" dirty="0" smtClean="0"/>
              <a:t>leads field response.  What about your organization  </a:t>
            </a:r>
            <a:r>
              <a:rPr lang="en-US" dirty="0" smtClean="0"/>
              <a:t>– who will interface with emergency responders ? </a:t>
            </a:r>
            <a:r>
              <a:rPr lang="en-US" dirty="0" smtClean="0"/>
              <a:t> </a:t>
            </a:r>
            <a:endParaRPr lang="en-US" dirty="0" smtClean="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420326" y="3200400"/>
            <a:ext cx="6303347" cy="289560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Disaster Recovery</a:t>
            </a:r>
            <a:endParaRPr lang="en-US"/>
          </a:p>
        </p:txBody>
      </p:sp>
      <p:sp>
        <p:nvSpPr>
          <p:cNvPr id="3" name="Content Placeholder 2"/>
          <p:cNvSpPr>
            <a:spLocks noGrp="1"/>
          </p:cNvSpPr>
          <p:nvPr>
            <p:ph idx="1"/>
          </p:nvPr>
        </p:nvSpPr>
        <p:spPr/>
        <p:txBody>
          <a:bodyPr/>
          <a:lstStyle/>
          <a:p>
            <a:r>
              <a:rPr lang="en-US" dirty="0" smtClean="0"/>
              <a:t>Work with the larger </a:t>
            </a:r>
            <a:r>
              <a:rPr lang="en-US" dirty="0" smtClean="0"/>
              <a:t>community, not just emergency responders</a:t>
            </a:r>
          </a:p>
          <a:p>
            <a:r>
              <a:rPr lang="en-US" dirty="0" smtClean="0"/>
              <a:t>Long term recovery – centralized systems </a:t>
            </a:r>
            <a:r>
              <a:rPr lang="en-US" dirty="0" smtClean="0"/>
              <a:t> </a:t>
            </a:r>
            <a:endParaRPr lang="en-US" dirty="0" smtClean="0"/>
          </a:p>
          <a:p>
            <a:r>
              <a:rPr lang="en-US" dirty="0" smtClean="0"/>
              <a:t>FEMA’s </a:t>
            </a:r>
            <a:r>
              <a:rPr lang="en-US" dirty="0" smtClean="0"/>
              <a:t>role regarding disaster survivors</a:t>
            </a:r>
          </a:p>
          <a:p>
            <a:r>
              <a:rPr lang="en-US" dirty="0" smtClean="0"/>
              <a:t>Physical recovery – injuries, debris, mold, repairs</a:t>
            </a:r>
            <a:endParaRPr lang="en-US" dirty="0"/>
          </a:p>
        </p:txBody>
      </p:sp>
      <p:sp>
        <p:nvSpPr>
          <p:cNvPr id="4" name="AutoShape 2" descr="data:image/jpeg;base64,/9j/4AAQSkZJRgABAQAAAQABAAD/2wCEAAkGBxQTEhQUExMWFhUXGBcaGRgYGBgaHBgdHBocGB0bGBgYHCggGhwlHBgXITEiJSkrLi8uGB8zODMsNygtLisBCgoKDg0OGhAQGywkHyQsLCwsLCwsLCwsLCwsLywsLCwsLCwsLCwsLCwsLCwsLCwsLCwsLCwsLCwsLCwsLCwsLP/AABEIALcBFAMBIgACEQEDEQH/xAAcAAABBAMBAAAAAAAAAAAAAAAEAgMFBgABBwj/xABKEAABAgQDBQQFCQUGBQUBAAABAhEAAyExBBJBBSJRYXEGE4GRMqGxwfAHFCNCUmJystEzgpLh8RUkg6LC0jRDY3OzJVNUo9M1/8QAGAEBAQEBAQAAAAAAAAAAAAAAAQIAAwT/xAAnEQACAgICAQQBBQEAAAAAAAAAAQIREiExQQMTMlFhgSJxkbHhBP/aAAwDAQACEQMRAD8AriFKN0gizCwpxUG8+MESJTtQvdi2n2WNLf11MwqgsF6tawDeN4Fxi2OVAdWtywNgpXrYRhFTMUZZSAlyxYXd7mlg9zBezSzl3Wblj58kiwEC4TBzASr0SWcqqfVa54iCfmpPpDNyDAD3gX4RSsNEgjEBxUq4k0GtK2+OMOKmLLmgDfiPqhjDSmDhIDWNPgwSkkiv6RSIZqXJ1Nfd0ELmioDa/AjWcmibAsT00B9pHTovvAKAOW8ookWiXB2FkApN39TwJJnNeHJWLCVcozTZk0huYmpoXhL8ofxeKGaliB7IYVOEKsxoJ5QRKlcRAyZ45wSifA7FNBPzRPGEGU0PSC8FplvpHKy6I1CHgmXLIgwYcw6jCHWBsaBBLPCHpUgwfLwo4wQJAgEElyIc7vlBGXhCVvGMC4jFJlpKlkJSkOpSiAABqSbCEbO2pLnoEyStK0Gykl/A8DyNY5r8o/abvZhwkovLQXmm+ZSahA5JID/eDaViuwm3pmFmZDWXMrlNn0P3SQKPwHGMB2nPCFTIawWNRNQFoLi3MHUKGhh0gRhGyuEvDoTyjO6jGGnhyXLJjESmMGrnARjA3csK6RS+xxAxWNSDZempsS/MuYtfcoL5t51KLKLgOSaJtR7tFX2Elto45P4T6h+sDEtC8S0CzJz3jc6XAk5bWgE3NIJjIBWsvGQGKStec5iVykVqynUBRn06+T3gzCYhEoBk5QXY7p9qjc6mNJQSQlUw0+pL+rrZNT/WDf7PQ1ETkmj8D0FW9UWmwaQ0nEZ6JDMbl/UGLG3EQTIWkuC5Z3Nh69aw2NlqIeWVAcSw6eiHHiBpxhKTMTTvEtqBRuSizcNPKFSBxCJmLDDQNoX9QvD75qeiDdr+Y8BR+sMYRFSRKzqo6ikk8iVrBPk8GyMKo0I/hISOFSXPk0VZLRrIKBIHt5MB59I2mWAW9fGJFOBCU8L0Bf2t64akYR63rT46vFKRLiBlMIIiZmYINAa8IXoItSRDixODwwWkt6UCzEMWMHSsKtJcFoKm7OKy7gwZUxxtEKAIflraClYEg1EYnDjhGckZRZqTiIMlzi8NJlD7EOmUpnSACNDry5PaOcmjpFMMlTXAMOS5+8U6s94C2eoAKF8ptrUu3g7DpEfidop7+WUFwsZWZTu5uDTTWwCuMc2y1EtUubC5mIADkhqe0CBJjJSTUsLC55CEY8qTIUpjmyiieNLP7SR1Fw2FEoCIr/b3aqsNg5kyW+cshJH1Co5c3JnpzaJCTi1FShcJIFK1aofkfywnaslE+UqXMQFIUUgpOtQbirgtUWIjWajzT36l95plQ4HD6RFeZZ4d2VOUuahKlUJIowL5S1RzbyjumM7I7PyjDFEuWkWaYEzKk5iVE5i+VDu9k8BAXYnZ2E7lcsplhGYlpoFVJIZQzAVDBjo14GKRBfJZiMXMXLmKllUpeZBmAgA5UkutL3CglILfXMdU7s6wLs7Cy5Y7vDiUEJsmXlYOOCbVBMEzkLA0hAUFAQyubDawqNDDUdRaMYbm4sCGVY1wY2vB5w9ojFy2NDAIXJxyEvmWkEGxIHt6xAbJxif7VxBdwpCfRBV9UH6rxKSyQ7RDYeY203+1ISfWRALLqpYWUDKuqmqhQ+qTUkcoZ2hhGFoJwuMaHVnPrGArhw/KMiyDCJjI1DZzjDSpxSWTl4a+JyOH0rWHQhZoZoagZIQA+t8yXJ6G9IbOIWKBSpbaEg2+8KCwqxu0EI2ipiFNw32y9MwBB6cxS8CEMl7PQR9JNWEtZ5bHlVN/CHU7MQkVdV2LjMz6Pfp7dY85HosgpbdBChyZNk+A01guTiFAnMCaPmUSxHMpJAtqBrCASdnhJcBT60UR5EPbpeHpM5DUSwHHMH/dI8acoYl7TBHorUNQkE+an6Uh9Zz3oAXyB3OlTcjWjdYoAlExCwA+7oAxKm4AafHOH5FNByAHxX9YbkYVycqQkamjv14tBkvCJHJ7fr8cowGlSjrDRlAaQcnDBwxgnuITEKtBP9I1JkqBo8TfcCNlAjWAAhBV6SQfCITbEsypyVhJCSACoWFQGULl+Isw41tqUwDtdGdCkaKBFbeMS+CkQvzgmSZgASzmr2HGAsXnmJFQUEgko9JBD6Vrma9q6xC7TzBkCaVFCXAoS9QVPYjo5ZQoLlOzNvfN5DqZ1EG71cBkpD5RkZiWHo0LluTnumdMaVokFbSWXzEooy6ByGOUpBD7zt1e1Yb2nhEpxEpVwp1BKZdwBc1qQWFgGNBSsdtXaZMzOsZpaVEJypAqwUXUCxPon90c4dw2OJnrWlIUiiWUAEroCAFAFCWzcj4gtOV6KSJPtHtAESjLJVlJJyqIsASk1ux0qOrQdP7TpUFBI3d1JWFJoVelf7I8SQesV7GTBNAWiaEFYBUgMVZiwcMwUC6S9GYMaxGz9izEBOVRJVl7wFRABOYsSWTTJma9BoWOcnejKK7L3ssd2VqHoqAKSSSpa1O5UkgNoac+ENLxYUpSVlTJWEpS+VJASgkqZs1SqhfSkQWzps3IVmhGZjQDccUZwxDl298V/tHLVMnJ7wEonkkb5KSlEtFkOwOdy7OQ1qiLi7REkXef2owUmYj6WUnK43GLHMgtuAsWekJ2T23wctCs08AleIPoTD6a3TZPCOX7SwyUT8PlAFXtrnRWL3tjZp7mZmLu9AKV4xVk1ZbsJ2mweILpWF5lbjpUkndIJSVgNXVxEpg5joq+pZRcgGoBLlyxGpjnnZDY0mdsmbMykLlhSqMxypCqpIKTUGrPFs7N4VMrDykAlQIzE8171BomrAaACKTCiWUrWNy1pN4BxEwOweI/FbXkSP2s+Wg8FLSD4Jd41mom5qgQwoID+bJio475RsGj0TMmnghBA85mX1RAY75UphJErDoQNFTFFX+ROX2xjHSJiRYCKVNmK/tGVlQ7ygA+7mAUajNdt7+Gl6UrG9tMdNNcQUjhLSEeRbN/miM2fjVfOJa1zFqObLmK1FQCt1wolwzvfSBid3w8lRfMMtmYu8SEiQRrHPdndq50qi/pU8yyh+8L/vB+cW/ZPaaRNoFMs/VXQ+Gh8CYlNMWmiTWtQN4yA5lTWNxdElHVgJy96YpSQA6cqDX/ABPO4F4fw2whRSVBQ0JSD5pcJI9bs41g3C48lwhSCAN4PWp+sjKGfp4xuXjwpRKkgFgAUqB51WKBJ1B4WidFbBvmqpbgBBBvdDfujnq/hDk2YtJGfDgg65gG/fDU68KRId+nKQohRDMFgHwzDdFzxvxh7DyyoEiWSk/VBTTiwVbWgjGI6UVFdGltViqh6U1vxpBEvGrrvB3ZgnMfAinmwvBhlgCgOUCxIdPNswcUq3lQwuVIUS4KUvYZi7cSC9Kah6RrMJk4uYm6coLAJYPqQLmrdbO0SGGC/TUwPUnzJ9gaGZOz5iRmKANXJzG19D4eyFS1rFyL0o3sMUiWGieq/wAeAhQxRgXvjDe8YQJD5xCk4mAUvDyIxgifjkoSVLICRqYicZtDvkkyFjLqvLmAYm2hdm87RIYjNkORs2gLMeRcUBtFZ2tt/ESA0xMtOagJINqGgIBJcFyQOV45zlXJcVZCY5CZipgcZnSjODkSVlISM4AISHqwaxcUitbYmKzNmQp1H0VFYJNzS5q3Ua6zCp0uev8AaKUlVCS2Zygu1KEMHLctHiKx2x1JnKRVdAvOF5wQbFwACLB20jyykmmdqo1J2gsJCASEEggEKroCCXYNmtxjWDxDrXlWQQVKcOQSFDKG4OzD1tSNy8NLShVVGblbKSopd1VcFwQU0Ysc3FxEpiNk93JStSUpLpctlU7VcBnTWhLW6E1GKq0aw3Cz0yilWTPO3ksUjL6bhRWaEqGYE6NwrBE+UgZDMZSd4qBdyKsoWdiQ4Oge5MQCMfKSpynKUKRkylyrKQCoqZiGBboPHeM7WsUnuwpgsMWADmoepYNQ82tFxaeiWqLhh5KDJKSQhAQLFhlcqIGrFgH1fSkVntCf7zhgE5QETiBqwKACRpeg0EQWJ7XzndIlp1Aqpjd3VQnWzco1gMZMm4hKpqipQlzbtSsuwApHVIhmu0JadIPDN+ZEdM2oHlzB8Xjl/atTLknkv/QY6njA6V9DCwQN8j+/hMVJ8G/F3g/SKNtTtpjJRMmXMShKAEpKUJzEABnK3r0Ai5fIzNadjEc38lq/3RzntzI7vGzkcFEeRI90IAOM23iJv7SfNVyK1N/CCwgAEaUjTRr4+G+KQgbhJjZhD/Hx8VjGFJVCSfCFJhJEYxc0TMyUrH1kgnxDm3jGX6fHxaAdhzs0kJ1SVJ0P3h+Y+UGHkX5fFY4NHZcBmH2nPSnKmasAaO7ebt0jIEcG/wAeqMhs1IvhMmayV5XTZ6txIKi7DjwJ5GNDDFJ3e7Up9PrAUqlI1D2Yh6ZhBR2eCk75bXNVvA24QFjcYvDpeZvoomlCC9AdOnw1nMiNvzz3yAApDoLg2NSDXUaRPSZZAGTIcyQQksXLaEWPWKZjNtd/iPQICBl03id52HIjg8WzBYqYlCTTKeIfiCzVqWp6ole4p8B8uXkYkMvgMwbplu3GHcOZqXypIFzmJ/X3PDSMbmNQQKOUil/M+NIfnbTEtJUUqKRpxJ0d/bFkhUzbolIzzmADnMSfHidbQBK2/JmLYKYuQAQzs9QeobSKBj8SlSlLmzA5zHKVKYEbwG8TQigvYCloDnbYkSyMhzsWKcrgsXfMWuws97wWxpdnXJagWq7wQtgHNBxMcYT23xSU5ZZSgWTuhRSNACaeYNhEZ/aE7ETUd9NXM3gd5RIDVoLC2gir0TW6O7IxCFWUk9CDGGYOPlHJpMkJDM9TfmYWgtwHSOfqHT0zqeIxSwB3aM5cAuWYcecVPtBhZ2JAK5BSoUSULQ6k0UQQolmBI65tGeuoxSxRMxY6KUPfCDtScC3eLNab6qeBPWInJNbGMaCPmwQAmWhRKiQoFiWyi7OCfSBLte14BnTcigZaSgg1VnO6Qp9yo0Y3cECrQuZilSxLWBlUUkVJLuWIA4sGdoAl44rnIAUpmsK+xqWPnHCEakW3okNu7eK5aAiozEnMlNak1UGqc2l2cxEImBajnSVUZkliANASaBtIH2jM+kmJJHpk8mBcDLaNTMQCEpSQm29lZqMU00cDjpze5JsEzSpaiHBCU3B14s5F621aGt1iVOxpS7ODfoD405xLqwZlpUVOUqAUktQ7tLO9/ZEIiWsnIq70BIbj7T64fHJSvejSTQnCyCS9nfL4V404RLbEAE/dsJaud1p4dIGnYNWXKcoO6XqCHDimvDw6wTsCVlnTEmuVAB65y48CmOsZqT0yJRpCO16nMrpM9iYvO0e2GGlqVLUVvUKZDhLj1jo8UftaKS/8X2D9IuK5QMjH0rnu3/TRF8kD3yWYjLtHEirKQr8yFa8niA+VzD5ces/ar6kn2kxK/J+w2sQR6SXHhLze0Q38t+H/ALxLUPrIT/qHuEUCObxow2JSuPs9wjDIPEnxMazULMIMwcR5iGwhPJ+GsO9031Vfwq/SNZqEmYOPtMa73r5frDxw6vsK8h7zDuGwtCtQ9EVGtS3TWCxxHNkbTEoqzAlKm0FGf9YmpW1pSz6YH4qe2nkYicVh0ITLUbTElQpZlKQ1Pw+uBZeA7w/R1YFStGSNatqRSIdPZataLdLYhwxHX9IyKkrZ6oyCvsbZ1TD9owtQMxRAIZixbwFD4wL2n2qhUpKErzOpBZk8Xq1jekVBOJBI+DClFykPQka+UCkFJ8BchKQsZRVySXuMiLter+cSuze0cwzzh5aUG6U5h9YrSlIBfdFX4PEOJeVQVSrhhyIDjr7oR2bH/qaf+6n/AMqIqOwetF7nbB2mr7IHBK0DyYQ5L2PtIAAoSptRMSCepB9jR0RMhPD2xWu1apgnYZEkzBn7zMJakJJygEVmAilYvGibsom0vk+xU2YqYZWXNoJiCB4kvz8YEPyaYr/21fxyv90TUvbOJ7nErTOKpoxOSWkzJRDDFd0EiWEBaQRlS6iXejQpXajEfM5szeE5WJPdpCSsoliUnEZGSCWKKFRFM7ltAxAK+TbFaS1+cr/9Icwfyf4uWsK7pZZ6fR6gi/ec46dt7HFGHkzZLnPNkBgRvpWoDKCosHBZ+cVCR2hxKgs/OJoUESmSkyBVWUEsoZyqpZt0axmKAFdl8Z/8eZ/k/wB0aV2ZxTD+7zPIe5UWPs5tmdMxUhE3EEgywchVLSVKzTgXTkzLUAhOYIKWKTpSE7R7QzkYuagTFZRiJCMoAOVBC84LJdLsmpJ0Lh2icUOTK4ezeK/+PM/h/nCT2ZxLf8PN/hPteLX2Q2xipuGmrW86YFS8ozJl7pTUuEtcPaE7T2pifn8yTKmEJSuVusiie6MxV0ksWUxepSQMuUuYIcmUnF9j8WqgkzAzs6FG93MRo2ROw0+WJqSFKIASxBYvXeo26fKOtfJ7jJ8/DrViVFUxMzK7BNBLQbJAuST4xWPlGDbRwvSX+abDjSJUtnNto1mzFM2+rrc86eEMz1uAQGIao4MwPxxiUxUxKcRNdTAqLMkF6m45W9elWdorl5WBc0BsCLWT4dKmOGX6kqOtasXg9pFKCCHSoAF7Wy2HKni/KI9eUkhP2qU4sSU+3whzETAwD0pY6iljoA1vfGDCrCXFHURoeHC2kaMYrfyZthMucEAKcWtQGlAC5Zr15+b2wlPNmlgGTLDJDAVWYjRK3hmD+N34eqJLs0N+eR9pA8gf1jr44pbRE23o12rtL/xPyx0UbHkLOZcpKiWJzB36vHOu13oy+q/yx1LDndHQeyOj4JXJWezm7tyXzCvyrTB/y2yHGHV+JPrH6xFyl5NtYdXFaR5zG/1RZflllPhpavszPaP5CK6J7OLGXDmGRveBhTQqR6XnElAeCmlE5TNVOvhB2JxqiggmnTmDeI+01+X6QSQooVYAA+6MxXA4qaTc+cEyay5j13X/AM6IHm4WimqQsNQ1QxfT8PnBciXlTNGjLbpnSRfk0SVsTtn/AISR+Cb6piv1hzskj6Y85avakwztn/hpHSf+YH3wV2S/bD8C/Y/uiX7X+TL3IsSsKnn4AxuCo1HCzuUQMmoccefMmDFz9wKSASKnkGajXqYAThgG+kck6u3jyh6WtwU0FH5E8I60eXaLDJqEA3CEv5OeT9IC7Of/ANNH/cT/AOREJwWKWFkXyIccd45WPRvOM7PltpI/Gn86IuCoqTtnoNEo/aPr/WOf7V7R4gCasCWVSp4lIeROUUhU4SnC84C1FJ9BJBMWPF9qBLnGSpO8FyUUZnm5mIcuwy1pqIgfnkjES5soYdakrKsQkGZk73LMqtKkl0MpIUE0o0dGzmiP2xt9eHUpIkyysyZUwKMkoPeFSlKMxBJIGVBUAS4Kbm4sWC2olW0FYdkZcj0Az94ySp/ulCktT6ph3YGyZOIw6ZipISJiEjKpZmEoZRSCpVXaav8AiIeK8O1UlOK7tOHAnpn4pzmNO7lKaY/3wnI2jHk4JYsTtNScTOkd0qZLlpwxQlCUkpKzNBUcxAyp7tNqiK/I27MJKcslBVMQlEzuUbqFd7vD7ST3QAJYuS4tBiu0oSmRPVLl58RNly5ih3iCJYBLuvKV5SvRxvFnh3E4VK5GLyYaWVDEFBQEkhYGRRUpBUAtYClFnDkCMzIA2d2lmrmSFBCDnEsd0lKApeeQudnQo2GZOUPRnfjBGK26vvp6ZoVICZZISBIUpJCELLkgup15Aao8awRNxCgcAZIzmaJgUsSwVBKSmgEyYDLSHLh1ENQGImZ2hnld0VlzXJlo+r84beNXeSlk1BAXAJNbM2hOImZyhaUpl55qSgJlg4dK1LQAkiYCsqI5HhSIdO3MT3EpaFmbNMvFHKEpUJmTve6mDKhOdJKEjOCkK3dwZ6WBGLX/AGcJyFBczMgZgZRf6VKSl5acooctBTqIrqtq4wkVW/dklISGyhEwmYCEuVCalCOjUq8IE12S2gubMk51zP2U3MFsUrImqShSFJlIBBCVEFhulFKvEH8paQMdhW4S/wA02Cp+JxCs+UzlZkzSnKJoyATl5Tuhl5pZSwBzhhoYjO3IPfbPu+WUC+Z3BmXzkqf8RJ4wXoa2UHbcsS1uC5mKmu7UZTU8/VAsrEtuqQxJDmoU1D52v01iS7QSQrKoPRc4FyAzKzeP84jphZaipNS9BYsK11tXnEUmitmsWsZ3GuXloL+v9BYFSAoAAFmzGutgWiOUpkgiou549H9vGHFYohCAWqkkE6AqUBU6nKY2OqNew7ETlsMwokmwpXmTppB/ZlP7Uj7Y/Ik++K8rHnKXN+Ivr77xZOzSd2Z/3D6kpHuioKgk7GO1/oy+qvymOnYX0U/hHsjmXbAbkvqr8pjpWDG4j8KfYIpkoqm2VZdpYRX/AFB6lpMXf5WJL4Jf3VJPrb3xQO2qsmIkL+yon1A+6Oo/KDKEzAYn7qc3kQYroOzz8tN4xB325e6NJU5qL08uHxrE5itmJCJe6RNUtiS5ABdT0ezNHJyo6Y2V1Ut5nhBE8slbF6F+jViSRsgmY1TLTkcpBc52sPFzwhWC2RNMpagAnOhkk3ALUNmJDv1EGQ0CS1llHOeQyp9ZenlDuEmpW6XLqBTW1w1R0hydsudLlqK0hIANTq3S3i14i9mFWe1P5xo1VjJsN2qn+7SP8f2ph/sqfpkc0L/8ZPugmZgULlSkzZhlgLnBwnOGJTwUG6h4NXsH5muRN79EySsLGcOnKChQBU9AOccJf9HjUvTb276f98FKD5JgfGsZEJtjandrAH2QdeJjIpQbRWSIVex2VQghhvJc6OzEA3LHhW8O4nBEjM9AFEivCjcLRPoyC4Eanz0ZVjik68o2bJcY0V2SspnEcUpHkSYI2Mr/ANRSfvJ9qDEckkzhzSn3wXstf9+B+8P9Jj0nE652g2NKE5eLnKCB3mGykyypSe7UrdBDlpmYCg+qL6N7A2dJEwhMxaymUciVIKe7lzFqNcwGY5gRViALViW7U4c4iR3csurvJZuUsEzAVMrQgAtzgJGyZyMSFygDLMtEtXeLWpbJUpRINcxZWpjMyE7K7SyMPITKR3kwSxLQk5ADMGYSApLqAUM4AJpfhERLxWDmT0hMlRXMCp2dS5csjMZ8soZSsyiD3u6kKZwXgxHYhZTkUsFKQEy91QOTvhOIXWpLBLhmvB+B7HKlrlqE5QyIEtgiWcyAtSglRUCQWWxUliWeNsNFe2VjsJiJKBJkKnZnlITOnqIAXJQuYCTmyBISEUBII3WzGLDsCTJxM3FJXh5Y3iF1mKKylbOpwEfUSaEmgdod2f2GkykBCFLSQUKCwoBQUiWJWYEBnUkb1CCSYmtlbERIUtaFTHW7hSypLkuSEmgJOsKWzWVra22RInTJEtEodxhpi5XFKhdOV3CCkJNGdjWAdmbcVMmyHRKCZiyky+7TmP0q00N3SDmP79ni6TthSVqUpaAorJKiRclHdnXVG63CH5OypSS6UAGtQA9S5qz1N42LC0Qm3e9TicPKkHKkpWtaWQAQiZKCndL+itQASxcjhFRlbTxqpLlU7M4fKkgpndyt5QAT+zE0S7uN5iWjqJkJNw8aOUXIHU/rDiayjrVPWZQKZxKMTMK92YQUFSiljnTmSAwFSBShtEb8px/vmDIa6fauOj98jQg9A/sjnHynh8VhL6aEaq49YlqkKeznu0UusqrQrZhqVnLpy9UD49icwJyqCaeAdiKX084MmoWqYQhK1kOcqUlRO8oWAr/MQXs/sdjVFjKUlIfKVlI4kOlRf1Ry3Z16K9iXKxlcA5RWtTRw5oLHw0gWfKUEoSTTLZSS7ZlHqBag5xel9gpinMxUtJP2MxboGA8I1j+yqEJz4jEKoA5CWdtWJMWmQznS8ISaEezyEXfs2Po1HjMmfmb3RH4/ZUpCO9QtRSDV2OtC4FnoeDi70kOzB+gSeKlnzWqLIB+2I3JfVX5THScENxH4U+wRzXtodyX1V+WOl4JW4j8KfYIGKKX8oaayz98DzSY6ntYCdg5hDuqQqnHceOZfKKndQeC0e8R03Yk0TMJJ+/h5R85Yf1wrgHyealzlJXY3NrcNIseHmqTh0qzKKiQQHBDgqD8RQu/3TCZATlDpDi78RT3QteJADZQByjjKV9HaKJXCYjMRLDMSMyuCRmygPwoHieRoN2jBhYU+KRUcNtJOqU0BALNf2mzQRLx5JJJKXFxetyPs+3oY5M6JEh2kWO7WlOZTXoGSPvH2a+EVvYUlHeh0JNfsj9Ik1YncUhjlIIZ+NXPEvVzEDs3ELTNAB6UjrD2uiJKmie7UYgy5iCBaashtNyUoU8YTjdoTFYUKmlAzTDlSQxUAKlCkKG4FOC4clTaQ5N2klYSVpUVAAksi+UDM7UNB4AcIaVjU1ZAvqlFQ71YXd/5xPp+N05RtoG5dMgMTOUcoD7iUo3iXLC9Pj2xkTH9pq0AHIZf9sZHbL6OeIdk4PDMySS+98e6FlRJ+P06wItWZYD0BciotwOoe/UePnSOrojkFpqPwD1PDuEU2MHX/AEj9IZmIHfJ4FJ6s5FHgk4RQxT6F1Je5GUDQXqOEemzkeiROSm6kjqQPbG/nyPtg9K+yOZTu3E59yRJDmpYqPFzUQHi+3eJSzz0S3LAJQn3gtDYUdbTigbBZ/dUPzAQoTj/7aupyj3xwzGduZpd8TOV+BRSPMMCIi53aUr9LvFH70wnzMa2FI9AT9pJR6S5KPxzUj1QDP7U4dF8VJb7qVrPhlPujga9uFt2WAeJJPqgdO1J2ii/JKfVSNbNSO7ze2mH+rOnL5IlJH50iB19tUn0JE5X45gR+V44r3uJXrMrxJSPcIdRhcSaKWoXutR66sYHL7KUfo7Zs7bE3EEgJwslm/bLWp9KUSCbawJtXtCmSkE45KySQE4XDJJcfemrKRHIxsUuCqZVxVrc8zmCk4OhHeKfmXa2mvqiHMpQLqvtbnAObFqyupYVORKCksUgAyZYKTmVLL1oDxihI2vNn40ha1FIWSlKlZikOWGY1LUDvBZlcSQWZRSSAaghwT0pxEN4DZ6QsqlpUV6s6vUH1eDIcST2fthUuWqUEpJmHM6nu5SGYgmpexEESu0M1CRmUjK9FFVy9aEsVOkM/2QdHhGG7NzphCkyFuLOMv5iCB4RII7AYqYd/u0g1q5PlxpxiMW2VkkSGC7SIyMqaSogkFUs0qakpWxFqP+gq+2McuapQQtwLqys4+6CxiZxnZLuSpPfd4sJBUEpYAqokVzMSWu3UaiycPLlE96DMD5QMwDLSFApXmtUJII9sGUo6HFPYH2PwLiciahK0BClMQMpOZJCcp1oT+68A7CnbuVmTlJBDkJPpNRydecSW1EqCyJRCUpDPLbeLMsgU3XWQOQiFTLAZSEBIcukkqB4MDZmt0tFRk2S4pCe1ZJEtJFXUBz3WodYuuM7RS5UpJR9KWA3XYMB6RA9kUnMZickx0pSXS5qNHBrVm4wKha0hiVsPvU9UdLs50WTtbtBOIkZpYUSCklIBJDKym12NKRacF2uw+GwmDCiorEqWlQSHysAGLtXkHIjmasQpLrRQq9IkqLi11H1xJd384AmFnVcHLzrusym4+cNmoYlzknNlS4zqIDbxClEhgLsGBjUsypgZSctWdyFPSyHjWzp0pJyG+Zip9QWrdv5wVtfCJQQtCqsQo3BtfwgaVjboBxmyjJ386VAjQ1T1S1PB4Ylz6HiI1iiQkkKzOLMfVA8hRHv6xEoFRkHSZpNBzrxv/WI7Dn6VJg/AWURpT1ViNkH6RPU/Hqhgqs03dEtKdgW0GojahenrEPSJiWS40r4EinkITikJBoaFtLcQ+sTezDKSOHx5RkZkGqj4AGMhsCU2WUqWkLcIWW0exY7wZIzMCWsTzgHamwpqp6hKOdJWoC5cAkAjKKghL2o8DIWe8RUkUD6MfqjgQyfKDMDtJZxCJu8FpJLlRNa3fyaCKd6KdVsBGz5hmJBSxAIJ4W9fKJFU7MkhJYtuklqijVBAs3OOoK7IS8Se+zlBWxOVrgu7mxIYFuHGsbR8m+GdRUpas13NugBAHlC4zZNxRyrZqJveKExTJXKnp9J6qkrSn0Rqop01iPl7BVqoJ8ObdTHc5fYPCBt1Z09IwXL7HYQBu5BHAgH3R0SmTcTgg2UgfWJ8Ejx6QVh9jo0dVHqR/Lyjvkns5hUejIQOgaCkyJKKNLHXL742Evk2S+DhMrYXCQpR5IJc+US0jsviCwRh1tyyv4gGmt9B59llzJY9Fv3Q/wCURQO1u1FIx08Ss5mqwOSUEhQLlZWspsxCEKU/3QBVomUa5Z28MX5ZYrRE4fsTiz/ywn8Sve3KC9ndhpsxCFicgJWkFJBJBBDhraaNEphu0uLmzJSpMnPLy4PMopcpE39rlZ3fdc/VyWrDaMBjFokpmkIPcJSFmblVImd7mK8g9I5AgMKHK1ASYKidPRkvdJIXhfk6Fl4pZu+UJ8aEFr8dYitk7Kwq8QpEyQrIgzwZip28kSGzKmISGCSVMGJqlUWLZGyFSsSvErxBUVKxG6lJUkJmTAtISWYUSHvoHoIFw3ZwKKhOTmGbEFJScqlmc+ZSyKpZKikIDirknTV8I0fTVqTvX8c/4OSTs+WlCkYZ8ywkkpAKHndxmVWxW7fhVqGhnE7Y7yZhRKl/RmYF/RHNu97LShUwpG4CO+JSXdm5iTm7Ow8opUuXJQoJSkGcrMpkqKx+0UHVmJU7O8BYntNIlDIlalBP1ZacgGuoTTo484WyVLxp3FX+5aZ+JbRvxEAfr6oidpbXKEkpDngAT6ywPlFTxfa5RVlloQinpLOYu/GgNHoRrELtLaE1ZafMUpAL5TuoY8QABY3YfrMvIc4+MVtHESJyVhU2WJhVmyoqpagCHUoBkhlEMTrbSI6U6t9VFFiUEHMQBlzFxVIAZ35wCEJIUPogakMUkkVFDSvU66NC8HKbnmLFRGYkcx4Wp+nGW+DolQfhJQcJSWfOCz7tQd7gC4NuN4YnITmZNgSCQKEtU0oz8OV3hU9gUEpNaEJG8KsFXZTvZxbSGZ0xxQiihukVbi54ceJgjF3ZmMTZSn+qaXY/HlwhvulWZHnfmCbiHu8bnfqP5co0Sxd+NuGunOO+zkDGW3pS35OPZCMMtKCClC0nRgfceB9cEJcmmjPc+yHe5KRvD+b8zXhC2ZJkUqXKJJIUkkvmIFeNr63rBEuTLP8AzVO1iSAx5gj2QaRyv7ej8obXhgbgEevxFxrE5GoYlYFKN4MVCxclPLdIDGGJOzd871FGpOh+PXBc7BJTRiByJHjR4bm4EkMCp2+0Q96eUP5NwN/N1JcO4q5rpasQmHLqcaaeHuiRRi5ktWZWdrVctX2O0bwoEzMoBlUsAxNahxR9Yrgz2GpkHKGDhjXxJOYaXLco0tQalNaRqQt9CKU0Y9YUU8ybnXxp/SOLM18CMwNRTlT3xkaKHtXyjIxIDh3MwJBLvYG6jcHjGZimZXMCCxdrk60HrhMvvZSyuW9FAZQFspsz7+gHVjztEeVEKJAynMXB0rY9I6x9xpcHonsfis2GQ62ojh9hKdfvIVE33qftk9H/ANIig/J/txAkpQon0T9VamZZP1Um/ecvR6RZMR2lkIfeUpqkBAB8lTAfVHS6JqyaM5HFf/2QgzR9hZ6kH8yoq87txLAGSVMV+JSUgciyCBwvAGI7czX3JEocMylq9ih7IHNCoMuxWNJI/eyj2AxgxCrBKB4k+phFEmdr8Qfry0nQJQj8xS/H1cYjcX2jxC2HezqhmzqA5kBLUifUQ4HTVzZtyQkccpHrUSIjJ20ZAXnXPl5wMrhUtSgLs8oFQHKOY4ma5rU33t5Qr9o389IH78nMbUBALsqoDpYEXBGnqgzspRo6RP7TYcD/AJix+FTcG+lKawBO7YJSNySAeagPMJSa+MUf5wQd5wk2d2rQObX15NGkbwzfUBvdiRZm4kW0IMTkxpFtX2ymkEjuk9EFXJz3iyKUsIip/aGet3mzCNUpOUK09FLD1RApSQ2trFuBPh5wqVMJLmo460o4IILk8DekNN9mtBMzGKcAF+TKFeBCgC4hmdiMzZczprchi4NGApvW6wlSVE5VBWYqoXzOxo9KkEMX4DhDc4qlkuACCXCsvD7Jtfg1oMUax1eI1Y10c1GtQLeGvm3OXoXcdSwDFmIFiOPvhmYD9anUNQ8+N7mw89GawqrX6o9RfkdIrFBkLTOqVAvRqgFxVnrVyOevOHJcwpchSknqq9i4FQSOMMuPtAGoPV+KdNR8O2okOxzWLUBPgzceEbFGzdBExWe9KsA9RWwN6FrcecNnEF62Na/zF7vzvDSF5nJDjpwBZyzvS8PKA+0LWI8a68asLQ0gsTLYt8V0I52vwhyfSgqSXOpGj0u9v6wiUkPkQHIDkC7XYC9Grw4cFKBZQAAZ3cNUl3YgMN4CmjcIOzDWYpTzNGNH0ofLzpC5E1qKSW5VBezgNT9IbXh3r1YPxceMOy5ZIqwNQa8y4jMyMVLdyFMwqCa2cAcfOlacQ5JWFgh8oqxIBtzNaQR3QAIB4a+TA8zCavUEgsQND4+ZaIboXYWiaDckHnpYePWkImkh8pBAdmqK6sRT+cMTMoTarNpXoRbzhE4VewNOX9bxJWQ/PnP6WunmDaGEzQHAUQOAci9oSoGpFQ3Lp4nSFAk8HFmNQxGnGAjZhYuzfFfGEpchqaceH6RuUh3JDm54nwggLDjh4ij6FmvoYwpAmTn7YyDM6Tch+n8o3CNDS1JdIoGpQEOeKiLn9IWhKC4ctxYFubHx+L5GR0wROTHZKasGYlwwbWvK/S0Oy5jC1NOPWvxflG4yJasRaphBIBVQkXJY+oNfjDYn5nZmppq9Pa8ZGQ0hs2ma/wBmzsxp+ukImTtX4An1vb4eMjIUgNqGU3BD6A10qC3H1WhKJoYgJBNGNWBLl2N6DXhfjkZD0Z8iEglwKsBcXuPcfhoSgg8D59avWo90bjIQEKVUkPXNwIubA9TwsISVAZsuYJUN0OFFgbgkXDCrB4yMhoLMWlQYtQ5vFqPQ9eHjDllEqLkDzqLtV6X1jIyAwnISXcEHdFBe1aWblGtwpDAu9bOCU2fhY+MZGRmK2xvFqy7hB3AxAIdqqIfUZlG/EtxhOFGZAABbLu2q6nLl3feUQedoyMhXFg+QhKQdS4I8XAvSvq8YWQpVXJKg+Z9Lal7h/ARqMgE3MlkUNnS40t1bhGd2sZErYCrtw1tyNuUZGRLdCkBYnEBI3nyvRQuKC1ae+lIdw6zldRfgRTz9cZGQPix7oUqY9XcEudKGlR8WhzLmBADqrQm7O7c7+qMjI5t0F7BUgAFiXcPx5a9YVOX4VoR18/6xkZClsBCJ6TofR+DzpG0S2sQSogCn6xkZGBMyaopv6VXYfzqY0ueQHqzNdo1GRVDZkqelqqY8wT6xGoyMjUbI/9k="/>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p:cNvPicPr>
            <a:picLocks noChangeAspect="1"/>
          </p:cNvPicPr>
          <p:nvPr/>
        </p:nvPicPr>
        <p:blipFill>
          <a:blip r:embed="rId2"/>
          <a:stretch>
            <a:fillRect/>
          </a:stretch>
        </p:blipFill>
        <p:spPr>
          <a:xfrm>
            <a:off x="685800" y="4581525"/>
            <a:ext cx="2628900" cy="1743075"/>
          </a:xfrm>
          <a:prstGeom prst="rect">
            <a:avLst/>
          </a:prstGeom>
        </p:spPr>
      </p:pic>
      <p:pic>
        <p:nvPicPr>
          <p:cNvPr id="6" name="Picture 5"/>
          <p:cNvPicPr>
            <a:picLocks noChangeAspect="1"/>
          </p:cNvPicPr>
          <p:nvPr/>
        </p:nvPicPr>
        <p:blipFill>
          <a:blip r:embed="rId3"/>
          <a:stretch>
            <a:fillRect/>
          </a:stretch>
        </p:blipFill>
        <p:spPr>
          <a:xfrm>
            <a:off x="3962400" y="4267200"/>
            <a:ext cx="1465193" cy="2209800"/>
          </a:xfrm>
          <a:prstGeom prst="rect">
            <a:avLst/>
          </a:prstGeom>
        </p:spPr>
      </p:pic>
      <p:pic>
        <p:nvPicPr>
          <p:cNvPr id="7" name="Picture 6"/>
          <p:cNvPicPr>
            <a:picLocks noChangeAspect="1"/>
          </p:cNvPicPr>
          <p:nvPr/>
        </p:nvPicPr>
        <p:blipFill>
          <a:blip r:embed="rId4"/>
          <a:stretch>
            <a:fillRect/>
          </a:stretch>
        </p:blipFill>
        <p:spPr>
          <a:xfrm>
            <a:off x="6019800" y="4352925"/>
            <a:ext cx="2466975" cy="184785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Emergency Preparedness 101 </a:t>
            </a:r>
            <a:endParaRPr lang="en-US" dirty="0"/>
          </a:p>
        </p:txBody>
      </p:sp>
      <p:sp>
        <p:nvSpPr>
          <p:cNvPr id="3" name="Content Placeholder 2"/>
          <p:cNvSpPr>
            <a:spLocks noGrp="1"/>
          </p:cNvSpPr>
          <p:nvPr>
            <p:ph idx="1"/>
          </p:nvPr>
        </p:nvSpPr>
        <p:spPr>
          <a:xfrm>
            <a:off x="533400" y="2209800"/>
            <a:ext cx="8229600" cy="4389120"/>
          </a:xfrm>
        </p:spPr>
        <p:txBody>
          <a:bodyPr/>
          <a:lstStyle/>
          <a:p>
            <a:r>
              <a:rPr lang="en-US" dirty="0" smtClean="0"/>
              <a:t>Stay Informed (“Connect” handout) </a:t>
            </a:r>
          </a:p>
          <a:p>
            <a:r>
              <a:rPr lang="en-US" dirty="0" smtClean="0"/>
              <a:t>72 hour kit</a:t>
            </a:r>
          </a:p>
          <a:p>
            <a:r>
              <a:rPr lang="en-US" dirty="0" smtClean="0"/>
              <a:t>Family Plan </a:t>
            </a:r>
          </a:p>
          <a:p>
            <a:r>
              <a:rPr lang="en-US" dirty="0" smtClean="0"/>
              <a:t>Barriers to preparedness</a:t>
            </a:r>
          </a:p>
          <a:p>
            <a:r>
              <a:rPr lang="en-US" dirty="0" smtClean="0"/>
              <a:t>Consider Disability</a:t>
            </a:r>
            <a:r>
              <a:rPr lang="en-US" dirty="0" smtClean="0"/>
              <a:t>, </a:t>
            </a:r>
            <a:r>
              <a:rPr lang="en-US" dirty="0" smtClean="0"/>
              <a:t/>
            </a:r>
            <a:br>
              <a:rPr lang="en-US" dirty="0" smtClean="0"/>
            </a:br>
            <a:r>
              <a:rPr lang="en-US" dirty="0" smtClean="0"/>
              <a:t>Chronic Illness</a:t>
            </a:r>
            <a:endParaRPr lang="en-US" dirty="0" smtClean="0"/>
          </a:p>
          <a:p>
            <a:endParaRPr lang="en-US" dirty="0"/>
          </a:p>
        </p:txBody>
      </p:sp>
      <p:pic>
        <p:nvPicPr>
          <p:cNvPr id="4" name="Picture 2" descr="http://www.financialissues.org/userfiles/image/Emergency_Preparedness.jpg"/>
          <p:cNvPicPr>
            <a:picLocks noChangeAspect="1" noChangeArrowheads="1"/>
          </p:cNvPicPr>
          <p:nvPr/>
        </p:nvPicPr>
        <p:blipFill>
          <a:blip r:embed="rId2" cstate="print"/>
          <a:srcRect/>
          <a:stretch>
            <a:fillRect/>
          </a:stretch>
        </p:blipFill>
        <p:spPr bwMode="auto">
          <a:xfrm>
            <a:off x="5105400" y="2895600"/>
            <a:ext cx="2650236" cy="281940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Rectangle 4"/>
          <p:cNvSpPr>
            <a:spLocks noGrp="1" noChangeArrowheads="1"/>
          </p:cNvSpPr>
          <p:nvPr>
            <p:ph type="ctrTitle"/>
          </p:nvPr>
        </p:nvSpPr>
        <p:spPr>
          <a:xfrm>
            <a:off x="609600" y="533400"/>
            <a:ext cx="7772400" cy="3962400"/>
          </a:xfrm>
        </p:spPr>
        <p:txBody>
          <a:bodyPr>
            <a:normAutofit/>
          </a:bodyPr>
          <a:lstStyle/>
          <a:p>
            <a:pPr algn="ctr" eaLnBrk="1" hangingPunct="1">
              <a:defRPr/>
            </a:pPr>
            <a:r>
              <a:rPr lang="en-US" sz="8800" i="1" dirty="0" smtClean="0">
                <a:solidFill>
                  <a:srgbClr val="56F4F8"/>
                </a:solidFill>
              </a:rPr>
              <a:t>Thank </a:t>
            </a:r>
            <a:r>
              <a:rPr lang="en-US" sz="8800" i="1" dirty="0" smtClean="0">
                <a:solidFill>
                  <a:srgbClr val="56F4F8"/>
                </a:solidFill>
              </a:rPr>
              <a:t>you !</a:t>
            </a:r>
            <a:r>
              <a:rPr lang="en-US" sz="8800" i="1" dirty="0" smtClean="0">
                <a:solidFill>
                  <a:srgbClr val="00B050"/>
                </a:solidFill>
              </a:rPr>
              <a:t>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Topics Covered</a:t>
            </a:r>
            <a:endParaRPr lang="en-US" dirty="0"/>
          </a:p>
        </p:txBody>
      </p:sp>
      <p:sp>
        <p:nvSpPr>
          <p:cNvPr id="3" name="Content Placeholder 2"/>
          <p:cNvSpPr>
            <a:spLocks noGrp="1"/>
          </p:cNvSpPr>
          <p:nvPr>
            <p:ph sz="quarter" idx="2"/>
          </p:nvPr>
        </p:nvSpPr>
        <p:spPr>
          <a:xfrm>
            <a:off x="457200" y="2057400"/>
            <a:ext cx="4040188" cy="3845720"/>
          </a:xfrm>
        </p:spPr>
        <p:txBody>
          <a:bodyPr/>
          <a:lstStyle/>
          <a:p>
            <a:r>
              <a:rPr lang="en-US" sz="2800" dirty="0" smtClean="0"/>
              <a:t>Emergency management systems in NJ</a:t>
            </a:r>
          </a:p>
          <a:p>
            <a:r>
              <a:rPr lang="en-US" sz="2800" dirty="0" smtClean="0"/>
              <a:t>Emergency Preparedness 101</a:t>
            </a:r>
          </a:p>
          <a:p>
            <a:r>
              <a:rPr lang="en-US" sz="2800" dirty="0" smtClean="0"/>
              <a:t>Organizational disaster response, working with local officials</a:t>
            </a:r>
            <a:endParaRPr lang="en-US" sz="2800" dirty="0" smtClean="0"/>
          </a:p>
          <a:p>
            <a:endParaRPr lang="en-US" dirty="0"/>
          </a:p>
        </p:txBody>
      </p:sp>
      <p:pic>
        <p:nvPicPr>
          <p:cNvPr id="7" name="Picture 4" descr="http://t2.gstatic.com/images?q=tbn:ANd9GcRBWd1xx00A-ZJFbaHOQNpzKRpLJ3S80R-YN72SFXV_ZDhk0QPtNcQG-olI"/>
          <p:cNvPicPr>
            <a:picLocks noGrp="1" noChangeAspect="1" noChangeArrowheads="1"/>
          </p:cNvPicPr>
          <p:nvPr>
            <p:ph sz="quarter" idx="4"/>
          </p:nvPr>
        </p:nvPicPr>
        <p:blipFill>
          <a:blip r:embed="rId2" cstate="print"/>
          <a:srcRect/>
          <a:stretch>
            <a:fillRect/>
          </a:stretch>
        </p:blipFill>
        <p:spPr bwMode="auto">
          <a:xfrm>
            <a:off x="5181600" y="2286000"/>
            <a:ext cx="2590800" cy="3893278"/>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Emergency Management:  Definition</a:t>
            </a:r>
            <a:endParaRPr lang="en-US" sz="4000" dirty="0"/>
          </a:p>
        </p:txBody>
      </p:sp>
      <p:sp>
        <p:nvSpPr>
          <p:cNvPr id="3" name="Content Placeholder 2"/>
          <p:cNvSpPr>
            <a:spLocks noGrp="1"/>
          </p:cNvSpPr>
          <p:nvPr>
            <p:ph idx="1"/>
          </p:nvPr>
        </p:nvSpPr>
        <p:spPr/>
        <p:txBody>
          <a:bodyPr>
            <a:normAutofit lnSpcReduction="10000"/>
          </a:bodyPr>
          <a:lstStyle/>
          <a:p>
            <a:r>
              <a:rPr lang="en-US" dirty="0" smtClean="0"/>
              <a:t>Emergency Management  is the discipline and profession of applying science, technology, planning and management to deal with extreme events that can injure or kill large numbers of people, do extensive damage to property, and disrupt community life.</a:t>
            </a:r>
          </a:p>
          <a:p>
            <a:pPr>
              <a:defRPr/>
            </a:pPr>
            <a:r>
              <a:rPr lang="en-US" dirty="0" smtClean="0"/>
              <a:t>Emergency Management is an </a:t>
            </a:r>
            <a:r>
              <a:rPr lang="en-US" dirty="0" smtClean="0">
                <a:solidFill>
                  <a:srgbClr val="FF0000"/>
                </a:solidFill>
              </a:rPr>
              <a:t>all hazards </a:t>
            </a:r>
            <a:r>
              <a:rPr lang="en-US" dirty="0" smtClean="0"/>
              <a:t>approach to planning for disasters within a community.</a:t>
            </a:r>
          </a:p>
          <a:p>
            <a:pPr>
              <a:defRPr/>
            </a:pPr>
            <a:r>
              <a:rPr lang="en-US" dirty="0" smtClean="0"/>
              <a:t>Emergency Management brings together </a:t>
            </a:r>
            <a:r>
              <a:rPr lang="en-US" dirty="0" smtClean="0">
                <a:solidFill>
                  <a:srgbClr val="FF0000"/>
                </a:solidFill>
              </a:rPr>
              <a:t>all areas </a:t>
            </a:r>
            <a:r>
              <a:rPr lang="en-US" dirty="0" smtClean="0"/>
              <a:t>of </a:t>
            </a:r>
            <a:r>
              <a:rPr lang="en-US" dirty="0" smtClean="0"/>
              <a:t>government, private sector, private non-profit sector, faith-based community  to </a:t>
            </a:r>
            <a:r>
              <a:rPr lang="en-US" dirty="0" smtClean="0"/>
              <a:t>mitigate a crisis or local disaster.</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Emergency Planning – 5 </a:t>
            </a:r>
            <a:r>
              <a:rPr lang="en-US" dirty="0" err="1" smtClean="0"/>
              <a:t>w’s</a:t>
            </a:r>
            <a:endParaRPr lang="en-US" dirty="0"/>
          </a:p>
        </p:txBody>
      </p:sp>
      <p:sp>
        <p:nvSpPr>
          <p:cNvPr id="3" name="Content Placeholder 2"/>
          <p:cNvSpPr>
            <a:spLocks noGrp="1"/>
          </p:cNvSpPr>
          <p:nvPr>
            <p:ph idx="1"/>
          </p:nvPr>
        </p:nvSpPr>
        <p:spPr/>
        <p:txBody>
          <a:bodyPr>
            <a:normAutofit lnSpcReduction="10000"/>
          </a:bodyPr>
          <a:lstStyle/>
          <a:p>
            <a:r>
              <a:rPr lang="en-US" dirty="0" smtClean="0"/>
              <a:t>Who ? – (in NJ) NJ State Police/OEM, 21 counties, 565 municipalities</a:t>
            </a:r>
          </a:p>
          <a:p>
            <a:r>
              <a:rPr lang="en-US" dirty="0" smtClean="0"/>
              <a:t>What ? – natural, technological, civil disasters</a:t>
            </a:r>
          </a:p>
          <a:p>
            <a:r>
              <a:rPr lang="en-US" dirty="0" smtClean="0"/>
              <a:t>When ? – 4 phases of disaster:  mitigation, preparedness, response and recovery </a:t>
            </a:r>
          </a:p>
          <a:p>
            <a:r>
              <a:rPr lang="en-US" dirty="0" smtClean="0"/>
              <a:t>Where ? – everywhere:  state, counties, municipalities, schools, hospitals, businesses, </a:t>
            </a:r>
            <a:r>
              <a:rPr lang="en-US" dirty="0" smtClean="0"/>
              <a:t>PNP’s</a:t>
            </a:r>
            <a:endParaRPr lang="en-US" dirty="0" smtClean="0"/>
          </a:p>
          <a:p>
            <a:r>
              <a:rPr lang="en-US" dirty="0" smtClean="0"/>
              <a:t>Why ? – Emergency planning saves lives, protects property, and the environment </a:t>
            </a:r>
          </a:p>
          <a:p>
            <a:r>
              <a:rPr lang="en-US" dirty="0" smtClean="0"/>
              <a:t>How ? – use standard practices </a:t>
            </a:r>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Emergency Management </a:t>
            </a:r>
            <a:r>
              <a:rPr lang="en-US" dirty="0" smtClean="0"/>
              <a:t>in NJ </a:t>
            </a:r>
            <a:endParaRPr lang="en-US" dirty="0"/>
          </a:p>
        </p:txBody>
      </p:sp>
      <p:sp>
        <p:nvSpPr>
          <p:cNvPr id="3" name="Content Placeholder 2"/>
          <p:cNvSpPr>
            <a:spLocks noGrp="1"/>
          </p:cNvSpPr>
          <p:nvPr>
            <p:ph idx="1"/>
          </p:nvPr>
        </p:nvSpPr>
        <p:spPr/>
        <p:txBody>
          <a:bodyPr/>
          <a:lstStyle/>
          <a:p>
            <a:r>
              <a:rPr lang="en-US" dirty="0" smtClean="0"/>
              <a:t>Municipal</a:t>
            </a:r>
          </a:p>
          <a:p>
            <a:r>
              <a:rPr lang="en-US" dirty="0" smtClean="0"/>
              <a:t>County</a:t>
            </a:r>
          </a:p>
          <a:p>
            <a:r>
              <a:rPr lang="en-US" dirty="0" smtClean="0"/>
              <a:t>State</a:t>
            </a:r>
          </a:p>
          <a:p>
            <a:r>
              <a:rPr lang="en-US" dirty="0" smtClean="0"/>
              <a:t>Federal </a:t>
            </a:r>
          </a:p>
          <a:p>
            <a:r>
              <a:rPr lang="en-US" dirty="0" smtClean="0"/>
              <a:t>“bottom up” approach</a:t>
            </a:r>
          </a:p>
          <a:p>
            <a:r>
              <a:rPr lang="en-US" dirty="0" smtClean="0"/>
              <a:t>“Phases” model:  mitigation, </a:t>
            </a:r>
            <a:r>
              <a:rPr lang="en-US" dirty="0" smtClean="0"/>
              <a:t/>
            </a:r>
            <a:br>
              <a:rPr lang="en-US" dirty="0" smtClean="0"/>
            </a:br>
            <a:r>
              <a:rPr lang="en-US" dirty="0" smtClean="0"/>
              <a:t>preparedness</a:t>
            </a:r>
            <a:r>
              <a:rPr lang="en-US" dirty="0" smtClean="0"/>
              <a:t>, response, </a:t>
            </a:r>
            <a:r>
              <a:rPr lang="en-US" dirty="0" smtClean="0"/>
              <a:t/>
            </a:r>
            <a:br>
              <a:rPr lang="en-US" dirty="0" smtClean="0"/>
            </a:br>
            <a:r>
              <a:rPr lang="en-US" dirty="0" smtClean="0"/>
              <a:t>recovery</a:t>
            </a:r>
            <a:r>
              <a:rPr lang="en-US" dirty="0" smtClean="0"/>
              <a:t>, prevention</a:t>
            </a:r>
          </a:p>
          <a:p>
            <a:endParaRPr lang="en-US" dirty="0"/>
          </a:p>
        </p:txBody>
      </p:sp>
      <p:pic>
        <p:nvPicPr>
          <p:cNvPr id="4" name="Content Placeholder 6" descr="eoc.JPG"/>
          <p:cNvPicPr>
            <a:picLocks noChangeAspect="1"/>
          </p:cNvPicPr>
          <p:nvPr/>
        </p:nvPicPr>
        <p:blipFill>
          <a:blip r:embed="rId2" cstate="print"/>
          <a:stretch>
            <a:fillRect/>
          </a:stretch>
        </p:blipFill>
        <p:spPr>
          <a:xfrm>
            <a:off x="5486400" y="2209800"/>
            <a:ext cx="2616200" cy="39243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  Disaster Cycle </a:t>
            </a:r>
            <a:endParaRPr lang="en-US" dirty="0"/>
          </a:p>
        </p:txBody>
      </p:sp>
      <p:pic>
        <p:nvPicPr>
          <p:cNvPr id="3" name="Content Placeholder 2"/>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bwMode="auto">
          <a:xfrm>
            <a:off x="1295400" y="2286000"/>
            <a:ext cx="6144767" cy="37338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1081926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4800" dirty="0" smtClean="0"/>
              <a:t>Types of Disasters</a:t>
            </a:r>
            <a:endParaRPr lang="en-US" dirty="0"/>
          </a:p>
        </p:txBody>
      </p:sp>
      <p:sp>
        <p:nvSpPr>
          <p:cNvPr id="6" name="Content Placeholder 5"/>
          <p:cNvSpPr>
            <a:spLocks noGrp="1"/>
          </p:cNvSpPr>
          <p:nvPr>
            <p:ph idx="1"/>
          </p:nvPr>
        </p:nvSpPr>
        <p:spPr/>
        <p:txBody>
          <a:bodyPr/>
          <a:lstStyle/>
          <a:p>
            <a:r>
              <a:rPr lang="en-US" sz="2400" dirty="0" smtClean="0"/>
              <a:t>Natural</a:t>
            </a:r>
          </a:p>
          <a:p>
            <a:r>
              <a:rPr lang="en-US" sz="2400" dirty="0" smtClean="0"/>
              <a:t>Technological </a:t>
            </a:r>
          </a:p>
          <a:p>
            <a:r>
              <a:rPr lang="en-US" sz="2400" dirty="0" smtClean="0"/>
              <a:t>Civil</a:t>
            </a:r>
          </a:p>
          <a:p>
            <a:endParaRPr lang="en-US" dirty="0"/>
          </a:p>
        </p:txBody>
      </p:sp>
      <p:pic>
        <p:nvPicPr>
          <p:cNvPr id="7" name="Picture 6" descr="boston explosion.jpg"/>
          <p:cNvPicPr>
            <a:picLocks noChangeAspect="1"/>
          </p:cNvPicPr>
          <p:nvPr/>
        </p:nvPicPr>
        <p:blipFill>
          <a:blip r:embed="rId2" cstate="print"/>
          <a:stretch>
            <a:fillRect/>
          </a:stretch>
        </p:blipFill>
        <p:spPr>
          <a:xfrm>
            <a:off x="762000" y="4114800"/>
            <a:ext cx="3276600" cy="2172528"/>
          </a:xfrm>
          <a:prstGeom prst="rect">
            <a:avLst/>
          </a:prstGeom>
        </p:spPr>
      </p:pic>
      <p:pic>
        <p:nvPicPr>
          <p:cNvPr id="8" name="Picture 7" descr="west texas explsion.jpg"/>
          <p:cNvPicPr>
            <a:picLocks noChangeAspect="1"/>
          </p:cNvPicPr>
          <p:nvPr/>
        </p:nvPicPr>
        <p:blipFill>
          <a:blip r:embed="rId3" cstate="print"/>
          <a:stretch>
            <a:fillRect/>
          </a:stretch>
        </p:blipFill>
        <p:spPr>
          <a:xfrm>
            <a:off x="5410200" y="1676400"/>
            <a:ext cx="2895600" cy="2171700"/>
          </a:xfrm>
          <a:prstGeom prst="rect">
            <a:avLst/>
          </a:prstGeom>
        </p:spPr>
      </p:pic>
      <p:pic>
        <p:nvPicPr>
          <p:cNvPr id="9" name="Picture 8" descr="sandy roller coaster.jpg"/>
          <p:cNvPicPr>
            <a:picLocks noChangeAspect="1"/>
          </p:cNvPicPr>
          <p:nvPr/>
        </p:nvPicPr>
        <p:blipFill>
          <a:blip r:embed="rId4" cstate="print"/>
          <a:stretch>
            <a:fillRect/>
          </a:stretch>
        </p:blipFill>
        <p:spPr>
          <a:xfrm>
            <a:off x="4800600" y="4267200"/>
            <a:ext cx="3361313" cy="21336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58" y="754380"/>
            <a:ext cx="8229600" cy="1143000"/>
          </a:xfrm>
        </p:spPr>
        <p:txBody>
          <a:bodyPr>
            <a:noAutofit/>
          </a:bodyPr>
          <a:lstStyle/>
          <a:p>
            <a:r>
              <a:rPr lang="en-US" sz="4000" dirty="0" smtClean="0"/>
              <a:t>Community Impacts and Protective Actions</a:t>
            </a:r>
            <a:endParaRPr lang="en-US" sz="4000" dirty="0"/>
          </a:p>
        </p:txBody>
      </p:sp>
      <p:sp>
        <p:nvSpPr>
          <p:cNvPr id="3" name="Content Placeholder 2"/>
          <p:cNvSpPr>
            <a:spLocks noGrp="1"/>
          </p:cNvSpPr>
          <p:nvPr>
            <p:ph idx="1"/>
          </p:nvPr>
        </p:nvSpPr>
        <p:spPr>
          <a:xfrm>
            <a:off x="464024" y="2133600"/>
            <a:ext cx="8229600" cy="4389120"/>
          </a:xfrm>
        </p:spPr>
        <p:txBody>
          <a:bodyPr>
            <a:normAutofit lnSpcReduction="10000"/>
          </a:bodyPr>
          <a:lstStyle/>
          <a:p>
            <a:r>
              <a:rPr lang="en-US" dirty="0" smtClean="0"/>
              <a:t>“Notice” vs. “No-Notice” </a:t>
            </a:r>
          </a:p>
          <a:p>
            <a:r>
              <a:rPr lang="en-US" dirty="0" smtClean="0"/>
              <a:t>Power and utility</a:t>
            </a:r>
          </a:p>
          <a:p>
            <a:r>
              <a:rPr lang="en-US" dirty="0" smtClean="0"/>
              <a:t>Debris</a:t>
            </a:r>
          </a:p>
          <a:p>
            <a:r>
              <a:rPr lang="en-US" dirty="0" smtClean="0"/>
              <a:t>Road Closures</a:t>
            </a:r>
          </a:p>
          <a:p>
            <a:r>
              <a:rPr lang="en-US" dirty="0" smtClean="0"/>
              <a:t>Property Damage</a:t>
            </a:r>
          </a:p>
          <a:p>
            <a:r>
              <a:rPr lang="en-US" dirty="0" smtClean="0"/>
              <a:t>Death, injury</a:t>
            </a:r>
          </a:p>
          <a:p>
            <a:r>
              <a:rPr lang="en-US" dirty="0" smtClean="0"/>
              <a:t>Evacuation </a:t>
            </a:r>
          </a:p>
          <a:p>
            <a:r>
              <a:rPr lang="en-US" dirty="0" smtClean="0"/>
              <a:t>Shelter in Place</a:t>
            </a:r>
          </a:p>
          <a:p>
            <a:r>
              <a:rPr lang="en-US" dirty="0" smtClean="0"/>
              <a:t>Closing </a:t>
            </a:r>
          </a:p>
          <a:p>
            <a:r>
              <a:rPr lang="en-US" dirty="0" smtClean="0"/>
              <a:t>Emergency Services and Hospital - Surge</a:t>
            </a:r>
          </a:p>
          <a:p>
            <a:endParaRPr lang="en-US" dirty="0"/>
          </a:p>
        </p:txBody>
      </p:sp>
      <p:pic>
        <p:nvPicPr>
          <p:cNvPr id="4" name="Picture 3" descr="sandy-flooding_400x300.jpg"/>
          <p:cNvPicPr>
            <a:picLocks noChangeAspect="1"/>
          </p:cNvPicPr>
          <p:nvPr/>
        </p:nvPicPr>
        <p:blipFill>
          <a:blip r:embed="rId2" cstate="print"/>
          <a:stretch>
            <a:fillRect/>
          </a:stretch>
        </p:blipFill>
        <p:spPr>
          <a:xfrm>
            <a:off x="4495800" y="2590800"/>
            <a:ext cx="3657600" cy="27432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Autofit/>
          </a:bodyPr>
          <a:lstStyle/>
          <a:p>
            <a:r>
              <a:rPr lang="en-US" sz="4000" dirty="0" smtClean="0"/>
              <a:t>Protective Action Recommendations</a:t>
            </a:r>
            <a:endParaRPr lang="en-US" sz="4000" dirty="0"/>
          </a:p>
        </p:txBody>
      </p:sp>
      <p:sp>
        <p:nvSpPr>
          <p:cNvPr id="3" name="Content Placeholder 2"/>
          <p:cNvSpPr>
            <a:spLocks noGrp="1"/>
          </p:cNvSpPr>
          <p:nvPr>
            <p:ph idx="1"/>
          </p:nvPr>
        </p:nvSpPr>
        <p:spPr/>
        <p:txBody>
          <a:bodyPr/>
          <a:lstStyle/>
          <a:p>
            <a:r>
              <a:rPr lang="en-US" dirty="0" smtClean="0"/>
              <a:t>Shelter-in-Place, “Lockdown” </a:t>
            </a:r>
          </a:p>
          <a:p>
            <a:r>
              <a:rPr lang="en-US" dirty="0" smtClean="0"/>
              <a:t>Evacuation</a:t>
            </a:r>
          </a:p>
          <a:p>
            <a:r>
              <a:rPr lang="en-US" dirty="0" smtClean="0"/>
              <a:t>How are you notified  of these decisions  ?</a:t>
            </a:r>
          </a:p>
          <a:p>
            <a:endParaRPr lang="en-US" dirty="0"/>
          </a:p>
        </p:txBody>
      </p:sp>
      <p:pic>
        <p:nvPicPr>
          <p:cNvPr id="4" name="Picture 3" descr="sip.jpg"/>
          <p:cNvPicPr>
            <a:picLocks noChangeAspect="1"/>
          </p:cNvPicPr>
          <p:nvPr/>
        </p:nvPicPr>
        <p:blipFill>
          <a:blip r:embed="rId2" cstate="print"/>
          <a:stretch>
            <a:fillRect/>
          </a:stretch>
        </p:blipFill>
        <p:spPr>
          <a:xfrm>
            <a:off x="990600" y="3810000"/>
            <a:ext cx="2514600" cy="2514600"/>
          </a:xfrm>
          <a:prstGeom prst="rect">
            <a:avLst/>
          </a:prstGeom>
        </p:spPr>
      </p:pic>
      <p:pic>
        <p:nvPicPr>
          <p:cNvPr id="5" name="Picture 4" descr="galvestonevac"/>
          <p:cNvPicPr>
            <a:picLocks noChangeAspect="1" noChangeArrowheads="1"/>
          </p:cNvPicPr>
          <p:nvPr/>
        </p:nvPicPr>
        <p:blipFill>
          <a:blip r:embed="rId3" cstate="print"/>
          <a:srcRect/>
          <a:stretch>
            <a:fillRect/>
          </a:stretch>
        </p:blipFill>
        <p:spPr bwMode="auto">
          <a:xfrm>
            <a:off x="5410200" y="3886200"/>
            <a:ext cx="1821956" cy="2514600"/>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268</TotalTime>
  <Words>532</Words>
  <Application>Microsoft Office PowerPoint</Application>
  <PresentationFormat>On-screen Show (4:3)</PresentationFormat>
  <Paragraphs>79</Paragraphs>
  <Slides>17</Slides>
  <Notes>1</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Flow</vt:lpstr>
      <vt:lpstr>Working  with State and Local Emergency Management Officials </vt:lpstr>
      <vt:lpstr>Topics Covered</vt:lpstr>
      <vt:lpstr>Emergency Management:  Definition</vt:lpstr>
      <vt:lpstr>Emergency Planning – 5 w’s</vt:lpstr>
      <vt:lpstr>Emergency Management in NJ </vt:lpstr>
      <vt:lpstr>Model:  Disaster Cycle </vt:lpstr>
      <vt:lpstr>Types of Disasters</vt:lpstr>
      <vt:lpstr>Community Impacts and Protective Actions</vt:lpstr>
      <vt:lpstr>Protective Action Recommendations</vt:lpstr>
      <vt:lpstr>Term to Know:  “State of Emergency”</vt:lpstr>
      <vt:lpstr>Action Step:  Stay informed </vt:lpstr>
      <vt:lpstr>Potential Disasters – NJ </vt:lpstr>
      <vt:lpstr>Second Step - Facilities:  Mitigate Risk</vt:lpstr>
      <vt:lpstr>Incident Command System </vt:lpstr>
      <vt:lpstr>Disaster Recovery</vt:lpstr>
      <vt:lpstr>Emergency Preparedness 101 </vt:lpstr>
      <vt:lpstr>Thank you ! </vt:lpstr>
    </vt:vector>
  </TitlesOfParts>
  <Company>New Jersey State Police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NJSP</dc:creator>
  <cp:lastModifiedBy>NJSP</cp:lastModifiedBy>
  <cp:revision>34</cp:revision>
  <dcterms:created xsi:type="dcterms:W3CDTF">2014-07-29T16:17:03Z</dcterms:created>
  <dcterms:modified xsi:type="dcterms:W3CDTF">2014-07-29T20:45:25Z</dcterms:modified>
</cp:coreProperties>
</file>