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handoutMasterIdLst>
    <p:handoutMasterId r:id="rId13"/>
  </p:handoutMasterIdLst>
  <p:sldIdLst>
    <p:sldId id="266" r:id="rId2"/>
    <p:sldId id="271" r:id="rId3"/>
    <p:sldId id="258" r:id="rId4"/>
    <p:sldId id="273" r:id="rId5"/>
    <p:sldId id="259" r:id="rId6"/>
    <p:sldId id="272" r:id="rId7"/>
    <p:sldId id="261" r:id="rId8"/>
    <p:sldId id="262" r:id="rId9"/>
    <p:sldId id="270" r:id="rId10"/>
    <p:sldId id="268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19DEC26-FC6D-4997-841C-5D0C0A37A101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838E133-0D82-47E4-B445-C1F921600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2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9015329-2258-4752-AC75-DCF98A6648BF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8BB6B20-F589-4A5E-A898-2FA7D67D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FA6CC5-3B32-42D7-9F8B-54EA6F34D93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2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71BA72-41F1-4C66-8869-9C78414C5683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5F82A3-567F-4D58-8F9A-C6C5FF07B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1BA72-41F1-4C66-8869-9C78414C5683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F82A3-567F-4D58-8F9A-C6C5FF07B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1BA72-41F1-4C66-8869-9C78414C5683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F82A3-567F-4D58-8F9A-C6C5FF07B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1BA72-41F1-4C66-8869-9C78414C5683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F82A3-567F-4D58-8F9A-C6C5FF07BD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1BA72-41F1-4C66-8869-9C78414C5683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F82A3-567F-4D58-8F9A-C6C5FF07BD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1BA72-41F1-4C66-8869-9C78414C5683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F82A3-567F-4D58-8F9A-C6C5FF07BD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1BA72-41F1-4C66-8869-9C78414C5683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F82A3-567F-4D58-8F9A-C6C5FF07B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1BA72-41F1-4C66-8869-9C78414C5683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F82A3-567F-4D58-8F9A-C6C5FF07BD9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1BA72-41F1-4C66-8869-9C78414C5683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F82A3-567F-4D58-8F9A-C6C5FF07B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071BA72-41F1-4C66-8869-9C78414C5683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5F82A3-567F-4D58-8F9A-C6C5FF07BD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71BA72-41F1-4C66-8869-9C78414C5683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5F82A3-567F-4D58-8F9A-C6C5FF07BD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71BA72-41F1-4C66-8869-9C78414C5683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5F82A3-567F-4D58-8F9A-C6C5FF07BD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1752601"/>
            <a:ext cx="7772400" cy="1829761"/>
          </a:xfrm>
        </p:spPr>
        <p:txBody>
          <a:bodyPr>
            <a:norm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New Jersey Society of Municipal Engineers</a:t>
            </a:r>
          </a:p>
          <a:p>
            <a:r>
              <a:rPr lang="en-US" dirty="0" smtClean="0"/>
              <a:t>General Membership Meeting</a:t>
            </a:r>
          </a:p>
          <a:p>
            <a:r>
              <a:rPr lang="en-US" dirty="0" smtClean="0"/>
              <a:t>Edison, New Jersey</a:t>
            </a:r>
          </a:p>
          <a:p>
            <a:r>
              <a:rPr lang="en-US" dirty="0" smtClean="0"/>
              <a:t>February 8, </a:t>
            </a:r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5" name="Picture 6" descr="dot-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609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</a:rPr>
              <a:t>New Jersey Department of Transportation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9" name="Content Placeholder 10" descr="local aid head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8623" y="1788356"/>
            <a:ext cx="6904777" cy="13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97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29600" cy="868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b="1" dirty="0" smtClean="0"/>
              <a:t>New Jersey Department of Transportation</a:t>
            </a:r>
            <a:br>
              <a:rPr lang="en-US" sz="2700" b="1" dirty="0" smtClean="0"/>
            </a:br>
            <a:r>
              <a:rPr lang="en-US" sz="2700" b="1" dirty="0" smtClean="0"/>
              <a:t>Local Aid and Economic Development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6246751" y="3166478"/>
            <a:ext cx="1905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cs typeface="Times New Roman" pitchFamily="18" charset="0"/>
              </a:rPr>
              <a:t>District </a:t>
            </a:r>
            <a:r>
              <a:rPr lang="en-US" sz="1600" b="1" dirty="0" smtClean="0">
                <a:solidFill>
                  <a:prstClr val="black"/>
                </a:solidFill>
                <a:cs typeface="Times New Roman" pitchFamily="18" charset="0"/>
              </a:rPr>
              <a:t>3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200" b="1" dirty="0" smtClean="0">
                <a:solidFill>
                  <a:prstClr val="black"/>
                </a:solidFill>
                <a:cs typeface="Times New Roman" pitchFamily="18" charset="0"/>
              </a:rPr>
              <a:t>Dominick Critelli</a:t>
            </a:r>
          </a:p>
          <a:p>
            <a:endParaRPr lang="en-US" sz="12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cs typeface="Times New Roman" pitchFamily="18" charset="0"/>
              </a:rPr>
              <a:t>1035 </a:t>
            </a:r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Parkway Ave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Trenton, NJ 08625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  <a:cs typeface="Times New Roman" pitchFamily="18" charset="0"/>
              </a:rPr>
              <a:t>609.530.5271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FAX: </a:t>
            </a:r>
            <a:r>
              <a:rPr lang="en-US" sz="1200" dirty="0" smtClean="0">
                <a:solidFill>
                  <a:prstClr val="black"/>
                </a:solidFill>
                <a:cs typeface="Times New Roman" pitchFamily="18" charset="0"/>
              </a:rPr>
              <a:t>609.530.8044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5646420" y="1054100"/>
            <a:ext cx="2133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cs typeface="Times New Roman" pitchFamily="18" charset="0"/>
              </a:rPr>
              <a:t>District </a:t>
            </a:r>
            <a:r>
              <a:rPr lang="en-US" sz="1600" b="1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200" b="1" dirty="0" smtClean="0">
                <a:solidFill>
                  <a:prstClr val="black"/>
                </a:solidFill>
                <a:cs typeface="Times New Roman" pitchFamily="18" charset="0"/>
              </a:rPr>
              <a:t>Richard Loveless </a:t>
            </a:r>
          </a:p>
          <a:p>
            <a:r>
              <a:rPr lang="en-US" sz="1200" b="1" dirty="0" smtClean="0">
                <a:solidFill>
                  <a:prstClr val="black"/>
                </a:solidFill>
                <a:cs typeface="Times New Roman" pitchFamily="18" charset="0"/>
              </a:rPr>
              <a:t>Eileen Schack</a:t>
            </a:r>
          </a:p>
          <a:p>
            <a:endParaRPr lang="en-US" sz="12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cs typeface="Times New Roman" pitchFamily="18" charset="0"/>
              </a:rPr>
              <a:t>153 </a:t>
            </a:r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Halsey Street, 5th Floor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Newark, NJ 07102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973.877.1500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FAX: 973.648-4547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838200" y="1464454"/>
            <a:ext cx="25807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cs typeface="Times New Roman" pitchFamily="18" charset="0"/>
              </a:rPr>
              <a:t>District 1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200" b="1" dirty="0" smtClean="0">
                <a:solidFill>
                  <a:prstClr val="black"/>
                </a:solidFill>
                <a:cs typeface="Times New Roman" pitchFamily="18" charset="0"/>
              </a:rPr>
              <a:t>Joseph Birchenough</a:t>
            </a:r>
          </a:p>
          <a:p>
            <a:r>
              <a:rPr lang="en-US" sz="12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</a:p>
          <a:p>
            <a:r>
              <a:rPr lang="en-US" sz="1200" dirty="0" smtClean="0">
                <a:solidFill>
                  <a:prstClr val="black"/>
                </a:solidFill>
                <a:cs typeface="Times New Roman" pitchFamily="18" charset="0"/>
              </a:rPr>
              <a:t>Roxbury </a:t>
            </a:r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Corporate Center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200 </a:t>
            </a:r>
            <a:r>
              <a:rPr lang="en-US" sz="1200" dirty="0" err="1">
                <a:solidFill>
                  <a:prstClr val="black"/>
                </a:solidFill>
                <a:cs typeface="Times New Roman" pitchFamily="18" charset="0"/>
              </a:rPr>
              <a:t>Stierli</a:t>
            </a:r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 Court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Mount Arlington, NJ 07856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973.601.6700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FAX: 973.601.6709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993618" y="3962400"/>
            <a:ext cx="1752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cs typeface="Times New Roman" pitchFamily="18" charset="0"/>
              </a:rPr>
              <a:t>District 4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200" b="1" dirty="0" smtClean="0">
                <a:solidFill>
                  <a:prstClr val="black"/>
                </a:solidFill>
                <a:cs typeface="Times New Roman" pitchFamily="18" charset="0"/>
              </a:rPr>
              <a:t>Salim Mikhael</a:t>
            </a:r>
          </a:p>
          <a:p>
            <a:endParaRPr lang="en-US" sz="12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cs typeface="Times New Roman" pitchFamily="18" charset="0"/>
              </a:rPr>
              <a:t>1 </a:t>
            </a:r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Executive Campus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Route 70 West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Cherry Hill, NJ 08002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856.486.6618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FAX: 856.486.6771</a:t>
            </a:r>
            <a:endParaRPr lang="en-US" sz="1200" dirty="0">
              <a:solidFill>
                <a:prstClr val="black"/>
              </a:solidFill>
              <a:latin typeface="Franklin Gothic Book" pitchFamily="34" charset="0"/>
            </a:endParaRPr>
          </a:p>
        </p:txBody>
      </p:sp>
      <p:pic>
        <p:nvPicPr>
          <p:cNvPr id="2056" name="Picture 8" descr="Local Aid District Ma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1331" y="766762"/>
            <a:ext cx="4706938" cy="60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15"/>
          <p:cNvGraphicFramePr>
            <a:graphicFrameLocks noChangeAspect="1"/>
          </p:cNvGraphicFramePr>
          <p:nvPr/>
        </p:nvGraphicFramePr>
        <p:xfrm>
          <a:off x="7848600" y="457200"/>
          <a:ext cx="685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Visio" r:id="rId5" imgW="2467489" imgH="2401723" progId="">
                  <p:embed/>
                </p:oleObj>
              </mc:Choice>
              <mc:Fallback>
                <p:oleObj name="Visio" r:id="rId5" imgW="2467489" imgH="240172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57200"/>
                        <a:ext cx="685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439569" y="5257800"/>
            <a:ext cx="2057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cs typeface="Times New Roman" pitchFamily="18" charset="0"/>
              </a:rPr>
              <a:t>Main Office</a:t>
            </a:r>
            <a:endParaRPr lang="en-US" sz="1600" dirty="0">
              <a:solidFill>
                <a:prstClr val="black"/>
              </a:solidFill>
            </a:endParaRPr>
          </a:p>
          <a:p>
            <a:r>
              <a:rPr lang="en-US" sz="1200" b="1" dirty="0" smtClean="0">
                <a:solidFill>
                  <a:prstClr val="black"/>
                </a:solidFill>
                <a:cs typeface="Times New Roman" pitchFamily="18" charset="0"/>
              </a:rPr>
              <a:t>Michael Russo</a:t>
            </a:r>
          </a:p>
          <a:p>
            <a:endParaRPr lang="en-US" sz="1200" b="1" dirty="0">
              <a:solidFill>
                <a:prstClr val="black"/>
              </a:solidFill>
              <a:cs typeface="Times New Roman" pitchFamily="18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cs typeface="Times New Roman" pitchFamily="18" charset="0"/>
              </a:rPr>
              <a:t>1035 Parkway Avenue</a:t>
            </a:r>
          </a:p>
          <a:p>
            <a:r>
              <a:rPr lang="en-US" sz="1200" dirty="0" smtClean="0">
                <a:solidFill>
                  <a:prstClr val="black"/>
                </a:solidFill>
                <a:cs typeface="Times New Roman" pitchFamily="18" charset="0"/>
              </a:rPr>
              <a:t>Trenton, NJ 08625-06000</a:t>
            </a:r>
          </a:p>
          <a:p>
            <a:r>
              <a:rPr lang="en-US" sz="1200" dirty="0" smtClean="0">
                <a:solidFill>
                  <a:prstClr val="black"/>
                </a:solidFill>
                <a:cs typeface="Times New Roman" pitchFamily="18" charset="0"/>
              </a:rPr>
              <a:t>609.530.3640</a:t>
            </a: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dirty="0">
                <a:solidFill>
                  <a:prstClr val="black"/>
                </a:solidFill>
                <a:cs typeface="Times New Roman" pitchFamily="18" charset="0"/>
              </a:rPr>
              <a:t>FAX: </a:t>
            </a:r>
            <a:r>
              <a:rPr lang="en-US" sz="1200" dirty="0" smtClean="0">
                <a:solidFill>
                  <a:prstClr val="black"/>
                </a:solidFill>
                <a:cs typeface="Times New Roman" pitchFamily="18" charset="0"/>
              </a:rPr>
              <a:t>609.530.8044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71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1" y="1481328"/>
            <a:ext cx="4114800" cy="4525963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2DA2BF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$400 million legislated</a:t>
            </a:r>
          </a:p>
          <a:p>
            <a:pPr lvl="0">
              <a:buClr>
                <a:srgbClr val="2DA2BF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Municipal Aid-$150 </a:t>
            </a:r>
            <a:r>
              <a:rPr lang="en-US" sz="2400" dirty="0">
                <a:solidFill>
                  <a:prstClr val="black"/>
                </a:solidFill>
              </a:rPr>
              <a:t>million</a:t>
            </a: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Includes $10 million </a:t>
            </a:r>
            <a:r>
              <a:rPr lang="en-US" sz="2000" dirty="0" smtClean="0">
                <a:solidFill>
                  <a:prstClr val="black"/>
                </a:solidFill>
              </a:rPr>
              <a:t>in Urban </a:t>
            </a:r>
            <a:r>
              <a:rPr lang="en-US" sz="2000" dirty="0">
                <a:solidFill>
                  <a:prstClr val="black"/>
                </a:solidFill>
              </a:rPr>
              <a:t>Aid</a:t>
            </a:r>
          </a:p>
          <a:p>
            <a:pPr lvl="0">
              <a:buClr>
                <a:srgbClr val="2DA2BF"/>
              </a:buClr>
            </a:pPr>
            <a:r>
              <a:rPr lang="en-US" sz="2400" dirty="0">
                <a:solidFill>
                  <a:prstClr val="black"/>
                </a:solidFill>
              </a:rPr>
              <a:t>County </a:t>
            </a:r>
            <a:r>
              <a:rPr lang="en-US" sz="2400" dirty="0" smtClean="0">
                <a:solidFill>
                  <a:prstClr val="black"/>
                </a:solidFill>
              </a:rPr>
              <a:t>Aid-$</a:t>
            </a:r>
            <a:r>
              <a:rPr lang="en-US" sz="2400" dirty="0">
                <a:solidFill>
                  <a:prstClr val="black"/>
                </a:solidFill>
              </a:rPr>
              <a:t>150 million</a:t>
            </a:r>
          </a:p>
          <a:p>
            <a:pPr lvl="0">
              <a:buClr>
                <a:srgbClr val="2DA2BF"/>
              </a:buClr>
            </a:pPr>
            <a:r>
              <a:rPr lang="en-US" sz="2400" dirty="0">
                <a:solidFill>
                  <a:prstClr val="black"/>
                </a:solidFill>
              </a:rPr>
              <a:t>Local </a:t>
            </a:r>
            <a:r>
              <a:rPr lang="en-US" sz="2400" dirty="0" smtClean="0">
                <a:solidFill>
                  <a:prstClr val="black"/>
                </a:solidFill>
              </a:rPr>
              <a:t>Bridge </a:t>
            </a:r>
            <a:r>
              <a:rPr lang="en-US" sz="2400" dirty="0" smtClean="0">
                <a:solidFill>
                  <a:prstClr val="black"/>
                </a:solidFill>
              </a:rPr>
              <a:t>Fund-$</a:t>
            </a:r>
            <a:r>
              <a:rPr lang="en-US" sz="2400" dirty="0">
                <a:solidFill>
                  <a:prstClr val="black"/>
                </a:solidFill>
              </a:rPr>
              <a:t>44 million</a:t>
            </a:r>
          </a:p>
          <a:p>
            <a:pPr lvl="0">
              <a:buClr>
                <a:srgbClr val="2DA2BF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Local Aid Infrastructure Fund</a:t>
            </a:r>
            <a:endParaRPr lang="en-US" sz="24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en-US" sz="2000" dirty="0">
                <a:solidFill>
                  <a:prstClr val="black"/>
                </a:solidFill>
              </a:rPr>
              <a:t>$7.5 million </a:t>
            </a:r>
            <a:r>
              <a:rPr lang="en-US" sz="2000" dirty="0" smtClean="0">
                <a:solidFill>
                  <a:prstClr val="black"/>
                </a:solidFill>
              </a:rPr>
              <a:t>LAIF, Discretionary</a:t>
            </a:r>
            <a:endParaRPr lang="en-US" sz="2000" dirty="0">
              <a:solidFill>
                <a:prstClr val="black"/>
              </a:solidFill>
            </a:endParaRPr>
          </a:p>
          <a:p>
            <a:pPr lvl="1">
              <a:buClr>
                <a:srgbClr val="2DA2BF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$ 20.5 </a:t>
            </a:r>
            <a:r>
              <a:rPr lang="en-US" sz="2000" dirty="0" smtClean="0">
                <a:solidFill>
                  <a:prstClr val="black"/>
                </a:solidFill>
              </a:rPr>
              <a:t>million, State </a:t>
            </a:r>
            <a:r>
              <a:rPr lang="en-US" sz="2000" dirty="0" smtClean="0">
                <a:solidFill>
                  <a:prstClr val="black"/>
                </a:solidFill>
              </a:rPr>
              <a:t>Transportation </a:t>
            </a:r>
            <a:r>
              <a:rPr lang="en-US" sz="2000" dirty="0">
                <a:solidFill>
                  <a:prstClr val="black"/>
                </a:solidFill>
              </a:rPr>
              <a:t>Infrastructure </a:t>
            </a:r>
            <a:r>
              <a:rPr lang="en-US" sz="2000" dirty="0" smtClean="0">
                <a:solidFill>
                  <a:prstClr val="black"/>
                </a:solidFill>
              </a:rPr>
              <a:t>Bank Fund</a:t>
            </a:r>
            <a:endParaRPr lang="en-US" sz="2000" dirty="0">
              <a:solidFill>
                <a:prstClr val="black"/>
              </a:solidFill>
            </a:endParaRPr>
          </a:p>
          <a:p>
            <a:pPr lvl="0">
              <a:buClr>
                <a:srgbClr val="2DA2BF"/>
              </a:buClr>
            </a:pPr>
            <a:r>
              <a:rPr lang="en-US" sz="2400" dirty="0">
                <a:solidFill>
                  <a:prstClr val="black"/>
                </a:solidFill>
              </a:rPr>
              <a:t>Local Freight Impact </a:t>
            </a:r>
            <a:r>
              <a:rPr lang="en-US" sz="2400" dirty="0" smtClean="0">
                <a:solidFill>
                  <a:prstClr val="black"/>
                </a:solidFill>
              </a:rPr>
              <a:t>Fund-$28 </a:t>
            </a:r>
            <a:r>
              <a:rPr lang="en-US" sz="2400" dirty="0">
                <a:solidFill>
                  <a:prstClr val="black"/>
                </a:solidFill>
              </a:rPr>
              <a:t>million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00" dirty="0" smtClean="0">
                <a:solidFill>
                  <a:srgbClr val="464646"/>
                </a:solidFill>
              </a:rPr>
              <a:t>TTF Reauthorization- </a:t>
            </a:r>
            <a:r>
              <a:rPr lang="en-US" sz="3700" dirty="0">
                <a:solidFill>
                  <a:srgbClr val="464646"/>
                </a:solidFill>
              </a:rPr>
              <a:t>Aid to Counties and </a:t>
            </a:r>
            <a:r>
              <a:rPr lang="en-US" sz="3700" dirty="0" smtClean="0">
                <a:solidFill>
                  <a:srgbClr val="464646"/>
                </a:solidFill>
              </a:rPr>
              <a:t>Municipalities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7821" y="1464222"/>
            <a:ext cx="2234070" cy="4174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778967"/>
            <a:ext cx="1711711" cy="322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6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Funding appropriated for FY 2017  State Aid Programs at pre-existing levels</a:t>
            </a:r>
          </a:p>
          <a:p>
            <a:r>
              <a:rPr lang="en-US" dirty="0" smtClean="0"/>
              <a:t>FY 2018 Programs to be funded at levels established in the TTF Reauthorization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5168" y="1752600"/>
            <a:ext cx="2472371" cy="320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Levels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581400"/>
            <a:ext cx="1704122" cy="220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6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FY 2017 &amp;  FY 2018</a:t>
            </a:r>
            <a:br>
              <a:rPr lang="en-US" dirty="0" smtClean="0"/>
            </a:br>
            <a:r>
              <a:rPr lang="en-US" dirty="0"/>
              <a:t>STATE AID PROGRAMS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620" y="1866388"/>
            <a:ext cx="6742760" cy="37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1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 Routes to School </a:t>
            </a:r>
            <a:r>
              <a:rPr lang="en-US" dirty="0" smtClean="0"/>
              <a:t>- $5.6 </a:t>
            </a:r>
            <a:r>
              <a:rPr lang="en-US" dirty="0"/>
              <a:t>M</a:t>
            </a:r>
          </a:p>
          <a:p>
            <a:r>
              <a:rPr lang="en-US" dirty="0"/>
              <a:t>Transportation Alternatives </a:t>
            </a:r>
            <a:r>
              <a:rPr lang="en-US" dirty="0" smtClean="0"/>
              <a:t>- $13.2M</a:t>
            </a:r>
            <a:endParaRPr lang="en-US" dirty="0"/>
          </a:p>
          <a:p>
            <a:r>
              <a:rPr lang="en-US" dirty="0"/>
              <a:t>Local Safety High/Risk Rural Roads Program $20 M</a:t>
            </a:r>
          </a:p>
          <a:p>
            <a:r>
              <a:rPr lang="en-US" dirty="0"/>
              <a:t>Local CMAQ Initiative $7.9M</a:t>
            </a:r>
          </a:p>
          <a:p>
            <a:r>
              <a:rPr lang="en-US" dirty="0" smtClean="0"/>
              <a:t>MPO Local Lead Program </a:t>
            </a:r>
            <a:r>
              <a:rPr lang="en-US" dirty="0"/>
              <a:t>(</a:t>
            </a:r>
            <a:r>
              <a:rPr lang="en-US" dirty="0" smtClean="0"/>
              <a:t>STP/State) </a:t>
            </a:r>
            <a:r>
              <a:rPr lang="en-US" dirty="0"/>
              <a:t>$90M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 2017 Federal Aid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9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2016 SRTS </a:t>
            </a:r>
            <a:r>
              <a:rPr lang="en-US" dirty="0"/>
              <a:t>Grant Announcements</a:t>
            </a:r>
          </a:p>
          <a:p>
            <a:pPr lvl="1"/>
            <a:r>
              <a:rPr lang="en-US" dirty="0"/>
              <a:t>SJTPO &amp; DVRPC-February 2017</a:t>
            </a:r>
          </a:p>
          <a:p>
            <a:pPr lvl="1"/>
            <a:r>
              <a:rPr lang="en-US" dirty="0"/>
              <a:t>NJTPA-March 2017</a:t>
            </a:r>
          </a:p>
          <a:p>
            <a:r>
              <a:rPr lang="en-US" dirty="0"/>
              <a:t>Transportation Alternatives Program </a:t>
            </a:r>
          </a:p>
          <a:p>
            <a:pPr lvl="1"/>
            <a:r>
              <a:rPr lang="en-US" dirty="0"/>
              <a:t>Application deadline-November 2016</a:t>
            </a:r>
          </a:p>
          <a:p>
            <a:pPr lvl="1"/>
            <a:r>
              <a:rPr lang="en-US" dirty="0"/>
              <a:t>Application review –February 2017</a:t>
            </a:r>
          </a:p>
          <a:p>
            <a:pPr lvl="1"/>
            <a:r>
              <a:rPr lang="en-US" dirty="0"/>
              <a:t>Grant announcements-April 2017 </a:t>
            </a:r>
          </a:p>
          <a:p>
            <a:r>
              <a:rPr lang="en-US" dirty="0"/>
              <a:t>Municipal Aid</a:t>
            </a:r>
          </a:p>
          <a:p>
            <a:pPr lvl="1"/>
            <a:r>
              <a:rPr lang="en-US" dirty="0"/>
              <a:t>Application deadline-February 3, 2017 </a:t>
            </a:r>
          </a:p>
          <a:p>
            <a:pPr lvl="1"/>
            <a:r>
              <a:rPr lang="en-US" dirty="0"/>
              <a:t>Application review- </a:t>
            </a:r>
            <a:r>
              <a:rPr lang="en-US" dirty="0" smtClean="0"/>
              <a:t>April 2017</a:t>
            </a:r>
            <a:endParaRPr lang="en-US" dirty="0"/>
          </a:p>
          <a:p>
            <a:pPr lvl="1"/>
            <a:r>
              <a:rPr lang="en-US" dirty="0"/>
              <a:t>Screening Committee-May 2017 </a:t>
            </a:r>
          </a:p>
          <a:p>
            <a:pPr lvl="1"/>
            <a:r>
              <a:rPr lang="en-US" dirty="0"/>
              <a:t>Grant announcements-June 2017</a:t>
            </a:r>
          </a:p>
          <a:p>
            <a:r>
              <a:rPr lang="en-US" dirty="0"/>
              <a:t>Bikeway, Transit Village, &amp; Safe Streets to Transit </a:t>
            </a:r>
          </a:p>
          <a:p>
            <a:pPr lvl="1"/>
            <a:r>
              <a:rPr lang="en-US" dirty="0"/>
              <a:t>Application deadline-February 3, 2017 </a:t>
            </a:r>
          </a:p>
          <a:p>
            <a:pPr lvl="1"/>
            <a:r>
              <a:rPr lang="en-US" dirty="0"/>
              <a:t>Application </a:t>
            </a:r>
            <a:r>
              <a:rPr lang="en-US" dirty="0" smtClean="0"/>
              <a:t>review-April 2017 </a:t>
            </a:r>
            <a:endParaRPr lang="en-US" dirty="0"/>
          </a:p>
          <a:p>
            <a:pPr lvl="1"/>
            <a:r>
              <a:rPr lang="en-US" dirty="0"/>
              <a:t>Announcements-June 2017</a:t>
            </a:r>
          </a:p>
          <a:p>
            <a:r>
              <a:rPr lang="en-US" dirty="0"/>
              <a:t>Local Bridge</a:t>
            </a:r>
          </a:p>
          <a:p>
            <a:pPr lvl="1"/>
            <a:r>
              <a:rPr lang="en-US" dirty="0"/>
              <a:t>Application deadline-March 29, 2017</a:t>
            </a:r>
          </a:p>
          <a:p>
            <a:pPr lvl="1"/>
            <a:r>
              <a:rPr lang="en-US" dirty="0"/>
              <a:t>Application </a:t>
            </a:r>
            <a:r>
              <a:rPr lang="en-US" dirty="0" smtClean="0"/>
              <a:t>review-June 2017 </a:t>
            </a:r>
            <a:endParaRPr lang="en-US" dirty="0"/>
          </a:p>
          <a:p>
            <a:pPr lvl="1"/>
            <a:r>
              <a:rPr lang="en-US" dirty="0" smtClean="0"/>
              <a:t>Announcements-July 2017</a:t>
            </a:r>
            <a:endParaRPr lang="en-US" dirty="0"/>
          </a:p>
          <a:p>
            <a:r>
              <a:rPr lang="en-US" dirty="0"/>
              <a:t>Highway Safety Program</a:t>
            </a:r>
          </a:p>
          <a:p>
            <a:pPr lvl="1"/>
            <a:r>
              <a:rPr lang="en-US" dirty="0"/>
              <a:t>Application deadline-February </a:t>
            </a:r>
            <a:r>
              <a:rPr lang="en-US" dirty="0" smtClean="0"/>
              <a:t>20, </a:t>
            </a:r>
            <a:r>
              <a:rPr lang="en-US" dirty="0"/>
              <a:t>2017</a:t>
            </a:r>
          </a:p>
          <a:p>
            <a:pPr lvl="1"/>
            <a:r>
              <a:rPr lang="en-US" dirty="0"/>
              <a:t>Execute agreements-June 2017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Aid Program Schedules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82" y="1399264"/>
            <a:ext cx="2906684" cy="1936565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683" y="1862542"/>
            <a:ext cx="1830790" cy="2439362"/>
          </a:xfrm>
          <a:prstGeom prst="rect">
            <a:avLst/>
          </a:prstGeom>
        </p:spPr>
      </p:pic>
      <p:pic>
        <p:nvPicPr>
          <p:cNvPr id="7" name="Picture 9" descr="Bridge T-80, Damaged by accid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76281" y="3030864"/>
            <a:ext cx="2191057" cy="1643293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4692" y="4189075"/>
            <a:ext cx="2214289" cy="166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692" y="3204363"/>
            <a:ext cx="1524000" cy="1241029"/>
          </a:xfrm>
          <a:prstGeom prst="rect">
            <a:avLst/>
          </a:prstGeom>
          <a:noFill/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128" y="4509885"/>
            <a:ext cx="2205310" cy="16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0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NJDOT will make available funds for reasonable costs associated with safely shutting down and securing projects affected by EO 210</a:t>
            </a:r>
          </a:p>
          <a:p>
            <a:r>
              <a:rPr lang="en-US" dirty="0"/>
              <a:t>NJDOT will </a:t>
            </a:r>
            <a:r>
              <a:rPr lang="en-US" dirty="0" smtClean="0"/>
              <a:t>also make </a:t>
            </a:r>
            <a:r>
              <a:rPr lang="en-US" dirty="0"/>
              <a:t>available funds for reasonable costs associated with </a:t>
            </a:r>
            <a:r>
              <a:rPr lang="en-US" dirty="0" smtClean="0"/>
              <a:t>accelerating projects affected </a:t>
            </a:r>
            <a:r>
              <a:rPr lang="en-US" dirty="0"/>
              <a:t>by EO 210</a:t>
            </a:r>
          </a:p>
          <a:p>
            <a:r>
              <a:rPr lang="en-US" dirty="0" smtClean="0"/>
              <a:t>Grant recipients are required to certify the reasonableness of the costs and release the State of any claims and liabilities arising under the grant agreement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TTF Shutdown Recovery Plan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9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annual meeting with NJSME  </a:t>
            </a:r>
            <a:endParaRPr lang="en-US" dirty="0" smtClean="0"/>
          </a:p>
          <a:p>
            <a:r>
              <a:rPr lang="en-US" dirty="0" smtClean="0"/>
              <a:t>Establish </a:t>
            </a:r>
            <a:r>
              <a:rPr lang="en-US" dirty="0" smtClean="0"/>
              <a:t>program criteria for Freight Impact Fund</a:t>
            </a:r>
          </a:p>
          <a:p>
            <a:r>
              <a:rPr lang="en-US" dirty="0" smtClean="0"/>
              <a:t>Review program criteria for Local Bridge Fund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Items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5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1900" dirty="0" smtClean="0">
                <a:solidFill>
                  <a:srgbClr val="002060"/>
                </a:solidFill>
              </a:rPr>
              <a:t/>
            </a:r>
            <a:br>
              <a:rPr lang="en-US" sz="1900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711101"/>
            <a:ext cx="5181599" cy="60419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219045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http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://www.state.nj.us/transportation/business/localaid/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58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368</TotalTime>
  <Words>424</Words>
  <Application>Microsoft Office PowerPoint</Application>
  <PresentationFormat>On-screen Show (4:3)</PresentationFormat>
  <Paragraphs>100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Franklin Gothic Book</vt:lpstr>
      <vt:lpstr>Lucida Sans Unicode</vt:lpstr>
      <vt:lpstr>Times New Roman</vt:lpstr>
      <vt:lpstr>Verdana</vt:lpstr>
      <vt:lpstr>Wingdings 2</vt:lpstr>
      <vt:lpstr>Wingdings 3</vt:lpstr>
      <vt:lpstr>Concourse</vt:lpstr>
      <vt:lpstr>Visio</vt:lpstr>
      <vt:lpstr> </vt:lpstr>
      <vt:lpstr>TTF Reauthorization- Aid to Counties and Municipalities </vt:lpstr>
      <vt:lpstr>Funding Levels</vt:lpstr>
      <vt:lpstr>FY 2017 &amp;  FY 2018 STATE AID PROGRAMS</vt:lpstr>
      <vt:lpstr>FY 2017 Federal Aid Programs</vt:lpstr>
      <vt:lpstr>Local Aid Program Schedules </vt:lpstr>
      <vt:lpstr> TTF Shutdown Recovery Plan </vt:lpstr>
      <vt:lpstr>Action Items </vt:lpstr>
      <vt:lpstr> </vt:lpstr>
      <vt:lpstr>New Jersey Department of Transportation Local Aid and Economic Development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Russo</dc:creator>
  <cp:lastModifiedBy>RUSSO, MIKE</cp:lastModifiedBy>
  <cp:revision>35</cp:revision>
  <cp:lastPrinted>2017-02-06T17:22:04Z</cp:lastPrinted>
  <dcterms:created xsi:type="dcterms:W3CDTF">2017-02-06T03:36:47Z</dcterms:created>
  <dcterms:modified xsi:type="dcterms:W3CDTF">2017-02-07T17:17:58Z</dcterms:modified>
</cp:coreProperties>
</file>