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92" r:id="rId3"/>
    <p:sldId id="262" r:id="rId4"/>
    <p:sldId id="276" r:id="rId5"/>
    <p:sldId id="304" r:id="rId6"/>
    <p:sldId id="294" r:id="rId7"/>
    <p:sldId id="303" r:id="rId8"/>
    <p:sldId id="298" r:id="rId9"/>
    <p:sldId id="299" r:id="rId10"/>
    <p:sldId id="300" r:id="rId11"/>
    <p:sldId id="301" r:id="rId12"/>
    <p:sldId id="305" r:id="rId13"/>
    <p:sldId id="306" r:id="rId14"/>
    <p:sldId id="307" r:id="rId15"/>
    <p:sldId id="308" r:id="rId16"/>
    <p:sldId id="302" r:id="rId17"/>
    <p:sldId id="271" r:id="rId18"/>
    <p:sldId id="283" r:id="rId19"/>
    <p:sldId id="284" r:id="rId20"/>
    <p:sldId id="285" r:id="rId21"/>
    <p:sldId id="280" r:id="rId22"/>
    <p:sldId id="281" r:id="rId23"/>
    <p:sldId id="282" r:id="rId24"/>
    <p:sldId id="30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mathene" initials="t" lastIdx="14" clrIdx="0"/>
  <p:cmAuthor id="1" name="jpickfor" initials="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913" autoAdjust="0"/>
  </p:normalViewPr>
  <p:slideViewPr>
    <p:cSldViewPr>
      <p:cViewPr varScale="1">
        <p:scale>
          <a:sx n="89" d="100"/>
          <a:sy n="89" d="100"/>
        </p:scale>
        <p:origin x="128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2F265-E49A-4140-B03E-CBFCC44B4A98}" type="datetimeFigureOut">
              <a:rPr lang="en-US" smtClean="0"/>
              <a:pPr/>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205FC-0A49-4F85-A229-7295FDC3208F}" type="slidenum">
              <a:rPr lang="en-US" smtClean="0"/>
              <a:pPr/>
              <a:t>‹#›</a:t>
            </a:fld>
            <a:endParaRPr lang="en-US"/>
          </a:p>
        </p:txBody>
      </p:sp>
    </p:spTree>
    <p:extLst>
      <p:ext uri="{BB962C8B-B14F-4D97-AF65-F5344CB8AC3E}">
        <p14:creationId xmlns:p14="http://schemas.microsoft.com/office/powerpoint/2010/main" val="3168838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F66F69-2E9D-5042-A500-46E02B61C3FF}" type="slidenum">
              <a:rPr lang="en-US"/>
              <a:pPr/>
              <a:t>3</a:t>
            </a:fld>
            <a:endParaRPr lang="en-US" dirty="0"/>
          </a:p>
        </p:txBody>
      </p:sp>
    </p:spTree>
    <p:extLst>
      <p:ext uri="{BB962C8B-B14F-4D97-AF65-F5344CB8AC3E}">
        <p14:creationId xmlns:p14="http://schemas.microsoft.com/office/powerpoint/2010/main" val="2454111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22</a:t>
            </a:fld>
            <a:endParaRPr lang="en-US" dirty="0"/>
          </a:p>
        </p:txBody>
      </p:sp>
    </p:spTree>
    <p:extLst>
      <p:ext uri="{BB962C8B-B14F-4D97-AF65-F5344CB8AC3E}">
        <p14:creationId xmlns:p14="http://schemas.microsoft.com/office/powerpoint/2010/main" val="2853524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23</a:t>
            </a:fld>
            <a:endParaRPr lang="en-US" dirty="0"/>
          </a:p>
        </p:txBody>
      </p:sp>
    </p:spTree>
    <p:extLst>
      <p:ext uri="{BB962C8B-B14F-4D97-AF65-F5344CB8AC3E}">
        <p14:creationId xmlns:p14="http://schemas.microsoft.com/office/powerpoint/2010/main" val="1817224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dirty="0" smtClean="0"/>
              <a:t>5 </a:t>
            </a:r>
            <a:r>
              <a:rPr lang="en-US" dirty="0"/>
              <a:t>Measures:</a:t>
            </a:r>
          </a:p>
          <a:p>
            <a:pPr lvl="0"/>
            <a:r>
              <a:rPr lang="en-US" dirty="0"/>
              <a:t>Observations</a:t>
            </a:r>
          </a:p>
          <a:p>
            <a:pPr lvl="0"/>
            <a:r>
              <a:rPr lang="en-US" dirty="0"/>
              <a:t>Schoolwide Student Growth Percentiles</a:t>
            </a:r>
          </a:p>
          <a:p>
            <a:pPr lvl="0"/>
            <a:r>
              <a:rPr lang="en-US" dirty="0"/>
              <a:t>Schoolwide Student Growth Objectives</a:t>
            </a:r>
          </a:p>
          <a:p>
            <a:pPr lvl="0"/>
            <a:r>
              <a:rPr lang="en-US" dirty="0"/>
              <a:t>School-specific achievement goals</a:t>
            </a:r>
          </a:p>
          <a:p>
            <a:r>
              <a:rPr lang="en-US" dirty="0"/>
              <a:t>Evaluation leadership </a:t>
            </a:r>
          </a:p>
          <a:p>
            <a:endParaRPr lang="en-US" dirty="0"/>
          </a:p>
          <a:p>
            <a:r>
              <a:rPr lang="en-US" sz="1200" b="1" kern="1200" dirty="0">
                <a:solidFill>
                  <a:schemeClr val="tx1"/>
                </a:solidFill>
                <a:latin typeface="+mn-lt"/>
                <a:ea typeface="+mn-ea"/>
                <a:cs typeface="+mn-cs"/>
              </a:rPr>
              <a:t>Grades</a:t>
            </a:r>
            <a:r>
              <a:rPr lang="en-US" sz="1200" b="0" kern="1200" dirty="0">
                <a:solidFill>
                  <a:schemeClr val="tx1"/>
                </a:solidFill>
                <a:latin typeface="+mn-lt"/>
                <a:ea typeface="+mn-ea"/>
                <a:cs typeface="+mn-cs"/>
              </a:rPr>
              <a:t>	</a:t>
            </a:r>
            <a:r>
              <a:rPr lang="en-US" sz="1200" b="1" kern="1200" dirty="0">
                <a:solidFill>
                  <a:schemeClr val="tx1"/>
                </a:solidFill>
                <a:latin typeface="+mn-lt"/>
                <a:ea typeface="+mn-ea"/>
                <a:cs typeface="+mn-cs"/>
              </a:rPr>
              <a:t>Number</a:t>
            </a:r>
            <a:r>
              <a:rPr lang="en-US" sz="1200" b="0" kern="1200" dirty="0">
                <a:solidFill>
                  <a:schemeClr val="tx1"/>
                </a:solidFill>
                <a:latin typeface="+mn-lt"/>
                <a:ea typeface="+mn-ea"/>
                <a:cs typeface="+mn-cs"/>
              </a:rPr>
              <a:t>	</a:t>
            </a:r>
            <a:r>
              <a:rPr lang="en-US" sz="1200" b="1" kern="1200" dirty="0">
                <a:solidFill>
                  <a:schemeClr val="tx1"/>
                </a:solidFill>
                <a:latin typeface="+mn-lt"/>
                <a:ea typeface="+mn-ea"/>
                <a:cs typeface="+mn-cs"/>
              </a:rPr>
              <a:t>% of NJ Schools</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Grades w/ SGP</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Principal Classification</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Pre K, K – 5</a:t>
            </a:r>
            <a:r>
              <a:rPr lang="en-US" sz="1200" kern="1200" dirty="0">
                <a:solidFill>
                  <a:schemeClr val="tx1"/>
                </a:solidFill>
                <a:latin typeface="+mn-lt"/>
                <a:ea typeface="+mn-ea"/>
                <a:cs typeface="+mn-cs"/>
              </a:rPr>
              <a:t>	~700			28%		2 of 6			SGP</a:t>
            </a:r>
          </a:p>
          <a:p>
            <a:r>
              <a:rPr lang="en-US" sz="1200" b="1" kern="1200" dirty="0">
                <a:solidFill>
                  <a:schemeClr val="tx1"/>
                </a:solidFill>
                <a:latin typeface="+mn-lt"/>
                <a:ea typeface="+mn-ea"/>
                <a:cs typeface="+mn-cs"/>
              </a:rPr>
              <a:t>Pre K, K – 4</a:t>
            </a:r>
            <a:r>
              <a:rPr lang="en-US" sz="1200" kern="1200" dirty="0">
                <a:solidFill>
                  <a:schemeClr val="tx1"/>
                </a:solidFill>
                <a:latin typeface="+mn-lt"/>
                <a:ea typeface="+mn-ea"/>
                <a:cs typeface="+mn-cs"/>
              </a:rPr>
              <a:t>	~190			7.5%		1 of 5</a:t>
            </a:r>
          </a:p>
          <a:p>
            <a:r>
              <a:rPr lang="en-US" sz="1200" b="1" kern="1200" dirty="0">
                <a:solidFill>
                  <a:schemeClr val="tx1"/>
                </a:solidFill>
                <a:latin typeface="+mn-lt"/>
                <a:ea typeface="+mn-ea"/>
                <a:cs typeface="+mn-cs"/>
              </a:rPr>
              <a:t>Pre K, K – 3 </a:t>
            </a:r>
            <a:r>
              <a:rPr lang="en-US" sz="1200" kern="1200" dirty="0">
                <a:solidFill>
                  <a:schemeClr val="tx1"/>
                </a:solidFill>
                <a:latin typeface="+mn-lt"/>
                <a:ea typeface="+mn-ea"/>
                <a:cs typeface="+mn-cs"/>
              </a:rPr>
              <a:t>	~350			14%		0 of 4</a:t>
            </a:r>
          </a:p>
          <a:p>
            <a:r>
              <a:rPr lang="en-US" sz="1200" b="1" kern="1200" dirty="0">
                <a:solidFill>
                  <a:schemeClr val="tx1"/>
                </a:solidFill>
                <a:latin typeface="+mn-lt"/>
                <a:ea typeface="+mn-ea"/>
                <a:cs typeface="+mn-cs"/>
              </a:rPr>
              <a:t>Pre K, K – 8</a:t>
            </a:r>
            <a:r>
              <a:rPr lang="en-US" sz="1200" kern="1200" dirty="0">
                <a:solidFill>
                  <a:schemeClr val="tx1"/>
                </a:solidFill>
                <a:latin typeface="+mn-lt"/>
                <a:ea typeface="+mn-ea"/>
                <a:cs typeface="+mn-cs"/>
              </a:rPr>
              <a:t>	~400			16%		5 of 9			SGP</a:t>
            </a:r>
          </a:p>
          <a:p>
            <a:r>
              <a:rPr lang="en-US" sz="1200" b="1" kern="1200" dirty="0">
                <a:solidFill>
                  <a:schemeClr val="tx1"/>
                </a:solidFill>
                <a:latin typeface="+mn-lt"/>
                <a:ea typeface="+mn-ea"/>
                <a:cs typeface="+mn-cs"/>
              </a:rPr>
              <a:t>4,5,6 -8</a:t>
            </a:r>
            <a:r>
              <a:rPr lang="en-US" sz="1200" kern="1200" dirty="0">
                <a:solidFill>
                  <a:schemeClr val="tx1"/>
                </a:solidFill>
                <a:latin typeface="+mn-lt"/>
                <a:ea typeface="+mn-ea"/>
                <a:cs typeface="+mn-cs"/>
              </a:rPr>
              <a:t>	~400			16%		3 of 3			SGP</a:t>
            </a:r>
          </a:p>
          <a:p>
            <a:r>
              <a:rPr lang="en-US" sz="1200" b="1" kern="1200" dirty="0">
                <a:solidFill>
                  <a:schemeClr val="tx1"/>
                </a:solidFill>
                <a:latin typeface="+mn-lt"/>
                <a:ea typeface="+mn-ea"/>
                <a:cs typeface="+mn-cs"/>
              </a:rPr>
              <a:t>9-12</a:t>
            </a:r>
            <a:r>
              <a:rPr lang="en-US" sz="1200" kern="1200" dirty="0">
                <a:solidFill>
                  <a:schemeClr val="tx1"/>
                </a:solidFill>
                <a:latin typeface="+mn-lt"/>
                <a:ea typeface="+mn-ea"/>
                <a:cs typeface="+mn-cs"/>
              </a:rPr>
              <a:t>		~400			16%		0 of 4</a:t>
            </a:r>
          </a:p>
          <a:p>
            <a:r>
              <a:rPr lang="en-US" sz="1200" b="1" kern="1200" dirty="0">
                <a:solidFill>
                  <a:schemeClr val="tx1"/>
                </a:solidFill>
                <a:latin typeface="+mn-lt"/>
                <a:ea typeface="+mn-ea"/>
                <a:cs typeface="+mn-cs"/>
              </a:rPr>
              <a:t>Single Grade </a:t>
            </a:r>
            <a:br>
              <a:rPr lang="en-US" sz="1200" b="1" kern="1200" dirty="0">
                <a:solidFill>
                  <a:schemeClr val="tx1"/>
                </a:solidFill>
                <a:latin typeface="+mn-lt"/>
                <a:ea typeface="+mn-ea"/>
                <a:cs typeface="+mn-cs"/>
              </a:rPr>
            </a:br>
            <a:r>
              <a:rPr lang="en-US" sz="1200" b="1" kern="1200" dirty="0">
                <a:solidFill>
                  <a:schemeClr val="tx1"/>
                </a:solidFill>
                <a:latin typeface="+mn-lt"/>
                <a:ea typeface="+mn-ea"/>
                <a:cs typeface="+mn-cs"/>
              </a:rPr>
              <a:t>(5-8)</a:t>
            </a:r>
            <a:r>
              <a:rPr lang="en-US" sz="1200" kern="1200" dirty="0">
                <a:solidFill>
                  <a:schemeClr val="tx1"/>
                </a:solidFill>
                <a:latin typeface="+mn-lt"/>
                <a:ea typeface="+mn-ea"/>
                <a:cs typeface="+mn-cs"/>
              </a:rPr>
              <a:t>		~10 			&lt; 1%		1 of 1			SGP*</a:t>
            </a:r>
          </a:p>
          <a:p>
            <a:r>
              <a:rPr lang="en-US" sz="1200" b="1" kern="1200" dirty="0">
                <a:solidFill>
                  <a:schemeClr val="tx1"/>
                </a:solidFill>
                <a:latin typeface="+mn-lt"/>
                <a:ea typeface="+mn-ea"/>
                <a:cs typeface="+mn-cs"/>
              </a:rPr>
              <a:t>Ed Services </a:t>
            </a:r>
            <a:br>
              <a:rPr lang="en-US" sz="1200" b="1" kern="1200" dirty="0">
                <a:solidFill>
                  <a:schemeClr val="tx1"/>
                </a:solidFill>
                <a:latin typeface="+mn-lt"/>
                <a:ea typeface="+mn-ea"/>
                <a:cs typeface="+mn-cs"/>
              </a:rPr>
            </a:br>
            <a:r>
              <a:rPr lang="en-US" sz="1200" b="1" kern="1200" dirty="0">
                <a:solidFill>
                  <a:schemeClr val="tx1"/>
                </a:solidFill>
                <a:latin typeface="+mn-lt"/>
                <a:ea typeface="+mn-ea"/>
                <a:cs typeface="+mn-cs"/>
              </a:rPr>
              <a:t>Schools</a:t>
            </a:r>
            <a:r>
              <a:rPr lang="en-US" sz="1200" kern="1200" dirty="0">
                <a:solidFill>
                  <a:schemeClr val="tx1"/>
                </a:solidFill>
                <a:latin typeface="+mn-lt"/>
                <a:ea typeface="+mn-ea"/>
                <a:cs typeface="+mn-cs"/>
              </a:rPr>
              <a:t>	~50			2%		0</a:t>
            </a:r>
          </a:p>
          <a:p>
            <a:r>
              <a:rPr lang="en-US" sz="1200" b="1" kern="1200" dirty="0">
                <a:solidFill>
                  <a:schemeClr val="tx1"/>
                </a:solidFill>
                <a:latin typeface="+mn-lt"/>
                <a:ea typeface="+mn-ea"/>
                <a:cs typeface="+mn-cs"/>
              </a:rPr>
              <a:t>TOTAL</a:t>
            </a:r>
            <a:r>
              <a:rPr lang="en-US" sz="1200" kern="1200" dirty="0">
                <a:solidFill>
                  <a:schemeClr val="tx1"/>
                </a:solidFill>
                <a:latin typeface="+mn-lt"/>
                <a:ea typeface="+mn-ea"/>
                <a:cs typeface="+mn-cs"/>
              </a:rPr>
              <a:t>	2500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a:t>
            </a:r>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*SGP will apply to single grade schools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4F66F69-2E9D-5042-A500-46E02B61C3FF}" type="slidenum">
              <a:rPr/>
              <a:pPr/>
              <a:t>4</a:t>
            </a:fld>
            <a:endParaRPr lang="en-US" dirty="0"/>
          </a:p>
        </p:txBody>
      </p:sp>
    </p:spTree>
    <p:extLst>
      <p:ext uri="{BB962C8B-B14F-4D97-AF65-F5344CB8AC3E}">
        <p14:creationId xmlns:p14="http://schemas.microsoft.com/office/powerpoint/2010/main" val="2182078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8</a:t>
            </a:fld>
            <a:endParaRPr lang="en-US" dirty="0"/>
          </a:p>
        </p:txBody>
      </p:sp>
    </p:spTree>
    <p:extLst>
      <p:ext uri="{BB962C8B-B14F-4D97-AF65-F5344CB8AC3E}">
        <p14:creationId xmlns:p14="http://schemas.microsoft.com/office/powerpoint/2010/main" val="38340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9</a:t>
            </a:fld>
            <a:endParaRPr lang="en-US" dirty="0"/>
          </a:p>
        </p:txBody>
      </p:sp>
    </p:spTree>
    <p:extLst>
      <p:ext uri="{BB962C8B-B14F-4D97-AF65-F5344CB8AC3E}">
        <p14:creationId xmlns:p14="http://schemas.microsoft.com/office/powerpoint/2010/main" val="963259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F66F69-2E9D-5042-A500-46E02B61C3FF}" type="slidenum">
              <a:rPr lang="en-US"/>
              <a:pPr/>
              <a:t>16</a:t>
            </a:fld>
            <a:endParaRPr lang="en-US" dirty="0"/>
          </a:p>
        </p:txBody>
      </p:sp>
    </p:spTree>
    <p:extLst>
      <p:ext uri="{BB962C8B-B14F-4D97-AF65-F5344CB8AC3E}">
        <p14:creationId xmlns:p14="http://schemas.microsoft.com/office/powerpoint/2010/main" val="3969034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18</a:t>
            </a:fld>
            <a:endParaRPr lang="en-US" dirty="0"/>
          </a:p>
        </p:txBody>
      </p:sp>
    </p:spTree>
    <p:extLst>
      <p:ext uri="{BB962C8B-B14F-4D97-AF65-F5344CB8AC3E}">
        <p14:creationId xmlns:p14="http://schemas.microsoft.com/office/powerpoint/2010/main" val="2448151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19</a:t>
            </a:fld>
            <a:endParaRPr lang="en-US" dirty="0"/>
          </a:p>
        </p:txBody>
      </p:sp>
    </p:spTree>
    <p:extLst>
      <p:ext uri="{BB962C8B-B14F-4D97-AF65-F5344CB8AC3E}">
        <p14:creationId xmlns:p14="http://schemas.microsoft.com/office/powerpoint/2010/main" val="126690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20</a:t>
            </a:fld>
            <a:endParaRPr lang="en-US" dirty="0"/>
          </a:p>
        </p:txBody>
      </p:sp>
    </p:spTree>
    <p:extLst>
      <p:ext uri="{BB962C8B-B14F-4D97-AF65-F5344CB8AC3E}">
        <p14:creationId xmlns:p14="http://schemas.microsoft.com/office/powerpoint/2010/main" val="1969915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21</a:t>
            </a:fld>
            <a:endParaRPr lang="en-US" dirty="0"/>
          </a:p>
        </p:txBody>
      </p:sp>
    </p:spTree>
    <p:extLst>
      <p:ext uri="{BB962C8B-B14F-4D97-AF65-F5344CB8AC3E}">
        <p14:creationId xmlns:p14="http://schemas.microsoft.com/office/powerpoint/2010/main" val="267287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lIns="91440"/>
          <a:lstStyle>
            <a:lvl1pPr algn="ctr">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1" cy="12906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88307"/>
            <a:ext cx="9144000" cy="1077218"/>
          </a:xfrm>
        </p:spPr>
        <p:txBody>
          <a:bodyPr lIns="91440" tIns="228600" bIns="228600" anchor="ctr">
            <a:spAutoFit/>
          </a:bodyPr>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79739" y="945268"/>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5" name="Picture 4" descr="acheiveNJ.png"/>
          <p:cNvPicPr>
            <a:picLocks noChangeAspect="1"/>
          </p:cNvPicPr>
          <p:nvPr userDrawn="1"/>
        </p:nvPicPr>
        <p:blipFill>
          <a:blip r:embed="rId2" cstate="print"/>
          <a:stretch>
            <a:fillRect/>
          </a:stretch>
        </p:blipFill>
        <p:spPr>
          <a:xfrm>
            <a:off x="3035179" y="1176804"/>
            <a:ext cx="3073643" cy="150782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endParaRPr lang="en-US" dirty="0">
              <a:solidFill>
                <a:prstClr val="black"/>
              </a:solidFill>
            </a:endParaRPr>
          </a:p>
        </p:txBody>
      </p:sp>
      <p:sp>
        <p:nvSpPr>
          <p:cNvPr id="6" name="Footer Placeholder 5"/>
          <p:cNvSpPr>
            <a:spLocks noGrp="1"/>
          </p:cNvSpPr>
          <p:nvPr>
            <p:ph type="ftr" sz="quarter" idx="11"/>
          </p:nvPr>
        </p:nvSpPr>
        <p:spPr>
          <a:xfrm>
            <a:off x="457200" y="6356350"/>
            <a:ext cx="6991004"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7808601" y="6492875"/>
            <a:ext cx="1335399" cy="365125"/>
          </a:xfrm>
          <a:prstGeom prst="rect">
            <a:avLst/>
          </a:prstGeom>
        </p:spPr>
        <p:txBody>
          <a:bodyPr/>
          <a:lstStyle/>
          <a:p>
            <a:pPr defTabSz="457200"/>
            <a:fld id="{830A2B7E-0743-BE42-AC97-E51234CE564F}" type="slidenum">
              <a:rPr lang="en-US">
                <a:solidFill>
                  <a:prstClr val="black"/>
                </a:solidFill>
              </a:rPr>
              <a:pPr defTabSz="457200"/>
              <a:t>‹#›</a:t>
            </a:fld>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Box 6"/>
          <p:cNvSpPr txBox="1"/>
          <p:nvPr userDrawn="1"/>
        </p:nvSpPr>
        <p:spPr>
          <a:xfrm>
            <a:off x="165199" y="6479589"/>
            <a:ext cx="1717446" cy="338554"/>
          </a:xfrm>
          <a:prstGeom prst="rect">
            <a:avLst/>
          </a:prstGeom>
          <a:solidFill>
            <a:schemeClr val="accent5"/>
          </a:solidFill>
        </p:spPr>
        <p:txBody>
          <a:bodyPr wrap="square" rtlCol="0">
            <a:spAutoFit/>
          </a:bodyPr>
          <a:lstStyle/>
          <a:p>
            <a:pPr algn="ctr" defTabSz="457200"/>
            <a:endParaRPr lang="en-US" sz="1600" b="1" cap="all" dirty="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08601" y="6492875"/>
            <a:ext cx="1335399" cy="365125"/>
          </a:xfrm>
          <a:prstGeom prst="rect">
            <a:avLst/>
          </a:prstGeom>
        </p:spPr>
        <p:txBody>
          <a:bodyPr/>
          <a:lstStyle/>
          <a:p>
            <a:pPr defTabSz="457200"/>
            <a:fld id="{830A2B7E-0743-BE42-AC97-E51234CE564F}" type="slidenum">
              <a:rPr lang="en-US">
                <a:solidFill>
                  <a:prstClr val="black"/>
                </a:solidFill>
              </a:rPr>
              <a:pPr defTabSz="457200"/>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itle Placeholder 1"/>
          <p:cNvSpPr txBox="1">
            <a:spLocks/>
          </p:cNvSpPr>
          <p:nvPr userDrawn="1"/>
        </p:nvSpPr>
        <p:spPr>
          <a:xfrm>
            <a:off x="0" y="6356350"/>
            <a:ext cx="9161656" cy="536932"/>
          </a:xfrm>
          <a:prstGeom prst="rect">
            <a:avLst/>
          </a:prstGeom>
          <a:solidFill>
            <a:schemeClr val="accent2"/>
          </a:solidFill>
        </p:spPr>
        <p:txBody>
          <a:bodyPr vert="horz" lIns="457200" tIns="45720" rIns="91440" bIns="45720" rtlCol="0" anchor="ctr">
            <a:normAutofit fontScale="92500" lnSpcReduction="20000"/>
          </a:bodyPr>
          <a:lstStyle>
            <a:lvl1pPr algn="l" defTabSz="457200" rtl="0" eaLnBrk="1" latinLnBrk="0" hangingPunct="1">
              <a:spcBef>
                <a:spcPct val="0"/>
              </a:spcBef>
              <a:buNone/>
              <a:defRPr sz="3600" b="1" kern="1200">
                <a:solidFill>
                  <a:schemeClr val="bg1"/>
                </a:solidFill>
                <a:latin typeface="+mj-lt"/>
                <a:ea typeface="+mj-ea"/>
                <a:cs typeface="+mj-cs"/>
              </a:defRPr>
            </a:lvl1pPr>
          </a:lstStyle>
          <a:p>
            <a:endParaRPr lang="en-US" dirty="0">
              <a:solidFill>
                <a:prstClr val="white"/>
              </a:solidFill>
            </a:endParaRPr>
          </a:p>
        </p:txBody>
      </p:sp>
      <p:sp>
        <p:nvSpPr>
          <p:cNvPr id="2" name="Title Placeholder 1"/>
          <p:cNvSpPr>
            <a:spLocks noGrp="1"/>
          </p:cNvSpPr>
          <p:nvPr>
            <p:ph type="title"/>
          </p:nvPr>
        </p:nvSpPr>
        <p:spPr>
          <a:xfrm>
            <a:off x="-1" y="0"/>
            <a:ext cx="9161657" cy="1040828"/>
          </a:xfrm>
          <a:prstGeom prst="rect">
            <a:avLst/>
          </a:prstGeom>
          <a:solidFill>
            <a:schemeClr val="accent2"/>
          </a:solidFill>
        </p:spPr>
        <p:txBody>
          <a:bodyPr vert="horz" lIns="45720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1833323"/>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acheiveNJ.png"/>
          <p:cNvPicPr>
            <a:picLocks noChangeAspect="1"/>
          </p:cNvPicPr>
          <p:nvPr userDrawn="1"/>
        </p:nvPicPr>
        <p:blipFill>
          <a:blip r:embed="rId8" cstate="print"/>
          <a:stretch>
            <a:fillRect/>
          </a:stretch>
        </p:blipFill>
        <p:spPr>
          <a:xfrm>
            <a:off x="7605161" y="6057643"/>
            <a:ext cx="1443882" cy="708319"/>
          </a:xfrm>
          <a:prstGeom prst="rect">
            <a:avLst/>
          </a:prstGeom>
        </p:spPr>
      </p:pic>
      <p:sp>
        <p:nvSpPr>
          <p:cNvPr id="9" name="Slide Number Placeholder 3"/>
          <p:cNvSpPr txBox="1">
            <a:spLocks/>
          </p:cNvSpPr>
          <p:nvPr userDrawn="1"/>
        </p:nvSpPr>
        <p:spPr>
          <a:xfrm>
            <a:off x="7516199" y="6479589"/>
            <a:ext cx="1335399" cy="365125"/>
          </a:xfrm>
          <a:prstGeom prst="rect">
            <a:avLst/>
          </a:prstGeom>
          <a:noFill/>
        </p:spPr>
        <p:txBody>
          <a:bodyPr vert="horz" lIns="91440" tIns="45720" rIns="91440" bIns="45720" rtlCol="0" anchor="ctr"/>
          <a:lstStyle>
            <a:defPPr>
              <a:defRPr lang="en-US"/>
            </a:defPPr>
            <a:lvl1pPr marL="0" algn="r" defTabSz="457200" rtl="0" eaLnBrk="1" latinLnBrk="0" hangingPunct="1">
              <a:defRPr sz="1050" kern="1200">
                <a:solidFill>
                  <a:schemeClr val="bg1">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30A2B7E-0743-BE42-AC97-E51234CE564F}" type="slidenum">
              <a:rPr lang="en-US" smtClean="0">
                <a:solidFill>
                  <a:srgbClr val="F89C15">
                    <a:lumMod val="20000"/>
                    <a:lumOff val="80000"/>
                  </a:srgbClr>
                </a:solidFill>
              </a:rPr>
              <a:pPr/>
              <a:t>‹#›</a:t>
            </a:fld>
            <a:endParaRPr lang="en-US" dirty="0">
              <a:solidFill>
                <a:srgbClr val="F89C15">
                  <a:lumMod val="20000"/>
                  <a:lumOff val="80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457200" rtl="0" eaLnBrk="1" latinLnBrk="0" hangingPunct="1">
        <a:spcBef>
          <a:spcPct val="0"/>
        </a:spcBef>
        <a:buNone/>
        <a:defRPr sz="3600" b="1" kern="1200">
          <a:solidFill>
            <a:schemeClr val="bg1"/>
          </a:solidFill>
          <a:latin typeface="+mj-lt"/>
          <a:ea typeface="+mj-ea"/>
          <a:cs typeface="+mj-cs"/>
        </a:defRPr>
      </a:lvl1pPr>
    </p:titleStyle>
    <p:bodyStyle>
      <a:lvl1pPr marL="342900" indent="-342900" algn="l" defTabSz="457200" rtl="0" eaLnBrk="1" latinLnBrk="0" hangingPunct="1">
        <a:lnSpc>
          <a:spcPct val="120000"/>
        </a:lnSpc>
        <a:spcBef>
          <a:spcPct val="20000"/>
        </a:spcBef>
        <a:buClr>
          <a:schemeClr val="accent5">
            <a:lumMod val="60000"/>
            <a:lumOff val="40000"/>
          </a:schemeClr>
        </a:buClr>
        <a:buFont typeface="Arial"/>
        <a:buChar char="•"/>
        <a:defRPr sz="20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Clr>
          <a:schemeClr val="accent5">
            <a:lumMod val="60000"/>
            <a:lumOff val="40000"/>
          </a:schemeClr>
        </a:buClr>
        <a:buFont typeface="Arial"/>
        <a:buChar char="–"/>
        <a:defRPr sz="20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Clr>
          <a:schemeClr val="accent5">
            <a:lumMod val="60000"/>
            <a:lumOff val="40000"/>
          </a:schemeClr>
        </a:buClr>
        <a:buFont typeface="Arial"/>
        <a:buChar char="•"/>
        <a:defRPr sz="16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Clr>
          <a:schemeClr val="accent5">
            <a:lumMod val="60000"/>
            <a:lumOff val="40000"/>
          </a:schemeClr>
        </a:buClr>
        <a:buFont typeface="Arial"/>
        <a:buChar char="–"/>
        <a:defRPr sz="14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Clr>
          <a:schemeClr val="accent5">
            <a:lumMod val="60000"/>
            <a:lumOff val="40000"/>
          </a:schemeClr>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ducatorevaluation@doe.state.nj.us" TargetMode="External"/><Relationship Id="rId2" Type="http://schemas.openxmlformats.org/officeDocument/2006/relationships/hyperlink" Target="http://www.nj.gov/education/AchieveNJ" TargetMode="Externa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hyperlink" Target="http://www.nj.gov/education/AchieveNJ/teacher/approvedprincipallis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highpoint.state.nj.us/education/AchieveNJ/principal/PrincipalEvaluationLeadershipPracticeInstrumen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j.gov/education/AchieveNJ/principal/GoalSettingTemplate.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97250"/>
            <a:ext cx="9144000" cy="2525350"/>
          </a:xfrm>
        </p:spPr>
        <p:txBody>
          <a:bodyPr>
            <a:normAutofit/>
          </a:bodyPr>
          <a:lstStyle/>
          <a:p>
            <a:r>
              <a:rPr lang="en-US" dirty="0" smtClean="0"/>
              <a:t>AchieveNJ: Principal and Assistant/</a:t>
            </a:r>
            <a:br>
              <a:rPr lang="en-US" dirty="0" smtClean="0"/>
            </a:br>
            <a:r>
              <a:rPr lang="en-US" dirty="0" smtClean="0"/>
              <a:t>Vice Principal Evaluation Scoring Guide</a:t>
            </a:r>
            <a:endParaRPr lang="en-US" dirty="0"/>
          </a:p>
        </p:txBody>
      </p:sp>
      <p:pic>
        <p:nvPicPr>
          <p:cNvPr id="4" name="Picture 2" descr="State of New Jersey Department of Education"/>
          <p:cNvPicPr>
            <a:picLocks noChangeAspect="1" noChangeArrowheads="1"/>
          </p:cNvPicPr>
          <p:nvPr/>
        </p:nvPicPr>
        <p:blipFill>
          <a:blip r:embed="rId2" cstate="print"/>
          <a:srcRect/>
          <a:stretch>
            <a:fillRect/>
          </a:stretch>
        </p:blipFill>
        <p:spPr bwMode="auto">
          <a:xfrm>
            <a:off x="327552" y="895904"/>
            <a:ext cx="3159336" cy="522519"/>
          </a:xfrm>
          <a:prstGeom prst="rect">
            <a:avLst/>
          </a:prstGeom>
          <a:noFill/>
          <a:ln w="9525">
            <a:noFill/>
            <a:miter lim="800000"/>
            <a:headEnd/>
            <a:tailEnd/>
          </a:ln>
        </p:spPr>
      </p:pic>
      <p:pic>
        <p:nvPicPr>
          <p:cNvPr id="3" name="Picture 2" descr="AchieveNJ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2843" y="166564"/>
            <a:ext cx="2544164" cy="12518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sz="4000" dirty="0" smtClean="0"/>
              <a:t>Administrator </a:t>
            </a:r>
            <a:r>
              <a:rPr lang="en-US" sz="4000" dirty="0" smtClean="0"/>
              <a:t>Goal Scoring </a:t>
            </a:r>
            <a:r>
              <a:rPr lang="en-US" sz="4000" dirty="0" smtClean="0"/>
              <a:t>Example</a:t>
            </a:r>
            <a:r>
              <a:rPr lang="en-US" dirty="0" smtClean="0"/>
              <a:t/>
            </a:r>
            <a:br>
              <a:rPr lang="en-US" dirty="0" smtClean="0"/>
            </a:br>
            <a:r>
              <a:rPr lang="en-US" dirty="0" smtClean="0"/>
              <a:t/>
            </a:r>
            <a:br>
              <a:rPr lang="en-US" dirty="0" smtClean="0"/>
            </a:br>
            <a:r>
              <a:rPr lang="en-US" dirty="0" smtClean="0"/>
              <a:t>(slide 2 of 2)</a:t>
            </a:r>
            <a:endParaRPr lang="en-US" dirty="0"/>
          </a:p>
        </p:txBody>
      </p:sp>
      <p:graphicFrame>
        <p:nvGraphicFramePr>
          <p:cNvPr id="5" name="Table 4" descr="&quot;&quot;"/>
          <p:cNvGraphicFramePr>
            <a:graphicFrameLocks noGrp="1"/>
          </p:cNvGraphicFramePr>
          <p:nvPr>
            <p:extLst>
              <p:ext uri="{D42A27DB-BD31-4B8C-83A1-F6EECF244321}">
                <p14:modId xmlns:p14="http://schemas.microsoft.com/office/powerpoint/2010/main" val="1293801811"/>
              </p:ext>
            </p:extLst>
          </p:nvPr>
        </p:nvGraphicFramePr>
        <p:xfrm>
          <a:off x="838200" y="1821015"/>
          <a:ext cx="6711315" cy="1242225"/>
        </p:xfrm>
        <a:graphic>
          <a:graphicData uri="http://schemas.openxmlformats.org/drawingml/2006/table">
            <a:tbl>
              <a:tblPr firstRow="1"/>
              <a:tblGrid>
                <a:gridCol w="6711315"/>
              </a:tblGrid>
              <a:tr h="388785">
                <a:tc>
                  <a:txBody>
                    <a:bodyPr/>
                    <a:lstStyle/>
                    <a:p>
                      <a:pPr marL="0" marR="0">
                        <a:lnSpc>
                          <a:spcPct val="115000"/>
                        </a:lnSpc>
                        <a:spcBef>
                          <a:spcPts val="0"/>
                        </a:spcBef>
                        <a:spcAft>
                          <a:spcPts val="0"/>
                        </a:spcAft>
                      </a:pPr>
                      <a:r>
                        <a:rPr lang="en-US" sz="1600" b="1" dirty="0">
                          <a:solidFill>
                            <a:schemeClr val="bg1"/>
                          </a:solidFill>
                          <a:latin typeface="+mn-lt"/>
                          <a:ea typeface="Calibri"/>
                          <a:cs typeface="Times New Roman"/>
                        </a:rPr>
                        <a:t>Administrator Goal</a:t>
                      </a:r>
                      <a:endParaRPr lang="en-US" sz="1600"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838200">
                <a:tc>
                  <a:txBody>
                    <a:bodyPr/>
                    <a:lstStyle/>
                    <a:p>
                      <a:pPr marL="0" marR="0">
                        <a:spcBef>
                          <a:spcPts val="0"/>
                        </a:spcBef>
                        <a:spcAft>
                          <a:spcPts val="0"/>
                        </a:spcAft>
                      </a:pPr>
                      <a:r>
                        <a:rPr lang="en-US" sz="1400" dirty="0" smtClean="0">
                          <a:solidFill>
                            <a:srgbClr val="000000"/>
                          </a:solidFill>
                          <a:latin typeface="+mn-lt"/>
                          <a:ea typeface="Calibri"/>
                          <a:cs typeface="Times New Roman"/>
                        </a:rPr>
                        <a:t>340 </a:t>
                      </a:r>
                      <a:r>
                        <a:rPr lang="en-US" sz="1400" dirty="0">
                          <a:solidFill>
                            <a:srgbClr val="000000"/>
                          </a:solidFill>
                          <a:latin typeface="+mn-lt"/>
                          <a:ea typeface="Calibri"/>
                          <a:cs typeface="Times New Roman"/>
                        </a:rPr>
                        <a:t>students (40 more than </a:t>
                      </a:r>
                      <a:r>
                        <a:rPr lang="en-US" sz="1400" dirty="0" smtClean="0">
                          <a:solidFill>
                            <a:srgbClr val="000000"/>
                          </a:solidFill>
                          <a:latin typeface="+mn-lt"/>
                          <a:ea typeface="Calibri"/>
                          <a:cs typeface="Times New Roman"/>
                        </a:rPr>
                        <a:t>last year) </a:t>
                      </a:r>
                      <a:r>
                        <a:rPr lang="en-US" sz="1400" dirty="0">
                          <a:solidFill>
                            <a:srgbClr val="000000"/>
                          </a:solidFill>
                          <a:latin typeface="+mn-lt"/>
                          <a:ea typeface="Calibri"/>
                          <a:cs typeface="Times New Roman"/>
                        </a:rPr>
                        <a:t>will successfully complete an AP course as measured </a:t>
                      </a:r>
                      <a:r>
                        <a:rPr lang="en-US" sz="1400" dirty="0" smtClean="0">
                          <a:solidFill>
                            <a:srgbClr val="000000"/>
                          </a:solidFill>
                          <a:latin typeface="+mn-lt"/>
                          <a:ea typeface="Calibri"/>
                          <a:cs typeface="Times New Roman"/>
                        </a:rPr>
                        <a:t>by:</a:t>
                      </a:r>
                      <a:endParaRPr lang="en-US" sz="1400" dirty="0">
                        <a:solidFill>
                          <a:srgbClr val="000000"/>
                        </a:solidFill>
                        <a:latin typeface="+mn-lt"/>
                        <a:ea typeface="Calibri"/>
                        <a:cs typeface="Times New Roman"/>
                      </a:endParaRPr>
                    </a:p>
                    <a:p>
                      <a:pPr marL="342900" marR="0" indent="-342900">
                        <a:spcBef>
                          <a:spcPts val="0"/>
                        </a:spcBef>
                        <a:spcAft>
                          <a:spcPts val="0"/>
                        </a:spcAft>
                        <a:buAutoNum type="arabicPeriod"/>
                      </a:pPr>
                      <a:r>
                        <a:rPr lang="en-US" sz="1400" dirty="0" smtClean="0">
                          <a:solidFill>
                            <a:srgbClr val="000000"/>
                          </a:solidFill>
                          <a:latin typeface="+mn-lt"/>
                          <a:ea typeface="Calibri"/>
                          <a:cs typeface="Times New Roman"/>
                        </a:rPr>
                        <a:t>A score </a:t>
                      </a:r>
                      <a:r>
                        <a:rPr lang="en-US" sz="1400" dirty="0">
                          <a:solidFill>
                            <a:srgbClr val="000000"/>
                          </a:solidFill>
                          <a:latin typeface="+mn-lt"/>
                          <a:ea typeface="Calibri"/>
                          <a:cs typeface="Times New Roman"/>
                        </a:rPr>
                        <a:t>of 3, 4, or 5 on the AP test </a:t>
                      </a:r>
                      <a:r>
                        <a:rPr lang="en-US" sz="1400" u="sng" dirty="0">
                          <a:solidFill>
                            <a:srgbClr val="000000"/>
                          </a:solidFill>
                          <a:latin typeface="+mn-lt"/>
                          <a:ea typeface="Calibri"/>
                          <a:cs typeface="Times New Roman"/>
                        </a:rPr>
                        <a:t>and</a:t>
                      </a:r>
                      <a:r>
                        <a:rPr lang="en-US" sz="1400" dirty="0">
                          <a:solidFill>
                            <a:srgbClr val="000000"/>
                          </a:solidFill>
                          <a:latin typeface="+mn-lt"/>
                          <a:ea typeface="Calibri"/>
                          <a:cs typeface="Times New Roman"/>
                        </a:rPr>
                        <a:t> </a:t>
                      </a:r>
                      <a:endParaRPr lang="en-US" sz="1400" dirty="0" smtClean="0">
                        <a:solidFill>
                          <a:srgbClr val="000000"/>
                        </a:solidFill>
                        <a:latin typeface="+mn-lt"/>
                        <a:ea typeface="Calibri"/>
                        <a:cs typeface="Times New Roman"/>
                      </a:endParaRPr>
                    </a:p>
                    <a:p>
                      <a:pPr marL="342900" marR="0" indent="-342900">
                        <a:spcBef>
                          <a:spcPts val="0"/>
                        </a:spcBef>
                        <a:spcAft>
                          <a:spcPts val="0"/>
                        </a:spcAft>
                        <a:buAutoNum type="arabicPeriod"/>
                      </a:pPr>
                      <a:r>
                        <a:rPr lang="en-US" sz="1400" dirty="0" smtClean="0">
                          <a:solidFill>
                            <a:srgbClr val="000000"/>
                          </a:solidFill>
                          <a:latin typeface="+mn-lt"/>
                          <a:ea typeface="Calibri"/>
                          <a:cs typeface="Times New Roman"/>
                        </a:rPr>
                        <a:t>A </a:t>
                      </a:r>
                      <a:r>
                        <a:rPr lang="en-US" sz="1400" dirty="0">
                          <a:solidFill>
                            <a:srgbClr val="000000"/>
                          </a:solidFill>
                          <a:latin typeface="+mn-lt"/>
                          <a:ea typeface="Calibri"/>
                          <a:cs typeface="Times New Roman"/>
                        </a:rPr>
                        <a:t>course grade of C or better.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descr="&quot;&quot;"/>
          <p:cNvGraphicFramePr>
            <a:graphicFrameLocks noGrp="1"/>
          </p:cNvGraphicFramePr>
          <p:nvPr>
            <p:extLst>
              <p:ext uri="{D42A27DB-BD31-4B8C-83A1-F6EECF244321}">
                <p14:modId xmlns:p14="http://schemas.microsoft.com/office/powerpoint/2010/main" val="4112201993"/>
              </p:ext>
            </p:extLst>
          </p:nvPr>
        </p:nvGraphicFramePr>
        <p:xfrm>
          <a:off x="838200" y="3352800"/>
          <a:ext cx="6705599" cy="1838325"/>
        </p:xfrm>
        <a:graphic>
          <a:graphicData uri="http://schemas.openxmlformats.org/drawingml/2006/table">
            <a:tbl>
              <a:tblPr firstRow="1"/>
              <a:tblGrid>
                <a:gridCol w="2543504"/>
                <a:gridCol w="1156138"/>
                <a:gridCol w="924910"/>
                <a:gridCol w="1156138"/>
                <a:gridCol w="924909"/>
              </a:tblGrid>
              <a:tr h="304800">
                <a:tc gridSpan="5">
                  <a:txBody>
                    <a:bodyPr/>
                    <a:lstStyle/>
                    <a:p>
                      <a:pPr marL="0" marR="0">
                        <a:lnSpc>
                          <a:spcPct val="115000"/>
                        </a:lnSpc>
                        <a:spcBef>
                          <a:spcPts val="0"/>
                        </a:spcBef>
                        <a:spcAft>
                          <a:spcPts val="0"/>
                        </a:spcAft>
                      </a:pPr>
                      <a:r>
                        <a:rPr lang="en-US" sz="1600" b="1" dirty="0">
                          <a:solidFill>
                            <a:schemeClr val="bg1"/>
                          </a:solidFill>
                          <a:latin typeface="+mn-lt"/>
                          <a:ea typeface="Calibri"/>
                          <a:cs typeface="Times New Roman"/>
                        </a:rPr>
                        <a:t>Scoring Plan</a:t>
                      </a:r>
                      <a:endParaRPr lang="en-US" sz="1600" dirty="0">
                        <a:solidFill>
                          <a:schemeClr val="bg1"/>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8150">
                <a:tc>
                  <a:txBody>
                    <a:bodyPr/>
                    <a:lstStyle/>
                    <a:p>
                      <a:pPr marL="0" marR="0" algn="ctr">
                        <a:lnSpc>
                          <a:spcPct val="115000"/>
                        </a:lnSpc>
                        <a:spcBef>
                          <a:spcPts val="0"/>
                        </a:spcBef>
                        <a:spcAft>
                          <a:spcPts val="0"/>
                        </a:spcAft>
                      </a:pPr>
                      <a:r>
                        <a:rPr lang="en-US" sz="1300" b="1" u="none" dirty="0">
                          <a:solidFill>
                            <a:schemeClr val="bg1"/>
                          </a:solidFill>
                          <a:latin typeface="+mn-lt"/>
                          <a:ea typeface="Calibri"/>
                          <a:cs typeface="Times New Roman"/>
                        </a:rPr>
                        <a:t>Target Score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Exceptional (4)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Full </a:t>
                      </a:r>
                      <a:endParaRPr lang="en-US" sz="1300" u="none" dirty="0" smtClean="0">
                        <a:solidFill>
                          <a:sysClr val="windowText" lastClr="000000"/>
                        </a:solidFill>
                        <a:latin typeface="+mn-lt"/>
                        <a:ea typeface="Calibri"/>
                        <a:cs typeface="Times New Roman"/>
                      </a:endParaRPr>
                    </a:p>
                    <a:p>
                      <a:pPr marL="0" marR="0" algn="ctr">
                        <a:lnSpc>
                          <a:spcPct val="115000"/>
                        </a:lnSpc>
                        <a:spcBef>
                          <a:spcPts val="0"/>
                        </a:spcBef>
                        <a:spcAft>
                          <a:spcPts val="0"/>
                        </a:spcAft>
                      </a:pPr>
                      <a:r>
                        <a:rPr lang="en-US" sz="1300" u="none" dirty="0" smtClean="0">
                          <a:solidFill>
                            <a:sysClr val="windowText" lastClr="000000"/>
                          </a:solidFill>
                          <a:latin typeface="+mn-lt"/>
                          <a:ea typeface="Calibri"/>
                          <a:cs typeface="Times New Roman"/>
                        </a:rPr>
                        <a:t>(</a:t>
                      </a:r>
                      <a:r>
                        <a:rPr lang="en-US" sz="1300" u="none" dirty="0">
                          <a:solidFill>
                            <a:sysClr val="windowText" lastClr="000000"/>
                          </a:solidFill>
                          <a:latin typeface="+mn-lt"/>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Partial </a:t>
                      </a:r>
                      <a:endParaRPr lang="en-US" sz="1300" u="none" dirty="0" smtClean="0">
                        <a:solidFill>
                          <a:sysClr val="windowText" lastClr="000000"/>
                        </a:solidFill>
                        <a:latin typeface="+mn-lt"/>
                        <a:ea typeface="Calibri"/>
                        <a:cs typeface="Times New Roman"/>
                      </a:endParaRPr>
                    </a:p>
                    <a:p>
                      <a:pPr marL="0" marR="0" algn="ctr">
                        <a:lnSpc>
                          <a:spcPct val="115000"/>
                        </a:lnSpc>
                        <a:spcBef>
                          <a:spcPts val="0"/>
                        </a:spcBef>
                        <a:spcAft>
                          <a:spcPts val="0"/>
                        </a:spcAft>
                      </a:pPr>
                      <a:r>
                        <a:rPr lang="en-US" sz="1300" u="none" dirty="0" smtClean="0">
                          <a:solidFill>
                            <a:sysClr val="windowText" lastClr="000000"/>
                          </a:solidFill>
                          <a:latin typeface="+mn-lt"/>
                          <a:ea typeface="Calibri"/>
                          <a:cs typeface="Times New Roman"/>
                        </a:rPr>
                        <a:t>(</a:t>
                      </a:r>
                      <a:r>
                        <a:rPr lang="en-US" sz="1300" u="none" dirty="0">
                          <a:solidFill>
                            <a:sysClr val="windowText" lastClr="000000"/>
                          </a:solidFill>
                          <a:latin typeface="+mn-lt"/>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Insufficient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r>
              <a:tr h="1095375">
                <a:tc>
                  <a:txBody>
                    <a:bodyPr/>
                    <a:lstStyle/>
                    <a:p>
                      <a:pPr marL="342900" marR="0" indent="-342900" algn="l">
                        <a:lnSpc>
                          <a:spcPct val="115000"/>
                        </a:lnSpc>
                        <a:spcBef>
                          <a:spcPts val="0"/>
                        </a:spcBef>
                        <a:spcAft>
                          <a:spcPts val="0"/>
                        </a:spcAft>
                        <a:buAutoNum type="arabicPeriod"/>
                      </a:pPr>
                      <a:r>
                        <a:rPr lang="en-US" sz="1400" baseline="0" dirty="0" smtClean="0">
                          <a:latin typeface="Calibri"/>
                          <a:ea typeface="Calibri"/>
                          <a:cs typeface="Times New Roman"/>
                        </a:rPr>
                        <a:t>S</a:t>
                      </a:r>
                      <a:r>
                        <a:rPr lang="en-US" sz="1400" dirty="0" smtClean="0">
                          <a:latin typeface="Calibri"/>
                          <a:ea typeface="Calibri"/>
                          <a:cs typeface="Times New Roman"/>
                        </a:rPr>
                        <a:t>core </a:t>
                      </a:r>
                      <a:r>
                        <a:rPr lang="en-US" sz="1400" dirty="0">
                          <a:latin typeface="Calibri"/>
                          <a:ea typeface="Calibri"/>
                          <a:cs typeface="Times New Roman"/>
                        </a:rPr>
                        <a:t>of 3-5 on AP </a:t>
                      </a:r>
                      <a:r>
                        <a:rPr lang="en-US" sz="1400" dirty="0" smtClean="0">
                          <a:latin typeface="Calibri"/>
                          <a:ea typeface="Calibri"/>
                          <a:cs typeface="Times New Roman"/>
                        </a:rPr>
                        <a:t>exam</a:t>
                      </a:r>
                    </a:p>
                    <a:p>
                      <a:pPr marL="342900" marR="0" indent="-342900" algn="l">
                        <a:lnSpc>
                          <a:spcPct val="115000"/>
                        </a:lnSpc>
                        <a:spcBef>
                          <a:spcPts val="0"/>
                        </a:spcBef>
                        <a:spcAft>
                          <a:spcPts val="0"/>
                        </a:spcAft>
                        <a:buAutoNum type="arabicPeriod"/>
                      </a:pPr>
                      <a:r>
                        <a:rPr lang="en-US" sz="1400" dirty="0" smtClean="0">
                          <a:latin typeface="Calibri"/>
                          <a:ea typeface="Calibri"/>
                          <a:cs typeface="Times New Roman"/>
                        </a:rPr>
                        <a:t>Course </a:t>
                      </a:r>
                      <a:r>
                        <a:rPr lang="en-US" sz="1400" dirty="0">
                          <a:latin typeface="Calibri"/>
                          <a:ea typeface="Calibri"/>
                          <a:cs typeface="Times New Roman"/>
                        </a:rPr>
                        <a:t>grade of C or better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Greater than 345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Calibri"/>
                          <a:ea typeface="Calibri"/>
                          <a:cs typeface="Times New Roman"/>
                        </a:rPr>
                        <a:t>335-345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Calibri"/>
                          <a:ea typeface="Calibri"/>
                          <a:cs typeface="Times New Roman"/>
                        </a:rPr>
                        <a:t>310-334</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Calibri"/>
                          <a:ea typeface="Calibri"/>
                          <a:cs typeface="Times New Roman"/>
                        </a:rPr>
                        <a:t>Less </a:t>
                      </a:r>
                      <a:r>
                        <a:rPr lang="en-US" sz="1400" dirty="0">
                          <a:latin typeface="Calibri"/>
                          <a:ea typeface="Calibri"/>
                          <a:cs typeface="Times New Roman"/>
                        </a:rPr>
                        <a:t>than 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a:t/>
            </a:r>
            <a:br>
              <a:rPr lang="en-US" sz="4000" dirty="0"/>
            </a:br>
            <a:r>
              <a:rPr lang="en-US" sz="4000" dirty="0" smtClean="0"/>
              <a:t>Administrator </a:t>
            </a:r>
            <a:r>
              <a:rPr lang="en-US" sz="4000" dirty="0" smtClean="0"/>
              <a:t>Goal Scoring </a:t>
            </a:r>
            <a:r>
              <a:rPr lang="en-US" sz="4000" dirty="0" smtClean="0"/>
              <a:t>Example</a:t>
            </a:r>
            <a:r>
              <a:rPr lang="en-US" dirty="0" smtClean="0"/>
              <a:t/>
            </a:r>
            <a:br>
              <a:rPr lang="en-US" dirty="0" smtClean="0"/>
            </a:br>
            <a:r>
              <a:rPr lang="en-US" dirty="0"/>
              <a:t/>
            </a:r>
            <a:br>
              <a:rPr lang="en-US" dirty="0"/>
            </a:br>
            <a:r>
              <a:rPr lang="en-US" dirty="0" smtClean="0"/>
              <a:t> (slide 2 of 2)</a:t>
            </a:r>
            <a:endParaRPr lang="en-US" dirty="0"/>
          </a:p>
        </p:txBody>
      </p:sp>
      <p:graphicFrame>
        <p:nvGraphicFramePr>
          <p:cNvPr id="4" name="Table 3" descr="&quot;&quot;"/>
          <p:cNvGraphicFramePr>
            <a:graphicFrameLocks noGrp="1"/>
          </p:cNvGraphicFramePr>
          <p:nvPr>
            <p:extLst>
              <p:ext uri="{D42A27DB-BD31-4B8C-83A1-F6EECF244321}">
                <p14:modId xmlns:p14="http://schemas.microsoft.com/office/powerpoint/2010/main" val="1470246538"/>
              </p:ext>
            </p:extLst>
          </p:nvPr>
        </p:nvGraphicFramePr>
        <p:xfrm>
          <a:off x="838200" y="1821015"/>
          <a:ext cx="6711315" cy="1226985"/>
        </p:xfrm>
        <a:graphic>
          <a:graphicData uri="http://schemas.openxmlformats.org/drawingml/2006/table">
            <a:tbl>
              <a:tblPr firstRow="1"/>
              <a:tblGrid>
                <a:gridCol w="6711315"/>
              </a:tblGrid>
              <a:tr h="388785">
                <a:tc>
                  <a:txBody>
                    <a:bodyPr/>
                    <a:lstStyle/>
                    <a:p>
                      <a:pPr marL="0" marR="0">
                        <a:lnSpc>
                          <a:spcPct val="115000"/>
                        </a:lnSpc>
                        <a:spcBef>
                          <a:spcPts val="0"/>
                        </a:spcBef>
                        <a:spcAft>
                          <a:spcPts val="0"/>
                        </a:spcAft>
                      </a:pPr>
                      <a:r>
                        <a:rPr lang="en-US" sz="1600" b="1" dirty="0">
                          <a:solidFill>
                            <a:schemeClr val="bg1"/>
                          </a:solidFill>
                          <a:latin typeface="+mn-lt"/>
                          <a:ea typeface="Calibri"/>
                          <a:cs typeface="Times New Roman"/>
                        </a:rPr>
                        <a:t>Administrator Goal</a:t>
                      </a:r>
                      <a:endParaRPr lang="en-US" sz="1600"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838200">
                <a:tc>
                  <a:txBody>
                    <a:bodyPr/>
                    <a:lstStyle/>
                    <a:p>
                      <a:pPr marL="0" marR="0">
                        <a:spcBef>
                          <a:spcPts val="0"/>
                        </a:spcBef>
                        <a:spcAft>
                          <a:spcPts val="0"/>
                        </a:spcAft>
                      </a:pPr>
                      <a:r>
                        <a:rPr lang="en-US" sz="1400" dirty="0" smtClean="0">
                          <a:solidFill>
                            <a:srgbClr val="000000"/>
                          </a:solidFill>
                          <a:latin typeface="+mn-lt"/>
                          <a:ea typeface="Calibri"/>
                          <a:cs typeface="Times New Roman"/>
                        </a:rPr>
                        <a:t>90% of kindergarten students will grow at least 12 sounds at each administration (winter and spring) of the Dynamic Indicators of Basic Early Literacy Skills (DIBELS) or reach 25 sounds per minute by the end of the school year. </a:t>
                      </a:r>
                      <a:endParaRPr lang="en-US" sz="1400" dirty="0">
                        <a:solidFill>
                          <a:srgbClr val="00000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descr="&quot;&quot;"/>
          <p:cNvGraphicFramePr>
            <a:graphicFrameLocks noGrp="1"/>
          </p:cNvGraphicFramePr>
          <p:nvPr>
            <p:extLst>
              <p:ext uri="{D42A27DB-BD31-4B8C-83A1-F6EECF244321}">
                <p14:modId xmlns:p14="http://schemas.microsoft.com/office/powerpoint/2010/main" val="3225545317"/>
              </p:ext>
            </p:extLst>
          </p:nvPr>
        </p:nvGraphicFramePr>
        <p:xfrm>
          <a:off x="838200" y="3352800"/>
          <a:ext cx="6705599" cy="1838325"/>
        </p:xfrm>
        <a:graphic>
          <a:graphicData uri="http://schemas.openxmlformats.org/drawingml/2006/table">
            <a:tbl>
              <a:tblPr firstRow="1"/>
              <a:tblGrid>
                <a:gridCol w="2543504"/>
                <a:gridCol w="1156138"/>
                <a:gridCol w="924910"/>
                <a:gridCol w="1156138"/>
                <a:gridCol w="924909"/>
              </a:tblGrid>
              <a:tr h="304800">
                <a:tc gridSpan="5">
                  <a:txBody>
                    <a:bodyPr/>
                    <a:lstStyle/>
                    <a:p>
                      <a:pPr marL="0" marR="0">
                        <a:lnSpc>
                          <a:spcPct val="115000"/>
                        </a:lnSpc>
                        <a:spcBef>
                          <a:spcPts val="0"/>
                        </a:spcBef>
                        <a:spcAft>
                          <a:spcPts val="0"/>
                        </a:spcAft>
                      </a:pPr>
                      <a:r>
                        <a:rPr lang="en-US" sz="1600" b="1" dirty="0">
                          <a:solidFill>
                            <a:schemeClr val="bg1"/>
                          </a:solidFill>
                          <a:latin typeface="+mn-lt"/>
                          <a:ea typeface="Calibri"/>
                          <a:cs typeface="Times New Roman"/>
                        </a:rPr>
                        <a:t>Scoring Plan</a:t>
                      </a:r>
                      <a:endParaRPr lang="en-US" sz="1600" dirty="0">
                        <a:solidFill>
                          <a:schemeClr val="bg1"/>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8150">
                <a:tc>
                  <a:txBody>
                    <a:bodyPr/>
                    <a:lstStyle/>
                    <a:p>
                      <a:pPr marL="0" marR="0" algn="ctr">
                        <a:lnSpc>
                          <a:spcPct val="115000"/>
                        </a:lnSpc>
                        <a:spcBef>
                          <a:spcPts val="0"/>
                        </a:spcBef>
                        <a:spcAft>
                          <a:spcPts val="0"/>
                        </a:spcAft>
                      </a:pPr>
                      <a:r>
                        <a:rPr lang="en-US" sz="1300" b="1" u="none" dirty="0">
                          <a:solidFill>
                            <a:schemeClr val="bg1"/>
                          </a:solidFill>
                          <a:latin typeface="+mn-lt"/>
                          <a:ea typeface="Calibri"/>
                          <a:cs typeface="Times New Roman"/>
                        </a:rPr>
                        <a:t>Target Score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Exceptional </a:t>
                      </a:r>
                      <a:endParaRPr lang="en-US" sz="1300" u="none" dirty="0" smtClean="0">
                        <a:solidFill>
                          <a:sysClr val="windowText" lastClr="000000"/>
                        </a:solidFill>
                        <a:latin typeface="+mn-lt"/>
                        <a:ea typeface="Calibri"/>
                        <a:cs typeface="Times New Roman"/>
                      </a:endParaRPr>
                    </a:p>
                    <a:p>
                      <a:pPr marL="0" marR="0" algn="ctr">
                        <a:lnSpc>
                          <a:spcPct val="115000"/>
                        </a:lnSpc>
                        <a:spcBef>
                          <a:spcPts val="0"/>
                        </a:spcBef>
                        <a:spcAft>
                          <a:spcPts val="0"/>
                        </a:spcAft>
                      </a:pPr>
                      <a:r>
                        <a:rPr lang="en-US" sz="1300" u="none" dirty="0" smtClean="0">
                          <a:solidFill>
                            <a:sysClr val="windowText" lastClr="000000"/>
                          </a:solidFill>
                          <a:latin typeface="+mn-lt"/>
                          <a:ea typeface="Calibri"/>
                          <a:cs typeface="Times New Roman"/>
                        </a:rPr>
                        <a:t>(</a:t>
                      </a:r>
                      <a:r>
                        <a:rPr lang="en-US" sz="1300" u="none" dirty="0">
                          <a:solidFill>
                            <a:sysClr val="windowText" lastClr="000000"/>
                          </a:solidFill>
                          <a:latin typeface="+mn-lt"/>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Full </a:t>
                      </a:r>
                      <a:endParaRPr lang="en-US" sz="1300" u="none" dirty="0" smtClean="0">
                        <a:solidFill>
                          <a:sysClr val="windowText" lastClr="000000"/>
                        </a:solidFill>
                        <a:latin typeface="+mn-lt"/>
                        <a:ea typeface="Calibri"/>
                        <a:cs typeface="Times New Roman"/>
                      </a:endParaRPr>
                    </a:p>
                    <a:p>
                      <a:pPr marL="0" marR="0" algn="ctr">
                        <a:lnSpc>
                          <a:spcPct val="115000"/>
                        </a:lnSpc>
                        <a:spcBef>
                          <a:spcPts val="0"/>
                        </a:spcBef>
                        <a:spcAft>
                          <a:spcPts val="0"/>
                        </a:spcAft>
                      </a:pPr>
                      <a:r>
                        <a:rPr lang="en-US" sz="1300" u="none" dirty="0" smtClean="0">
                          <a:solidFill>
                            <a:sysClr val="windowText" lastClr="000000"/>
                          </a:solidFill>
                          <a:latin typeface="+mn-lt"/>
                          <a:ea typeface="Calibri"/>
                          <a:cs typeface="Times New Roman"/>
                        </a:rPr>
                        <a:t>(</a:t>
                      </a:r>
                      <a:r>
                        <a:rPr lang="en-US" sz="1300" u="none" dirty="0">
                          <a:solidFill>
                            <a:sysClr val="windowText" lastClr="000000"/>
                          </a:solidFill>
                          <a:latin typeface="+mn-lt"/>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Partial </a:t>
                      </a:r>
                      <a:endParaRPr lang="en-US" sz="1300" u="none" dirty="0" smtClean="0">
                        <a:solidFill>
                          <a:sysClr val="windowText" lastClr="000000"/>
                        </a:solidFill>
                        <a:latin typeface="+mn-lt"/>
                        <a:ea typeface="Calibri"/>
                        <a:cs typeface="Times New Roman"/>
                      </a:endParaRPr>
                    </a:p>
                    <a:p>
                      <a:pPr marL="0" marR="0" algn="ctr">
                        <a:lnSpc>
                          <a:spcPct val="115000"/>
                        </a:lnSpc>
                        <a:spcBef>
                          <a:spcPts val="0"/>
                        </a:spcBef>
                        <a:spcAft>
                          <a:spcPts val="0"/>
                        </a:spcAft>
                      </a:pPr>
                      <a:r>
                        <a:rPr lang="en-US" sz="1300" u="none" dirty="0" smtClean="0">
                          <a:solidFill>
                            <a:sysClr val="windowText" lastClr="000000"/>
                          </a:solidFill>
                          <a:latin typeface="+mn-lt"/>
                          <a:ea typeface="Calibri"/>
                          <a:cs typeface="Times New Roman"/>
                        </a:rPr>
                        <a:t>(</a:t>
                      </a:r>
                      <a:r>
                        <a:rPr lang="en-US" sz="1300" u="none" dirty="0">
                          <a:solidFill>
                            <a:sysClr val="windowText" lastClr="000000"/>
                          </a:solidFill>
                          <a:latin typeface="+mn-lt"/>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300" u="none" dirty="0">
                          <a:solidFill>
                            <a:sysClr val="windowText" lastClr="000000"/>
                          </a:solidFill>
                          <a:latin typeface="+mn-lt"/>
                          <a:ea typeface="Calibri"/>
                          <a:cs typeface="Times New Roman"/>
                        </a:rPr>
                        <a:t>Insufficient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lumMod val="85000"/>
                      </a:schemeClr>
                    </a:solidFill>
                  </a:tcPr>
                </a:tc>
              </a:tr>
              <a:tr h="1095375">
                <a:tc>
                  <a:txBody>
                    <a:bodyPr/>
                    <a:lstStyle/>
                    <a:p>
                      <a:pPr marL="0" marR="0">
                        <a:lnSpc>
                          <a:spcPct val="115000"/>
                        </a:lnSpc>
                        <a:spcBef>
                          <a:spcPts val="0"/>
                        </a:spcBef>
                        <a:spcAft>
                          <a:spcPts val="0"/>
                        </a:spcAft>
                      </a:pPr>
                      <a:r>
                        <a:rPr lang="en-US" sz="1400" dirty="0">
                          <a:latin typeface="+mn-lt"/>
                          <a:ea typeface="Calibri"/>
                          <a:cs typeface="Times New Roman"/>
                        </a:rPr>
                        <a:t>Increase 12 sounds at </a:t>
                      </a:r>
                      <a:r>
                        <a:rPr lang="en-US" sz="1400" dirty="0" smtClean="0">
                          <a:latin typeface="+mn-lt"/>
                          <a:ea typeface="Calibri"/>
                          <a:cs typeface="Times New Roman"/>
                        </a:rPr>
                        <a:t>each</a:t>
                      </a:r>
                      <a:r>
                        <a:rPr lang="en-US" sz="1400" baseline="0" dirty="0" smtClean="0">
                          <a:latin typeface="+mn-lt"/>
                          <a:ea typeface="Calibri"/>
                          <a:cs typeface="Times New Roman"/>
                        </a:rPr>
                        <a:t> </a:t>
                      </a:r>
                      <a:r>
                        <a:rPr lang="en-US" sz="1400" dirty="0" smtClean="0">
                          <a:latin typeface="+mn-lt"/>
                          <a:ea typeface="Calibri"/>
                          <a:cs typeface="Times New Roman"/>
                        </a:rPr>
                        <a:t>DIBELS </a:t>
                      </a:r>
                      <a:r>
                        <a:rPr lang="en-US" sz="1400" u="sng" dirty="0">
                          <a:latin typeface="+mn-lt"/>
                          <a:ea typeface="Calibri"/>
                          <a:cs typeface="Times New Roman"/>
                        </a:rPr>
                        <a:t>or</a:t>
                      </a:r>
                      <a:r>
                        <a:rPr lang="en-US" sz="1400" dirty="0">
                          <a:latin typeface="+mn-lt"/>
                          <a:ea typeface="Calibri"/>
                          <a:cs typeface="Times New Roman"/>
                        </a:rPr>
                        <a:t> 25 </a:t>
                      </a:r>
                      <a:r>
                        <a:rPr lang="en-US" sz="1400" dirty="0" smtClean="0">
                          <a:latin typeface="+mn-lt"/>
                          <a:ea typeface="Calibri"/>
                          <a:cs typeface="Times New Roman"/>
                        </a:rPr>
                        <a:t>sounds/minute </a:t>
                      </a:r>
                      <a:r>
                        <a:rPr lang="en-US" sz="1400" dirty="0">
                          <a:latin typeface="+mn-lt"/>
                          <a:ea typeface="Calibri"/>
                          <a:cs typeface="Times New Roman"/>
                        </a:rPr>
                        <a:t>by end of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Greater than 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87%-94%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75-86%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Less than 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Growth Percentile (SGP) Scoring</a:t>
            </a:r>
            <a:endParaRPr lang="en-US" dirty="0"/>
          </a:p>
        </p:txBody>
      </p:sp>
      <p:graphicFrame>
        <p:nvGraphicFramePr>
          <p:cNvPr id="4" name="Table 3" descr="mSGP conversion chart"/>
          <p:cNvGraphicFramePr>
            <a:graphicFrameLocks noGrp="1"/>
          </p:cNvGraphicFramePr>
          <p:nvPr>
            <p:extLst>
              <p:ext uri="{D42A27DB-BD31-4B8C-83A1-F6EECF244321}">
                <p14:modId xmlns:p14="http://schemas.microsoft.com/office/powerpoint/2010/main" val="465422429"/>
              </p:ext>
            </p:extLst>
          </p:nvPr>
        </p:nvGraphicFramePr>
        <p:xfrm>
          <a:off x="533400" y="2362200"/>
          <a:ext cx="1828800" cy="3078480"/>
        </p:xfrm>
        <a:graphic>
          <a:graphicData uri="http://schemas.openxmlformats.org/drawingml/2006/table">
            <a:tbl>
              <a:tblPr firstRow="1"/>
              <a:tblGrid>
                <a:gridCol w="914400"/>
                <a:gridCol w="914400"/>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1 – 20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1.0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25</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26</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27</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28</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29</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2.0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2.1</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descr="&quot;&quot;"/>
          <p:cNvGraphicFramePr>
            <a:graphicFrameLocks noGrp="1"/>
          </p:cNvGraphicFramePr>
          <p:nvPr>
            <p:extLst>
              <p:ext uri="{D42A27DB-BD31-4B8C-83A1-F6EECF244321}">
                <p14:modId xmlns:p14="http://schemas.microsoft.com/office/powerpoint/2010/main" val="1366900502"/>
              </p:ext>
            </p:extLst>
          </p:nvPr>
        </p:nvGraphicFramePr>
        <p:xfrm>
          <a:off x="6705600" y="2325624"/>
          <a:ext cx="1819906" cy="3115056"/>
        </p:xfrm>
        <a:graphic>
          <a:graphicData uri="http://schemas.openxmlformats.org/drawingml/2006/table">
            <a:tbl>
              <a:tblPr firstRow="1"/>
              <a:tblGrid>
                <a:gridCol w="909953"/>
                <a:gridCol w="909953"/>
              </a:tblGrid>
              <a:tr h="173736">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73736">
                <a:tc>
                  <a:txBody>
                    <a:bodyPr/>
                    <a:lstStyle/>
                    <a:p>
                      <a:pPr marL="0" marR="0" algn="ctr">
                        <a:spcBef>
                          <a:spcPts val="0"/>
                        </a:spcBef>
                        <a:spcAft>
                          <a:spcPts val="0"/>
                        </a:spcAft>
                      </a:pPr>
                      <a:r>
                        <a:rPr lang="en-US" sz="1100" b="1" dirty="0">
                          <a:latin typeface="+mn-lt"/>
                          <a:ea typeface="Calibri"/>
                          <a:cs typeface="Times New Roman"/>
                        </a:rPr>
                        <a:t>65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3.5</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3.5</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3.5</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3.9</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3.9</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3.9</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80 - 99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4.0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descr="&quot;&quot;"/>
          <p:cNvGraphicFramePr>
            <a:graphicFrameLocks noGrp="1"/>
          </p:cNvGraphicFramePr>
          <p:nvPr>
            <p:extLst>
              <p:ext uri="{D42A27DB-BD31-4B8C-83A1-F6EECF244321}">
                <p14:modId xmlns:p14="http://schemas.microsoft.com/office/powerpoint/2010/main" val="2679294412"/>
              </p:ext>
            </p:extLst>
          </p:nvPr>
        </p:nvGraphicFramePr>
        <p:xfrm>
          <a:off x="2590800" y="2362200"/>
          <a:ext cx="1819906" cy="3078480"/>
        </p:xfrm>
        <a:graphic>
          <a:graphicData uri="http://schemas.openxmlformats.org/drawingml/2006/table">
            <a:tbl>
              <a:tblPr firstRow="1"/>
              <a:tblGrid>
                <a:gridCol w="909953"/>
                <a:gridCol w="909953"/>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35</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2.5</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36</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2.5</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37</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38</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39</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2.7</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2.7</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2.8</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2.8</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2.9</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2.9</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descr="&quot;&quot;"/>
          <p:cNvGraphicFramePr>
            <a:graphicFrameLocks noGrp="1"/>
          </p:cNvGraphicFramePr>
          <p:nvPr>
            <p:extLst>
              <p:ext uri="{D42A27DB-BD31-4B8C-83A1-F6EECF244321}">
                <p14:modId xmlns:p14="http://schemas.microsoft.com/office/powerpoint/2010/main" val="2758850236"/>
              </p:ext>
            </p:extLst>
          </p:nvPr>
        </p:nvGraphicFramePr>
        <p:xfrm>
          <a:off x="4572000" y="2362200"/>
          <a:ext cx="1819906" cy="3078480"/>
        </p:xfrm>
        <a:graphic>
          <a:graphicData uri="http://schemas.openxmlformats.org/drawingml/2006/table">
            <a:tbl>
              <a:tblPr firstRow="1"/>
              <a:tblGrid>
                <a:gridCol w="909953"/>
                <a:gridCol w="909953"/>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50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3.1</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3.1</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3.2</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3.2</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3.3</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3.3</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81000" y="1371600"/>
            <a:ext cx="8077200" cy="1200329"/>
          </a:xfrm>
          <a:prstGeom prst="rect">
            <a:avLst/>
          </a:prstGeom>
          <a:noFill/>
        </p:spPr>
        <p:txBody>
          <a:bodyPr wrap="square" rtlCol="0">
            <a:spAutoFit/>
          </a:bodyPr>
          <a:lstStyle/>
          <a:p>
            <a:pPr>
              <a:buClr>
                <a:schemeClr val="accent5">
                  <a:lumMod val="60000"/>
                  <a:lumOff val="40000"/>
                </a:schemeClr>
              </a:buClr>
            </a:pPr>
            <a:r>
              <a:rPr lang="en-US" dirty="0" smtClean="0">
                <a:ea typeface="Times"/>
                <a:cs typeface="Times New Roman"/>
              </a:rPr>
              <a:t>Median Student Growth Percentile (</a:t>
            </a:r>
            <a:r>
              <a:rPr lang="en-US" dirty="0" err="1" smtClean="0">
                <a:ea typeface="Times"/>
                <a:cs typeface="Times New Roman"/>
              </a:rPr>
              <a:t>mSGP</a:t>
            </a:r>
            <a:r>
              <a:rPr lang="en-US" dirty="0" smtClean="0">
                <a:ea typeface="Times"/>
                <a:cs typeface="Times New Roman"/>
              </a:rPr>
              <a:t>) scores provided by the Department will be translated from a 1 – 99 into a 1 - 4 score according to the conversion chart below and then used in a summative rating. </a:t>
            </a:r>
          </a:p>
          <a:p>
            <a:pPr>
              <a:buClr>
                <a:schemeClr val="accent5">
                  <a:lumMod val="60000"/>
                  <a:lumOff val="40000"/>
                </a:schemeClr>
              </a:buClr>
            </a:pPr>
            <a:endParaRPr lang="en-US" sz="400" dirty="0" smtClean="0">
              <a:ea typeface="Times"/>
              <a:cs typeface="Times New Roman"/>
            </a:endParaRPr>
          </a:p>
          <a:p>
            <a:pPr marL="228600" indent="-228600">
              <a:buClr>
                <a:schemeClr val="accent5">
                  <a:lumMod val="60000"/>
                  <a:lumOff val="40000"/>
                </a:schemeClr>
              </a:buClr>
            </a:pPr>
            <a:endParaRPr lang="en-US" sz="1400" dirty="0" smtClean="0">
              <a:ea typeface="Times"/>
              <a:cs typeface="Times New Roman"/>
            </a:endParaRPr>
          </a:p>
        </p:txBody>
      </p:sp>
      <p:sp>
        <p:nvSpPr>
          <p:cNvPr id="10" name="TextBox 9"/>
          <p:cNvSpPr txBox="1"/>
          <p:nvPr/>
        </p:nvSpPr>
        <p:spPr>
          <a:xfrm>
            <a:off x="457200" y="5562600"/>
            <a:ext cx="8382000" cy="646331"/>
          </a:xfrm>
          <a:prstGeom prst="rect">
            <a:avLst/>
          </a:prstGeom>
          <a:noFill/>
        </p:spPr>
        <p:txBody>
          <a:bodyPr wrap="square" rtlCol="0">
            <a:spAutoFit/>
          </a:bodyPr>
          <a:lstStyle/>
          <a:p>
            <a:r>
              <a:rPr lang="en-US" dirty="0" smtClean="0">
                <a:ea typeface="Times"/>
                <a:cs typeface="Times New Roman"/>
              </a:rPr>
              <a:t>The Department will provide individual school </a:t>
            </a:r>
            <a:r>
              <a:rPr lang="en-US" dirty="0" err="1" smtClean="0">
                <a:ea typeface="Times"/>
                <a:cs typeface="Times New Roman"/>
              </a:rPr>
              <a:t>mSGP</a:t>
            </a:r>
            <a:r>
              <a:rPr lang="en-US" dirty="0" smtClean="0">
                <a:ea typeface="Times"/>
                <a:cs typeface="Times New Roman"/>
              </a:rPr>
              <a:t> scores for districts as they become available in the following year.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Conversion Chart Explained</a:t>
            </a:r>
            <a:endParaRPr lang="en-US" dirty="0"/>
          </a:p>
        </p:txBody>
      </p:sp>
      <p:graphicFrame>
        <p:nvGraphicFramePr>
          <p:cNvPr id="5" name="Table 4" descr="&quot;&quot;"/>
          <p:cNvGraphicFramePr>
            <a:graphicFrameLocks noGrp="1"/>
          </p:cNvGraphicFramePr>
          <p:nvPr>
            <p:extLst>
              <p:ext uri="{D42A27DB-BD31-4B8C-83A1-F6EECF244321}">
                <p14:modId xmlns:p14="http://schemas.microsoft.com/office/powerpoint/2010/main" val="3847330771"/>
              </p:ext>
            </p:extLst>
          </p:nvPr>
        </p:nvGraphicFramePr>
        <p:xfrm>
          <a:off x="381000" y="1371600"/>
          <a:ext cx="1819906" cy="4876800"/>
        </p:xfrm>
        <a:graphic>
          <a:graphicData uri="http://schemas.openxmlformats.org/drawingml/2006/table">
            <a:tbl>
              <a:tblPr firstRow="1"/>
              <a:tblGrid>
                <a:gridCol w="909953"/>
                <a:gridCol w="909953"/>
              </a:tblGrid>
              <a:tr h="91440">
                <a:tc>
                  <a:txBody>
                    <a:bodyPr/>
                    <a:lstStyle/>
                    <a:p>
                      <a:pPr marL="0" marR="0" algn="ctr">
                        <a:spcBef>
                          <a:spcPts val="0"/>
                        </a:spcBef>
                        <a:spcAft>
                          <a:spcPts val="0"/>
                        </a:spcAft>
                      </a:pPr>
                      <a:r>
                        <a:rPr lang="en-US" sz="1000" b="0" dirty="0" err="1">
                          <a:solidFill>
                            <a:srgbClr val="FFFFFF"/>
                          </a:solidFill>
                          <a:latin typeface="+mn-lt"/>
                          <a:ea typeface="Calibri"/>
                          <a:cs typeface="Times New Roman"/>
                        </a:rPr>
                        <a:t>mSGP</a:t>
                      </a:r>
                      <a:r>
                        <a:rPr lang="en-US" sz="1000" b="0" dirty="0">
                          <a:solidFill>
                            <a:srgbClr val="FFFFFF"/>
                          </a:solidFill>
                          <a:latin typeface="+mn-lt"/>
                          <a:ea typeface="Calibri"/>
                          <a:cs typeface="Times New Roman"/>
                        </a:rPr>
                        <a:t> Score</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000" b="0" dirty="0">
                          <a:solidFill>
                            <a:srgbClr val="FFFFFF"/>
                          </a:solidFill>
                          <a:latin typeface="+mn-lt"/>
                          <a:ea typeface="Calibri"/>
                          <a:cs typeface="Times New Roman"/>
                        </a:rPr>
                        <a:t>Evaluation Rating</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91440">
                <a:tc>
                  <a:txBody>
                    <a:bodyPr/>
                    <a:lstStyle/>
                    <a:p>
                      <a:pPr marL="0" marR="0" algn="ctr">
                        <a:spcBef>
                          <a:spcPts val="0"/>
                        </a:spcBef>
                        <a:spcAft>
                          <a:spcPts val="0"/>
                        </a:spcAft>
                      </a:pPr>
                      <a:r>
                        <a:rPr lang="en-US" sz="1000" b="0" dirty="0">
                          <a:latin typeface="+mn-lt"/>
                          <a:ea typeface="Calibri"/>
                          <a:cs typeface="Times New Roman"/>
                        </a:rPr>
                        <a:t>35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36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37</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38</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39</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2.7</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40</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2.7</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41</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2.8</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42</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2.8</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43</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2.9</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44</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2.9</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45</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46</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47</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48</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49</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51</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52</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53</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54</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55</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56</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57</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58</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59</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60</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Left Brace 6" descr="&quot;&quot;"/>
          <p:cNvSpPr/>
          <p:nvPr/>
        </p:nvSpPr>
        <p:spPr>
          <a:xfrm>
            <a:off x="2438400" y="2362200"/>
            <a:ext cx="838200" cy="2895600"/>
          </a:xfrm>
          <a:prstGeom prst="leftBrace">
            <a:avLst>
              <a:gd name="adj1" fmla="val 8333"/>
              <a:gd name="adj2" fmla="val 55655"/>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3505200" y="2362200"/>
            <a:ext cx="4648200" cy="2923877"/>
          </a:xfrm>
          <a:prstGeom prst="rect">
            <a:avLst/>
          </a:prstGeom>
          <a:noFill/>
        </p:spPr>
        <p:txBody>
          <a:bodyPr wrap="square" rtlCol="0">
            <a:spAutoFit/>
          </a:bodyPr>
          <a:lstStyle/>
          <a:p>
            <a:r>
              <a:rPr lang="en-US" b="1" dirty="0" smtClean="0"/>
              <a:t>Why are all the values between 45 and 55 set to the same score (3.0)?</a:t>
            </a:r>
            <a:r>
              <a:rPr lang="en-US" dirty="0" smtClean="0"/>
              <a:t> </a:t>
            </a:r>
          </a:p>
          <a:p>
            <a:endParaRPr lang="en-US" sz="400" dirty="0"/>
          </a:p>
          <a:p>
            <a:pPr marL="285750" indent="-285750">
              <a:buClr>
                <a:schemeClr val="accent5"/>
              </a:buClr>
              <a:buFont typeface="Arial"/>
              <a:buChar char="•"/>
            </a:pPr>
            <a:r>
              <a:rPr lang="en-US" dirty="0" smtClean="0"/>
              <a:t>The Department believes that educators in the middle of the </a:t>
            </a:r>
            <a:r>
              <a:rPr lang="en-US" dirty="0" err="1" smtClean="0"/>
              <a:t>mSGP</a:t>
            </a:r>
            <a:r>
              <a:rPr lang="en-US" dirty="0" smtClean="0"/>
              <a:t> distribution are driving significant academic growth in their students.</a:t>
            </a:r>
          </a:p>
          <a:p>
            <a:pPr>
              <a:buClr>
                <a:schemeClr val="accent5"/>
              </a:buClr>
            </a:pPr>
            <a:endParaRPr lang="en-US" sz="400" dirty="0"/>
          </a:p>
          <a:p>
            <a:pPr marL="285750" indent="-285750">
              <a:buClr>
                <a:schemeClr val="accent5"/>
              </a:buClr>
              <a:buFont typeface="Arial"/>
              <a:buChar char="•"/>
            </a:pPr>
            <a:r>
              <a:rPr lang="en-US" dirty="0" smtClean="0"/>
              <a:t>Educators whose students achieve scores in this range should be recognized by receiving a rating on par with their impact.</a:t>
            </a:r>
          </a:p>
          <a:p>
            <a:pPr marL="285750" indent="-285750">
              <a:buClr>
                <a:schemeClr val="accent5"/>
              </a:buClr>
            </a:pP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sz="4000" dirty="0" err="1" smtClean="0"/>
              <a:t>mSGP</a:t>
            </a:r>
            <a:r>
              <a:rPr lang="en-US" sz="4000" dirty="0" smtClean="0"/>
              <a:t> </a:t>
            </a:r>
            <a:r>
              <a:rPr lang="en-US" sz="4000" dirty="0" smtClean="0"/>
              <a:t>Conversion Chart </a:t>
            </a:r>
            <a:r>
              <a:rPr lang="en-US" sz="4000" dirty="0" smtClean="0"/>
              <a:t>Explained </a:t>
            </a:r>
            <a:r>
              <a:rPr lang="en-US" dirty="0" smtClean="0"/>
              <a:t/>
            </a:r>
            <a:br>
              <a:rPr lang="en-US" dirty="0" smtClean="0"/>
            </a:br>
            <a:r>
              <a:rPr lang="en-US" dirty="0"/>
              <a:t/>
            </a:r>
            <a:br>
              <a:rPr lang="en-US" dirty="0"/>
            </a:br>
            <a:r>
              <a:rPr lang="en-US" dirty="0" smtClean="0"/>
              <a:t>(slide 1 of 2)</a:t>
            </a:r>
            <a:endParaRPr lang="en-US" dirty="0"/>
          </a:p>
        </p:txBody>
      </p:sp>
      <p:graphicFrame>
        <p:nvGraphicFramePr>
          <p:cNvPr id="4" name="Table 3" descr="&quot;&quot;"/>
          <p:cNvGraphicFramePr>
            <a:graphicFrameLocks noGrp="1"/>
          </p:cNvGraphicFramePr>
          <p:nvPr>
            <p:extLst>
              <p:ext uri="{D42A27DB-BD31-4B8C-83A1-F6EECF244321}">
                <p14:modId xmlns:p14="http://schemas.microsoft.com/office/powerpoint/2010/main" val="2148979313"/>
              </p:ext>
            </p:extLst>
          </p:nvPr>
        </p:nvGraphicFramePr>
        <p:xfrm>
          <a:off x="228600" y="1905000"/>
          <a:ext cx="1828800" cy="3322320"/>
        </p:xfrm>
        <a:graphic>
          <a:graphicData uri="http://schemas.openxmlformats.org/drawingml/2006/table">
            <a:tbl>
              <a:tblPr firstRow="1"/>
              <a:tblGrid>
                <a:gridCol w="914400"/>
                <a:gridCol w="914400"/>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26720">
                <a:tc>
                  <a:txBody>
                    <a:bodyPr/>
                    <a:lstStyle/>
                    <a:p>
                      <a:pPr marL="0" marR="0" algn="ctr">
                        <a:spcBef>
                          <a:spcPts val="0"/>
                        </a:spcBef>
                        <a:spcAft>
                          <a:spcPts val="0"/>
                        </a:spcAft>
                      </a:pPr>
                      <a:r>
                        <a:rPr lang="en-US" sz="1100" b="1" dirty="0">
                          <a:latin typeface="+mn-lt"/>
                          <a:ea typeface="Calibri"/>
                          <a:cs typeface="Times New Roman"/>
                        </a:rPr>
                        <a:t>1 – 20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1.0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26</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30</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2.0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2.1</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Left Brace 5" descr="&quot;&quot;"/>
          <p:cNvSpPr/>
          <p:nvPr/>
        </p:nvSpPr>
        <p:spPr>
          <a:xfrm>
            <a:off x="2286000" y="1905000"/>
            <a:ext cx="609600" cy="4114800"/>
          </a:xfrm>
          <a:prstGeom prst="leftBrace">
            <a:avLst>
              <a:gd name="adj1" fmla="val 8333"/>
              <a:gd name="adj2" fmla="val 13019"/>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Rectangle 6"/>
          <p:cNvSpPr/>
          <p:nvPr/>
        </p:nvSpPr>
        <p:spPr>
          <a:xfrm>
            <a:off x="2895600" y="1828800"/>
            <a:ext cx="3505200" cy="4370427"/>
          </a:xfrm>
          <a:prstGeom prst="rect">
            <a:avLst/>
          </a:prstGeom>
        </p:spPr>
        <p:txBody>
          <a:bodyPr wrap="square">
            <a:spAutoFit/>
          </a:bodyPr>
          <a:lstStyle/>
          <a:p>
            <a:r>
              <a:rPr lang="en-US" b="1" dirty="0" smtClean="0"/>
              <a:t>Why are the values at the extreme ends of the distribution, 1-20 = 1 in this case (and 80-99 = 4), set to the same score?</a:t>
            </a:r>
            <a:r>
              <a:rPr lang="en-US" dirty="0" smtClean="0"/>
              <a:t> </a:t>
            </a:r>
          </a:p>
          <a:p>
            <a:endParaRPr lang="en-US" sz="400" dirty="0"/>
          </a:p>
          <a:p>
            <a:pPr marL="285750" indent="-285750">
              <a:buClr>
                <a:schemeClr val="accent5"/>
              </a:buClr>
              <a:buFont typeface="Arial"/>
              <a:buChar char="•"/>
            </a:pPr>
            <a:r>
              <a:rPr lang="en-US" dirty="0" smtClean="0"/>
              <a:t>When more than half of an educator’s students are in the top 20 percentile points on the SGP scale it is an indication of very high growth. </a:t>
            </a:r>
          </a:p>
          <a:p>
            <a:pPr marL="285750" indent="-285750">
              <a:buClr>
                <a:schemeClr val="accent5"/>
              </a:buClr>
            </a:pPr>
            <a:endParaRPr lang="en-US" sz="400" dirty="0" smtClean="0"/>
          </a:p>
          <a:p>
            <a:pPr marL="285750" indent="-285750">
              <a:buClr>
                <a:schemeClr val="accent5"/>
              </a:buClr>
              <a:buFont typeface="Arial"/>
              <a:buChar char="•"/>
            </a:pPr>
            <a:r>
              <a:rPr lang="en-US" dirty="0"/>
              <a:t>W</a:t>
            </a:r>
            <a:r>
              <a:rPr lang="en-US" dirty="0" smtClean="0"/>
              <a:t>hen more than half of an educator’s students are in the bottom percentile points this is an indicator of low growth to be considered with other evidence</a:t>
            </a:r>
            <a:r>
              <a:rPr lang="en-US" sz="1400" dirty="0" smtClean="0"/>
              <a:t>.</a:t>
            </a:r>
          </a:p>
        </p:txBody>
      </p:sp>
      <p:graphicFrame>
        <p:nvGraphicFramePr>
          <p:cNvPr id="8" name="Table 7" descr="&quot;&quot;"/>
          <p:cNvGraphicFramePr>
            <a:graphicFrameLocks noGrp="1"/>
          </p:cNvGraphicFramePr>
          <p:nvPr>
            <p:extLst>
              <p:ext uri="{D42A27DB-BD31-4B8C-83A1-F6EECF244321}">
                <p14:modId xmlns:p14="http://schemas.microsoft.com/office/powerpoint/2010/main" val="3982910231"/>
              </p:ext>
            </p:extLst>
          </p:nvPr>
        </p:nvGraphicFramePr>
        <p:xfrm>
          <a:off x="7010400" y="1905000"/>
          <a:ext cx="1828800" cy="3429000"/>
        </p:xfrm>
        <a:graphic>
          <a:graphicData uri="http://schemas.openxmlformats.org/drawingml/2006/table">
            <a:tbl>
              <a:tblPr firstRow="1"/>
              <a:tblGrid>
                <a:gridCol w="914400"/>
                <a:gridCol w="914400"/>
              </a:tblGrid>
              <a:tr h="338667">
                <a:tc>
                  <a:txBody>
                    <a:bodyPr/>
                    <a:lstStyle/>
                    <a:p>
                      <a:pPr marL="0" marR="0" algn="ctr">
                        <a:spcBef>
                          <a:spcPts val="0"/>
                        </a:spcBef>
                        <a:spcAft>
                          <a:spcPts val="0"/>
                        </a:spcAft>
                      </a:pPr>
                      <a:r>
                        <a:rPr lang="en-US" sz="1100" dirty="0" err="1">
                          <a:solidFill>
                            <a:srgbClr val="FFFFFF"/>
                          </a:solidFill>
                          <a:latin typeface="+mn-lt"/>
                          <a:ea typeface="Calibri"/>
                          <a:cs typeface="Times New Roman"/>
                        </a:rPr>
                        <a:t>mSGP</a:t>
                      </a:r>
                      <a:r>
                        <a:rPr lang="en-US" sz="1100" dirty="0">
                          <a:solidFill>
                            <a:srgbClr val="FFFFFF"/>
                          </a:solidFill>
                          <a:latin typeface="+mn-lt"/>
                          <a:ea typeface="Calibri"/>
                          <a:cs typeface="Times New Roman"/>
                        </a:rPr>
                        <a:t> Score</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dirty="0">
                          <a:solidFill>
                            <a:srgbClr val="FFFFFF"/>
                          </a:solidFill>
                          <a:latin typeface="+mn-lt"/>
                          <a:ea typeface="Calibri"/>
                          <a:cs typeface="Times New Roman"/>
                        </a:rPr>
                        <a:t>Evaluation Rating</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9333">
                <a:tc>
                  <a:txBody>
                    <a:bodyPr/>
                    <a:lstStyle/>
                    <a:p>
                      <a:pPr marL="0" marR="0" algn="ctr">
                        <a:spcBef>
                          <a:spcPts val="0"/>
                        </a:spcBef>
                        <a:spcAft>
                          <a:spcPts val="0"/>
                        </a:spcAft>
                      </a:pPr>
                      <a:r>
                        <a:rPr lang="en-US" sz="1100">
                          <a:latin typeface="+mn-lt"/>
                          <a:ea typeface="Calibri"/>
                          <a:cs typeface="Times New Roman"/>
                        </a:rPr>
                        <a:t>65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70</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71</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72</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73</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74</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38">
                <a:tc>
                  <a:txBody>
                    <a:bodyPr/>
                    <a:lstStyle/>
                    <a:p>
                      <a:pPr marL="0" marR="0" algn="ctr">
                        <a:spcBef>
                          <a:spcPts val="0"/>
                        </a:spcBef>
                        <a:spcAft>
                          <a:spcPts val="0"/>
                        </a:spcAft>
                      </a:pPr>
                      <a:r>
                        <a:rPr lang="en-US" sz="1100" b="1" dirty="0">
                          <a:latin typeface="+mn-lt"/>
                          <a:ea typeface="Calibri"/>
                          <a:cs typeface="Times New Roman"/>
                        </a:rPr>
                        <a:t>80 - 99</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4.0</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Left Brace 8" descr="&quot;&quot;"/>
          <p:cNvSpPr/>
          <p:nvPr/>
        </p:nvSpPr>
        <p:spPr>
          <a:xfrm flipH="1">
            <a:off x="6096000" y="1828800"/>
            <a:ext cx="685800" cy="4114800"/>
          </a:xfrm>
          <a:prstGeom prst="leftBrace">
            <a:avLst>
              <a:gd name="adj1" fmla="val 8333"/>
              <a:gd name="adj2" fmla="val 75304"/>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sz="4000" dirty="0" err="1" smtClean="0"/>
              <a:t>mSGP</a:t>
            </a:r>
            <a:r>
              <a:rPr lang="en-US" sz="4000" dirty="0" smtClean="0"/>
              <a:t> </a:t>
            </a:r>
            <a:r>
              <a:rPr lang="en-US" sz="4000" dirty="0" smtClean="0"/>
              <a:t>Conversion Chart </a:t>
            </a:r>
            <a:r>
              <a:rPr lang="en-US" sz="4000" dirty="0" smtClean="0"/>
              <a:t>Explained </a:t>
            </a:r>
            <a:r>
              <a:rPr lang="en-US" dirty="0" smtClean="0"/>
              <a:t/>
            </a:r>
            <a:br>
              <a:rPr lang="en-US" dirty="0" smtClean="0"/>
            </a:br>
            <a:r>
              <a:rPr lang="en-US" dirty="0"/>
              <a:t/>
            </a:r>
            <a:br>
              <a:rPr lang="en-US" dirty="0"/>
            </a:br>
            <a:r>
              <a:rPr lang="en-US" dirty="0" smtClean="0"/>
              <a:t>(slide 2 of 2)</a:t>
            </a:r>
            <a:endParaRPr lang="en-US" dirty="0"/>
          </a:p>
        </p:txBody>
      </p:sp>
      <p:graphicFrame>
        <p:nvGraphicFramePr>
          <p:cNvPr id="5" name="Table 4" descr="&quot;&quot;"/>
          <p:cNvGraphicFramePr>
            <a:graphicFrameLocks noGrp="1"/>
          </p:cNvGraphicFramePr>
          <p:nvPr>
            <p:extLst>
              <p:ext uri="{D42A27DB-BD31-4B8C-83A1-F6EECF244321}">
                <p14:modId xmlns:p14="http://schemas.microsoft.com/office/powerpoint/2010/main" val="3348313726"/>
              </p:ext>
            </p:extLst>
          </p:nvPr>
        </p:nvGraphicFramePr>
        <p:xfrm>
          <a:off x="457200" y="1905000"/>
          <a:ext cx="1828800" cy="3429000"/>
        </p:xfrm>
        <a:graphic>
          <a:graphicData uri="http://schemas.openxmlformats.org/drawingml/2006/table">
            <a:tbl>
              <a:tblPr firstRow="1"/>
              <a:tblGrid>
                <a:gridCol w="914400"/>
                <a:gridCol w="914400"/>
              </a:tblGrid>
              <a:tr h="338667">
                <a:tc>
                  <a:txBody>
                    <a:bodyPr/>
                    <a:lstStyle/>
                    <a:p>
                      <a:pPr marL="0" marR="0" algn="ctr">
                        <a:spcBef>
                          <a:spcPts val="0"/>
                        </a:spcBef>
                        <a:spcAft>
                          <a:spcPts val="0"/>
                        </a:spcAft>
                      </a:pPr>
                      <a:r>
                        <a:rPr lang="en-US" sz="1100" dirty="0" err="1">
                          <a:solidFill>
                            <a:srgbClr val="FFFFFF"/>
                          </a:solidFill>
                          <a:latin typeface="+mn-lt"/>
                          <a:ea typeface="Calibri"/>
                          <a:cs typeface="Times New Roman"/>
                        </a:rPr>
                        <a:t>mSGP</a:t>
                      </a:r>
                      <a:r>
                        <a:rPr lang="en-US" sz="1100" dirty="0">
                          <a:solidFill>
                            <a:srgbClr val="FFFFFF"/>
                          </a:solidFill>
                          <a:latin typeface="+mn-lt"/>
                          <a:ea typeface="Calibri"/>
                          <a:cs typeface="Times New Roman"/>
                        </a:rPr>
                        <a:t> Score</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dirty="0">
                          <a:solidFill>
                            <a:srgbClr val="FFFFFF"/>
                          </a:solidFill>
                          <a:latin typeface="+mn-lt"/>
                          <a:ea typeface="Calibri"/>
                          <a:cs typeface="Times New Roman"/>
                        </a:rPr>
                        <a:t>Evaluation Rating</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9333">
                <a:tc>
                  <a:txBody>
                    <a:bodyPr/>
                    <a:lstStyle/>
                    <a:p>
                      <a:pPr marL="0" marR="0" algn="ctr">
                        <a:spcBef>
                          <a:spcPts val="0"/>
                        </a:spcBef>
                        <a:spcAft>
                          <a:spcPts val="0"/>
                        </a:spcAft>
                      </a:pPr>
                      <a:r>
                        <a:rPr lang="en-US" sz="1100">
                          <a:latin typeface="+mn-lt"/>
                          <a:ea typeface="Calibri"/>
                          <a:cs typeface="Times New Roman"/>
                        </a:rPr>
                        <a:t>65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70</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71</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72</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73</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74</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38">
                <a:tc>
                  <a:txBody>
                    <a:bodyPr/>
                    <a:lstStyle/>
                    <a:p>
                      <a:pPr marL="0" marR="0" algn="ctr">
                        <a:spcBef>
                          <a:spcPts val="0"/>
                        </a:spcBef>
                        <a:spcAft>
                          <a:spcPts val="0"/>
                        </a:spcAft>
                      </a:pPr>
                      <a:r>
                        <a:rPr lang="en-US" sz="1100" b="1" dirty="0">
                          <a:latin typeface="+mn-lt"/>
                          <a:ea typeface="Calibri"/>
                          <a:cs typeface="Times New Roman"/>
                        </a:rPr>
                        <a:t>80 - 99</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4.0</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Left Brace 5" descr="&quot;&quot;"/>
          <p:cNvSpPr/>
          <p:nvPr/>
        </p:nvSpPr>
        <p:spPr>
          <a:xfrm flipH="1">
            <a:off x="2438400" y="2286000"/>
            <a:ext cx="533400" cy="2514600"/>
          </a:xfrm>
          <a:prstGeom prst="leftBrace">
            <a:avLst>
              <a:gd name="adj1" fmla="val 8333"/>
              <a:gd name="adj2" fmla="val 63407"/>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3276600" y="2743200"/>
            <a:ext cx="4953000" cy="2646878"/>
          </a:xfrm>
          <a:prstGeom prst="rect">
            <a:avLst/>
          </a:prstGeom>
          <a:noFill/>
        </p:spPr>
        <p:txBody>
          <a:bodyPr wrap="square" rtlCol="0">
            <a:spAutoFit/>
          </a:bodyPr>
          <a:lstStyle/>
          <a:p>
            <a:r>
              <a:rPr lang="en-US" b="1" dirty="0" smtClean="0"/>
              <a:t>Why Decimals? Why Tenths? </a:t>
            </a:r>
          </a:p>
          <a:p>
            <a:endParaRPr lang="en-US" sz="400" dirty="0" smtClean="0"/>
          </a:p>
          <a:p>
            <a:pPr marL="342900" indent="-342900">
              <a:buClr>
                <a:schemeClr val="accent5"/>
              </a:buClr>
              <a:buFont typeface="Arial" pitchFamily="34" charset="0"/>
              <a:buChar char="•"/>
            </a:pPr>
            <a:r>
              <a:rPr lang="en-US" dirty="0" smtClean="0"/>
              <a:t>The use of decimals instead of whole numbers enables the scale to increase/decrease gradually, improving the statistical efficiency of the conversion.</a:t>
            </a:r>
          </a:p>
          <a:p>
            <a:pPr marL="342900" indent="-342900">
              <a:buClr>
                <a:schemeClr val="accent5"/>
              </a:buClr>
            </a:pPr>
            <a:endParaRPr lang="en-US" sz="400" dirty="0" smtClean="0"/>
          </a:p>
          <a:p>
            <a:pPr marL="342900" indent="-342900">
              <a:buClr>
                <a:schemeClr val="accent5"/>
              </a:buClr>
              <a:buFont typeface="Arial" pitchFamily="34" charset="0"/>
              <a:buChar char="•"/>
            </a:pPr>
            <a:r>
              <a:rPr lang="en-US" dirty="0" smtClean="0"/>
              <a:t>This prevents large rating differences that may not accurately reflect significant differences in student learning.</a:t>
            </a:r>
          </a:p>
          <a:p>
            <a:pPr marL="342900" indent="-342900">
              <a:buClr>
                <a:schemeClr val="accent5"/>
              </a:buClr>
            </a:pP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the Summative Rating</a:t>
            </a:r>
            <a:endParaRPr lang="en-US" dirty="0"/>
          </a:p>
        </p:txBody>
      </p:sp>
      <p:sp>
        <p:nvSpPr>
          <p:cNvPr id="18" name="TextBox 17"/>
          <p:cNvSpPr txBox="1"/>
          <p:nvPr/>
        </p:nvSpPr>
        <p:spPr>
          <a:xfrm>
            <a:off x="457200" y="1447800"/>
            <a:ext cx="6858000" cy="369332"/>
          </a:xfrm>
          <a:prstGeom prst="rect">
            <a:avLst/>
          </a:prstGeom>
          <a:noFill/>
        </p:spPr>
        <p:txBody>
          <a:bodyPr wrap="square" rtlCol="0">
            <a:spAutoFit/>
          </a:bodyPr>
          <a:lstStyle/>
          <a:p>
            <a:r>
              <a:rPr lang="en-US" dirty="0" smtClean="0"/>
              <a:t>This section describes scoring for the final summative rating.</a:t>
            </a:r>
            <a:endParaRPr lang="en-US" dirty="0"/>
          </a:p>
        </p:txBody>
      </p:sp>
      <p:sp>
        <p:nvSpPr>
          <p:cNvPr id="47" name="TextBox 46"/>
          <p:cNvSpPr txBox="1"/>
          <p:nvPr/>
        </p:nvSpPr>
        <p:spPr>
          <a:xfrm>
            <a:off x="228600" y="2140430"/>
            <a:ext cx="2436792" cy="359319"/>
          </a:xfrm>
          <a:prstGeom prst="rect">
            <a:avLst/>
          </a:prstGeom>
          <a:noFill/>
        </p:spPr>
        <p:txBody>
          <a:bodyPr wrap="square" rtlCol="0">
            <a:spAutoFit/>
          </a:bodyPr>
          <a:lstStyle/>
          <a:p>
            <a:pPr algn="ctr"/>
            <a:r>
              <a:rPr lang="en-US" b="1" i="1" dirty="0" smtClean="0"/>
              <a:t>Practice</a:t>
            </a:r>
            <a:endParaRPr lang="en-US" b="1" i="1" dirty="0"/>
          </a:p>
        </p:txBody>
      </p:sp>
      <p:grpSp>
        <p:nvGrpSpPr>
          <p:cNvPr id="3" name="Group 2" descr="Principal practice (includes the optional evaluation leadership instrument) + SGO Average (average of teacher SGOs), Administrator Goals (Set towards measure of student achievement), mSGP (median of school-wide SGP scores) = Summative Rating (overall evaluation score) "/>
          <p:cNvGrpSpPr/>
          <p:nvPr/>
        </p:nvGrpSpPr>
        <p:grpSpPr>
          <a:xfrm>
            <a:off x="846653" y="2133600"/>
            <a:ext cx="7518305" cy="3344692"/>
            <a:chOff x="846653" y="2133600"/>
            <a:chExt cx="7518305" cy="3344692"/>
          </a:xfrm>
        </p:grpSpPr>
        <p:sp>
          <p:nvSpPr>
            <p:cNvPr id="36" name="Rectangle 35"/>
            <p:cNvSpPr/>
            <p:nvPr/>
          </p:nvSpPr>
          <p:spPr>
            <a:xfrm>
              <a:off x="846653" y="2508788"/>
              <a:ext cx="1214913" cy="160356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rIns="64008" rtlCol="0" anchor="ctr" anchorCtr="0"/>
            <a:lstStyle/>
            <a:p>
              <a:pPr algn="ctr">
                <a:spcAft>
                  <a:spcPts val="1200"/>
                </a:spcAft>
              </a:pPr>
              <a:r>
                <a:rPr lang="en-US" b="1" dirty="0" smtClean="0">
                  <a:solidFill>
                    <a:schemeClr val="tx1"/>
                  </a:solidFill>
                </a:rPr>
                <a:t>Principal Practice</a:t>
              </a:r>
            </a:p>
            <a:p>
              <a:pPr algn="ctr">
                <a:spcAft>
                  <a:spcPts val="1200"/>
                </a:spcAft>
              </a:pPr>
              <a:r>
                <a:rPr lang="en-US" sz="900" dirty="0" smtClean="0">
                  <a:solidFill>
                    <a:schemeClr val="tx1"/>
                  </a:solidFill>
                </a:rPr>
                <a:t>Observation Instrument  </a:t>
              </a:r>
            </a:p>
            <a:p>
              <a:pPr algn="ctr">
                <a:spcAft>
                  <a:spcPts val="1200"/>
                </a:spcAft>
              </a:pPr>
              <a:r>
                <a:rPr lang="en-US" sz="900" dirty="0" smtClean="0">
                  <a:solidFill>
                    <a:schemeClr val="tx1"/>
                  </a:solidFill>
                </a:rPr>
                <a:t>Evaluation Leadership Instrument (optional) </a:t>
              </a:r>
            </a:p>
          </p:txBody>
        </p:sp>
        <p:sp>
          <p:nvSpPr>
            <p:cNvPr id="37" name="Rectangle 36"/>
            <p:cNvSpPr/>
            <p:nvPr/>
          </p:nvSpPr>
          <p:spPr>
            <a:xfrm>
              <a:off x="5290433" y="2492919"/>
              <a:ext cx="1114680" cy="160356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a:lnSpc>
                  <a:spcPts val="1200"/>
                </a:lnSpc>
                <a:spcAft>
                  <a:spcPts val="1200"/>
                </a:spcAft>
              </a:pPr>
              <a:r>
                <a:rPr lang="en-US" b="1" dirty="0" err="1" smtClean="0"/>
                <a:t>mSGP</a:t>
              </a:r>
              <a:endParaRPr lang="en-US" b="1" dirty="0" smtClean="0"/>
            </a:p>
            <a:p>
              <a:pPr algn="ctr">
                <a:lnSpc>
                  <a:spcPts val="1200"/>
                </a:lnSpc>
                <a:spcAft>
                  <a:spcPts val="1200"/>
                </a:spcAft>
              </a:pPr>
              <a:r>
                <a:rPr lang="en-US" sz="1200" dirty="0" smtClean="0"/>
                <a:t>Median of school-wide SGP scores</a:t>
              </a:r>
            </a:p>
          </p:txBody>
        </p:sp>
        <p:sp>
          <p:nvSpPr>
            <p:cNvPr id="38" name="Rectangle 37"/>
            <p:cNvSpPr/>
            <p:nvPr/>
          </p:nvSpPr>
          <p:spPr>
            <a:xfrm>
              <a:off x="3975912" y="2492919"/>
              <a:ext cx="1213126" cy="160356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a:spcAft>
                  <a:spcPts val="1200"/>
                </a:spcAft>
              </a:pPr>
              <a:r>
                <a:rPr lang="en-US" b="1" dirty="0" smtClean="0"/>
                <a:t>Admin. Goals</a:t>
              </a:r>
            </a:p>
            <a:p>
              <a:pPr algn="ctr">
                <a:spcAft>
                  <a:spcPts val="1200"/>
                </a:spcAft>
              </a:pPr>
              <a:r>
                <a:rPr lang="en-US" sz="1200" dirty="0" smtClean="0"/>
                <a:t>Set towards measure of student achievement</a:t>
              </a:r>
            </a:p>
          </p:txBody>
        </p:sp>
        <p:sp>
          <p:nvSpPr>
            <p:cNvPr id="39" name="Rectangle 38"/>
            <p:cNvSpPr/>
            <p:nvPr/>
          </p:nvSpPr>
          <p:spPr>
            <a:xfrm>
              <a:off x="2753377" y="2492919"/>
              <a:ext cx="1134551" cy="1597413"/>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pPr algn="ctr">
                <a:spcAft>
                  <a:spcPts val="1200"/>
                </a:spcAft>
              </a:pPr>
              <a:r>
                <a:rPr lang="en-US" b="1" dirty="0" smtClean="0">
                  <a:solidFill>
                    <a:schemeClr val="tx1"/>
                  </a:solidFill>
                </a:rPr>
                <a:t>SGO Average</a:t>
              </a:r>
            </a:p>
            <a:p>
              <a:pPr algn="ctr">
                <a:spcAft>
                  <a:spcPts val="1200"/>
                </a:spcAft>
              </a:pPr>
              <a:r>
                <a:rPr lang="en-US" sz="1200" dirty="0" smtClean="0">
                  <a:solidFill>
                    <a:schemeClr val="tx1"/>
                  </a:solidFill>
                </a:rPr>
                <a:t>Average of teacher SGOs</a:t>
              </a:r>
            </a:p>
          </p:txBody>
        </p:sp>
        <p:sp>
          <p:nvSpPr>
            <p:cNvPr id="40" name="Equal 39"/>
            <p:cNvSpPr/>
            <p:nvPr/>
          </p:nvSpPr>
          <p:spPr>
            <a:xfrm>
              <a:off x="6533536" y="3085073"/>
              <a:ext cx="241576" cy="444805"/>
            </a:xfrm>
            <a:prstGeom prst="mathEqual">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Plus 40"/>
            <p:cNvSpPr/>
            <p:nvPr/>
          </p:nvSpPr>
          <p:spPr>
            <a:xfrm>
              <a:off x="2215989" y="3103609"/>
              <a:ext cx="362443" cy="444805"/>
            </a:xfrm>
            <a:prstGeom prst="mathPlus">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6954754" y="2499749"/>
              <a:ext cx="1253735" cy="1603567"/>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spcAft>
                  <a:spcPts val="1200"/>
                </a:spcAft>
              </a:pPr>
              <a:r>
                <a:rPr lang="en-US" b="1" dirty="0" smtClean="0">
                  <a:solidFill>
                    <a:schemeClr val="bg1"/>
                  </a:solidFill>
                </a:rPr>
                <a:t>Summative Rating</a:t>
              </a:r>
            </a:p>
            <a:p>
              <a:pPr algn="ctr">
                <a:spcAft>
                  <a:spcPts val="1200"/>
                </a:spcAft>
              </a:pPr>
              <a:r>
                <a:rPr lang="en-US" sz="1200" dirty="0" smtClean="0">
                  <a:solidFill>
                    <a:schemeClr val="bg1"/>
                  </a:solidFill>
                </a:rPr>
                <a:t>Overall Evaluation Score</a:t>
              </a:r>
            </a:p>
          </p:txBody>
        </p:sp>
        <p:sp>
          <p:nvSpPr>
            <p:cNvPr id="43" name="Left Bracket 42"/>
            <p:cNvSpPr/>
            <p:nvPr/>
          </p:nvSpPr>
          <p:spPr>
            <a:xfrm rot="5400000" flipH="1">
              <a:off x="2464064" y="2654330"/>
              <a:ext cx="784805" cy="3692968"/>
            </a:xfrm>
            <a:prstGeom prst="leftBracket">
              <a:avLst>
                <a:gd name="adj" fmla="val 583"/>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4" name="TextBox 43"/>
            <p:cNvSpPr txBox="1"/>
            <p:nvPr/>
          </p:nvSpPr>
          <p:spPr>
            <a:xfrm>
              <a:off x="1108002" y="4690850"/>
              <a:ext cx="3496929" cy="269490"/>
            </a:xfrm>
            <a:prstGeom prst="rect">
              <a:avLst/>
            </a:prstGeom>
            <a:solidFill>
              <a:schemeClr val="bg1">
                <a:lumMod val="50000"/>
              </a:schemeClr>
            </a:solidFill>
          </p:spPr>
          <p:txBody>
            <a:bodyPr wrap="square" rtlCol="0">
              <a:spAutoFit/>
            </a:bodyPr>
            <a:lstStyle/>
            <a:p>
              <a:pPr algn="ctr"/>
              <a:r>
                <a:rPr lang="en-US" sz="1200" b="1" dirty="0" smtClean="0">
                  <a:solidFill>
                    <a:schemeClr val="bg1"/>
                  </a:solidFill>
                </a:rPr>
                <a:t>All principals/APs/VPs</a:t>
              </a:r>
              <a:endParaRPr lang="en-US" sz="1200" b="1" dirty="0">
                <a:solidFill>
                  <a:schemeClr val="bg1"/>
                </a:solidFill>
              </a:endParaRPr>
            </a:p>
          </p:txBody>
        </p:sp>
        <p:sp>
          <p:nvSpPr>
            <p:cNvPr id="45" name="TextBox 44"/>
            <p:cNvSpPr txBox="1"/>
            <p:nvPr/>
          </p:nvSpPr>
          <p:spPr>
            <a:xfrm>
              <a:off x="5142519" y="4669823"/>
              <a:ext cx="1417914" cy="808469"/>
            </a:xfrm>
            <a:prstGeom prst="rect">
              <a:avLst/>
            </a:prstGeom>
            <a:solidFill>
              <a:schemeClr val="bg1">
                <a:lumMod val="50000"/>
              </a:schemeClr>
            </a:solidFill>
          </p:spPr>
          <p:txBody>
            <a:bodyPr wrap="square" rtlCol="0">
              <a:spAutoFit/>
            </a:bodyPr>
            <a:lstStyle/>
            <a:p>
              <a:pPr algn="ctr"/>
              <a:r>
                <a:rPr lang="en-US" sz="1200" b="1" dirty="0" smtClean="0">
                  <a:solidFill>
                    <a:schemeClr val="bg1"/>
                  </a:solidFill>
                </a:rPr>
                <a:t>Only those in schools with SGP grades receive this score</a:t>
              </a:r>
              <a:endParaRPr lang="en-US" sz="1200" b="1" dirty="0">
                <a:solidFill>
                  <a:schemeClr val="bg1"/>
                </a:solidFill>
              </a:endParaRPr>
            </a:p>
          </p:txBody>
        </p:sp>
        <p:cxnSp>
          <p:nvCxnSpPr>
            <p:cNvPr id="46" name="Straight Connector 45"/>
            <p:cNvCxnSpPr>
              <a:stCxn id="45" idx="0"/>
              <a:endCxn id="37" idx="2"/>
            </p:cNvCxnSpPr>
            <p:nvPr/>
          </p:nvCxnSpPr>
          <p:spPr>
            <a:xfrm flipH="1" flipV="1">
              <a:off x="5847773" y="4096486"/>
              <a:ext cx="3703" cy="573337"/>
            </a:xfrm>
            <a:prstGeom prst="line">
              <a:avLst/>
            </a:prstGeom>
          </p:spPr>
          <p:style>
            <a:lnRef idx="1">
              <a:schemeClr val="accent6"/>
            </a:lnRef>
            <a:fillRef idx="0">
              <a:schemeClr val="accent6"/>
            </a:fillRef>
            <a:effectRef idx="0">
              <a:schemeClr val="accent6"/>
            </a:effectRef>
            <a:fontRef idx="minor">
              <a:schemeClr val="tx1"/>
            </a:fontRef>
          </p:style>
        </p:cxnSp>
        <p:sp>
          <p:nvSpPr>
            <p:cNvPr id="48" name="TextBox 47"/>
            <p:cNvSpPr txBox="1"/>
            <p:nvPr/>
          </p:nvSpPr>
          <p:spPr>
            <a:xfrm>
              <a:off x="2753377" y="2133600"/>
              <a:ext cx="3651736" cy="359319"/>
            </a:xfrm>
            <a:prstGeom prst="rect">
              <a:avLst/>
            </a:prstGeom>
            <a:noFill/>
          </p:spPr>
          <p:txBody>
            <a:bodyPr wrap="square" rtlCol="0">
              <a:spAutoFit/>
            </a:bodyPr>
            <a:lstStyle/>
            <a:p>
              <a:pPr algn="ctr"/>
              <a:r>
                <a:rPr lang="en-US" b="1" i="1" dirty="0" smtClean="0"/>
                <a:t>Student Achievement</a:t>
              </a:r>
              <a:endParaRPr lang="en-US" b="1" i="1" dirty="0"/>
            </a:p>
          </p:txBody>
        </p:sp>
        <p:sp>
          <p:nvSpPr>
            <p:cNvPr id="49" name="Rectangle 48"/>
            <p:cNvSpPr/>
            <p:nvPr/>
          </p:nvSpPr>
          <p:spPr>
            <a:xfrm>
              <a:off x="6798287" y="2373511"/>
              <a:ext cx="1566671" cy="1905000"/>
            </a:xfrm>
            <a:prstGeom prst="rect">
              <a:avLst/>
            </a:prstGeom>
            <a:noFill/>
            <a:ln w="38100" cmpd="sng">
              <a:solidFill>
                <a:schemeClr val="accent4">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grpSp>
    </p:spTree>
    <p:extLst>
      <p:ext uri="{BB962C8B-B14F-4D97-AF65-F5344CB8AC3E}">
        <p14:creationId xmlns:p14="http://schemas.microsoft.com/office/powerpoint/2010/main" val="1520858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Process and Cut Scores</a:t>
            </a:r>
            <a:endParaRPr lang="en-US" dirty="0"/>
          </a:p>
        </p:txBody>
      </p:sp>
      <p:sp>
        <p:nvSpPr>
          <p:cNvPr id="4" name="Content Placeholder 3"/>
          <p:cNvSpPr txBox="1">
            <a:spLocks noGrp="1"/>
          </p:cNvSpPr>
          <p:nvPr>
            <p:ph idx="1"/>
          </p:nvPr>
        </p:nvSpPr>
        <p:spPr>
          <a:xfrm>
            <a:off x="457200" y="1371600"/>
            <a:ext cx="8229600" cy="2752805"/>
          </a:xfrm>
          <a:prstGeom prst="rect">
            <a:avLst/>
          </a:prstGeom>
          <a:noFill/>
        </p:spPr>
        <p:txBody>
          <a:bodyPr wrap="square" rtlCol="0">
            <a:spAutoFit/>
          </a:bodyPr>
          <a:lstStyle/>
          <a:p>
            <a:pPr>
              <a:lnSpc>
                <a:spcPct val="100000"/>
              </a:lnSpc>
              <a:buNone/>
            </a:pPr>
            <a:r>
              <a:rPr lang="en-US" sz="1800" b="1" dirty="0" smtClean="0"/>
              <a:t>Setting Cut Scores</a:t>
            </a:r>
          </a:p>
          <a:p>
            <a:pPr>
              <a:lnSpc>
                <a:spcPct val="100000"/>
              </a:lnSpc>
            </a:pPr>
            <a:r>
              <a:rPr lang="en-US" sz="1800" dirty="0" smtClean="0"/>
              <a:t>In the summer of 2013, approximately 90 educators from across New Jersey worked for three days analyzing data and making contributions to the summative rating scales.</a:t>
            </a:r>
          </a:p>
          <a:p>
            <a:pPr>
              <a:lnSpc>
                <a:spcPct val="100000"/>
              </a:lnSpc>
            </a:pPr>
            <a:r>
              <a:rPr lang="en-US" sz="1800" dirty="0"/>
              <a:t>E</a:t>
            </a:r>
            <a:r>
              <a:rPr lang="en-US" sz="1800" dirty="0" smtClean="0"/>
              <a:t>ducators examined anonymous sample portfolios to review results from SGOs, observation ratings, and, where applicable, SGP data. </a:t>
            </a:r>
          </a:p>
          <a:p>
            <a:pPr>
              <a:lnSpc>
                <a:spcPct val="100000"/>
              </a:lnSpc>
            </a:pPr>
            <a:r>
              <a:rPr lang="en-US" sz="1800" dirty="0" smtClean="0"/>
              <a:t>The educators recommended the cut scores below, which the Department has chosen to adopt in full from the standard-setting committee. </a:t>
            </a:r>
          </a:p>
          <a:p>
            <a:endParaRPr lang="en-US" sz="1400" dirty="0"/>
          </a:p>
        </p:txBody>
      </p:sp>
      <p:graphicFrame>
        <p:nvGraphicFramePr>
          <p:cNvPr id="5" name="Table 4" descr="&quot;&quot;"/>
          <p:cNvGraphicFramePr>
            <a:graphicFrameLocks noGrp="1"/>
          </p:cNvGraphicFramePr>
          <p:nvPr>
            <p:extLst>
              <p:ext uri="{D42A27DB-BD31-4B8C-83A1-F6EECF244321}">
                <p14:modId xmlns:p14="http://schemas.microsoft.com/office/powerpoint/2010/main" val="2605708486"/>
              </p:ext>
            </p:extLst>
          </p:nvPr>
        </p:nvGraphicFramePr>
        <p:xfrm>
          <a:off x="685800" y="43458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2797538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53202" cy="1290638"/>
          </a:xfrm>
        </p:spPr>
        <p:txBody>
          <a:bodyPr>
            <a:normAutofit fontScale="90000"/>
          </a:bodyPr>
          <a:lstStyle/>
          <a:p>
            <a:r>
              <a:rPr lang="en-US" sz="3200" b="1" dirty="0" smtClean="0"/>
              <a:t/>
            </a:r>
            <a:br>
              <a:rPr lang="en-US" sz="3200" b="1" dirty="0" smtClean="0"/>
            </a:br>
            <a:r>
              <a:rPr lang="en-US" sz="3200" dirty="0"/>
              <a:t/>
            </a:r>
            <a:br>
              <a:rPr lang="en-US" sz="3200" dirty="0"/>
            </a:br>
            <a:r>
              <a:rPr lang="en-US" b="1" dirty="0" smtClean="0"/>
              <a:t>Summative </a:t>
            </a:r>
            <a:r>
              <a:rPr lang="en-US" b="1" dirty="0" smtClean="0"/>
              <a:t>Rating Example (Non-mSGP </a:t>
            </a:r>
            <a:r>
              <a:rPr lang="en-US" dirty="0" smtClean="0"/>
              <a:t>Administrator</a:t>
            </a:r>
            <a:r>
              <a:rPr lang="en-US" dirty="0" smtClean="0"/>
              <a:t>) </a:t>
            </a:r>
            <a:r>
              <a:rPr lang="en-US" sz="3200" dirty="0" smtClean="0"/>
              <a:t/>
            </a:r>
            <a:br>
              <a:rPr lang="en-US" sz="3200" dirty="0" smtClean="0"/>
            </a:br>
            <a:r>
              <a:rPr lang="en-US" sz="3200" dirty="0"/>
              <a:t/>
            </a:r>
            <a:br>
              <a:rPr lang="en-US" sz="3200" dirty="0"/>
            </a:br>
            <a:r>
              <a:rPr lang="en-US" sz="3200" dirty="0" smtClean="0"/>
              <a:t>(slide 1 of 3)</a:t>
            </a:r>
            <a:endParaRPr lang="en-US" sz="3200" b="1" dirty="0"/>
          </a:p>
        </p:txBody>
      </p:sp>
      <p:graphicFrame>
        <p:nvGraphicFramePr>
          <p:cNvPr id="9" name="Table 8" descr="&quot;&quot;"/>
          <p:cNvGraphicFramePr>
            <a:graphicFrameLocks noGrp="1"/>
          </p:cNvGraphicFramePr>
          <p:nvPr>
            <p:extLst>
              <p:ext uri="{D42A27DB-BD31-4B8C-83A1-F6EECF244321}">
                <p14:modId xmlns:p14="http://schemas.microsoft.com/office/powerpoint/2010/main" val="2403087861"/>
              </p:ext>
            </p:extLst>
          </p:nvPr>
        </p:nvGraphicFramePr>
        <p:xfrm>
          <a:off x="457200" y="2057400"/>
          <a:ext cx="7696200" cy="1866900"/>
        </p:xfrm>
        <a:graphic>
          <a:graphicData uri="http://schemas.openxmlformats.org/drawingml/2006/table">
            <a:tbl>
              <a:tblPr firstRow="1"/>
              <a:tblGrid>
                <a:gridCol w="3310866"/>
                <a:gridCol w="1636692"/>
                <a:gridCol w="899555"/>
                <a:gridCol w="1849087"/>
              </a:tblGrid>
              <a:tr h="533400">
                <a:tc>
                  <a:txBody>
                    <a:bodyPr/>
                    <a:lstStyle/>
                    <a:p>
                      <a:pPr algn="ctr" fontAlgn="b"/>
                      <a:r>
                        <a:rPr lang="en-US" sz="1400" b="1" i="0" u="none" strike="noStrike" dirty="0">
                          <a:solidFill>
                            <a:srgbClr val="FFFFFF"/>
                          </a:solidFill>
                          <a:effectLst/>
                          <a:latin typeface="Franklin Gothic Book"/>
                        </a:rPr>
                        <a:t>Component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b"/>
                      <a:r>
                        <a:rPr lang="en-US" sz="1400" b="1" i="0" u="none" strike="noStrike" dirty="0">
                          <a:solidFill>
                            <a:srgbClr val="FFFFFF"/>
                          </a:solidFill>
                          <a:effectLst/>
                          <a:latin typeface="Franklin Gothic Book"/>
                        </a:rPr>
                        <a:t>Raw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b"/>
                      <a:r>
                        <a:rPr lang="en-US" sz="1400" b="1" i="0" u="none" strike="noStrike" dirty="0">
                          <a:solidFill>
                            <a:srgbClr val="FFFFFF"/>
                          </a:solidFill>
                          <a:effectLst/>
                          <a:latin typeface="Franklin Gothic Book"/>
                        </a:rPr>
                        <a:t>Weight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b"/>
                      <a:r>
                        <a:rPr lang="en-US" sz="1400" b="1" i="0" u="none" strike="noStrike" dirty="0">
                          <a:solidFill>
                            <a:srgbClr val="FFFFFF"/>
                          </a:solidFill>
                          <a:effectLst/>
                          <a:latin typeface="Franklin Gothic Book"/>
                        </a:rPr>
                        <a:t>Weighted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266700">
                <a:tc>
                  <a:txBody>
                    <a:bodyPr/>
                    <a:lstStyle/>
                    <a:p>
                      <a:pPr algn="l" fontAlgn="ctr"/>
                      <a:r>
                        <a:rPr lang="en-US" sz="1400" b="0" i="0" u="none" strike="noStrike">
                          <a:solidFill>
                            <a:srgbClr val="000000"/>
                          </a:solidFill>
                          <a:effectLst/>
                          <a:latin typeface="Franklin Gothic Book"/>
                        </a:rPr>
                        <a:t>Principal Practice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1.125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Evaluation Leadership</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a:solidFill>
                            <a:srgbClr val="000000"/>
                          </a:solidFill>
                          <a:effectLst/>
                          <a:latin typeface="Franklin Gothic Book"/>
                        </a:rPr>
                        <a:t>Student Growth Objective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0.325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Administrator Goals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gridSpan="3">
                  <a:txBody>
                    <a:bodyPr/>
                    <a:lstStyle/>
                    <a:p>
                      <a:pPr algn="l" fontAlgn="ctr"/>
                      <a:r>
                        <a:rPr lang="en-US" sz="1400" b="1" i="0" u="none" strike="noStrike" dirty="0">
                          <a:solidFill>
                            <a:srgbClr val="000000"/>
                          </a:solidFill>
                          <a:effectLst/>
                          <a:latin typeface="Franklin Gothic Book"/>
                        </a:rPr>
                        <a:t>Sum of the Weighted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r" fontAlgn="ctr"/>
                      <a:r>
                        <a:rPr lang="en-US" sz="1400" b="0" i="0" u="none" strike="noStrike" dirty="0">
                          <a:solidFill>
                            <a:srgbClr val="000000"/>
                          </a:solidFill>
                          <a:effectLst/>
                          <a:latin typeface="Franklin Gothic Book"/>
                        </a:rPr>
                        <a:t>3.55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TextBox 9"/>
          <p:cNvSpPr txBox="1"/>
          <p:nvPr/>
        </p:nvSpPr>
        <p:spPr>
          <a:xfrm>
            <a:off x="304800" y="1443335"/>
            <a:ext cx="5886996" cy="461665"/>
          </a:xfrm>
          <a:prstGeom prst="rect">
            <a:avLst/>
          </a:prstGeom>
          <a:noFill/>
        </p:spPr>
        <p:txBody>
          <a:bodyPr wrap="none" rtlCol="0">
            <a:spAutoFit/>
          </a:bodyPr>
          <a:lstStyle/>
          <a:p>
            <a:r>
              <a:rPr lang="en-US" sz="2400" b="1" i="1" dirty="0" smtClean="0"/>
              <a:t>Example </a:t>
            </a:r>
            <a:r>
              <a:rPr lang="en-US" sz="2400" b="1" i="1" dirty="0"/>
              <a:t>1</a:t>
            </a:r>
            <a:r>
              <a:rPr lang="en-US" sz="2400" b="1" i="1" dirty="0" smtClean="0"/>
              <a:t>:</a:t>
            </a:r>
            <a:r>
              <a:rPr lang="en-US" sz="2400" b="1" i="1" dirty="0" smtClean="0">
                <a:solidFill>
                  <a:schemeClr val="accent5"/>
                </a:solidFill>
              </a:rPr>
              <a:t> Highly Effective Principal/AP/VP</a:t>
            </a:r>
            <a:endParaRPr lang="en-US" sz="2400" b="1" i="1" dirty="0">
              <a:solidFill>
                <a:schemeClr val="accent5"/>
              </a:solidFill>
            </a:endParaRPr>
          </a:p>
        </p:txBody>
      </p:sp>
      <p:graphicFrame>
        <p:nvGraphicFramePr>
          <p:cNvPr id="13" name="Table 12" descr="&quot;&quot;"/>
          <p:cNvGraphicFramePr>
            <a:graphicFrameLocks noGrp="1"/>
          </p:cNvGraphicFramePr>
          <p:nvPr>
            <p:extLst>
              <p:ext uri="{D42A27DB-BD31-4B8C-83A1-F6EECF244321}">
                <p14:modId xmlns:p14="http://schemas.microsoft.com/office/powerpoint/2010/main" val="2507818742"/>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14" name="TextBox 13"/>
          <p:cNvSpPr txBox="1"/>
          <p:nvPr/>
        </p:nvSpPr>
        <p:spPr>
          <a:xfrm>
            <a:off x="6337139" y="4343400"/>
            <a:ext cx="901861" cy="338554"/>
          </a:xfrm>
          <a:prstGeom prst="rect">
            <a:avLst/>
          </a:prstGeom>
          <a:noFill/>
        </p:spPr>
        <p:txBody>
          <a:bodyPr wrap="square" rtlCol="0">
            <a:spAutoFit/>
          </a:bodyPr>
          <a:lstStyle/>
          <a:p>
            <a:pPr algn="ctr"/>
            <a:r>
              <a:rPr lang="en-US" sz="1600" b="1" dirty="0" smtClean="0"/>
              <a:t>3.55</a:t>
            </a:r>
            <a:endParaRPr lang="en-US" sz="1600" b="1" dirty="0"/>
          </a:p>
        </p:txBody>
      </p:sp>
      <p:cxnSp>
        <p:nvCxnSpPr>
          <p:cNvPr id="16" name="Straight Connector 15" descr="&quot;&quot;"/>
          <p:cNvCxnSpPr/>
          <p:nvPr/>
        </p:nvCxnSpPr>
        <p:spPr>
          <a:xfrm rot="5400000">
            <a:off x="6710667" y="4817679"/>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0915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53202" cy="1290638"/>
          </a:xfrm>
        </p:spPr>
        <p:txBody>
          <a:bodyPr>
            <a:normAutofit fontScale="90000"/>
          </a:bodyPr>
          <a:lstStyle/>
          <a:p>
            <a:r>
              <a:rPr lang="en-US" sz="3200" dirty="0" smtClean="0"/>
              <a:t/>
            </a:r>
            <a:br>
              <a:rPr lang="en-US" sz="3200" dirty="0" smtClean="0"/>
            </a:br>
            <a:r>
              <a:rPr lang="en-US" sz="3200" dirty="0"/>
              <a:t/>
            </a:r>
            <a:br>
              <a:rPr lang="en-US" sz="3200" dirty="0"/>
            </a:br>
            <a:r>
              <a:rPr lang="en-US" dirty="0" smtClean="0"/>
              <a:t>Summative </a:t>
            </a:r>
            <a:r>
              <a:rPr lang="en-US" dirty="0" smtClean="0"/>
              <a:t>Rating Example (Non-mSGP Administrator</a:t>
            </a:r>
            <a:r>
              <a:rPr lang="en-US" dirty="0" smtClean="0"/>
              <a:t>)</a:t>
            </a:r>
            <a:r>
              <a:rPr lang="en-US" sz="3200" dirty="0" smtClean="0"/>
              <a:t/>
            </a:r>
            <a:br>
              <a:rPr lang="en-US" sz="3200" dirty="0" smtClean="0"/>
            </a:br>
            <a:r>
              <a:rPr lang="en-US" sz="3200" dirty="0" smtClean="0"/>
              <a:t/>
            </a:r>
            <a:br>
              <a:rPr lang="en-US" sz="3200" dirty="0" smtClean="0"/>
            </a:br>
            <a:r>
              <a:rPr lang="en-US" sz="3200" dirty="0" smtClean="0"/>
              <a:t>(Slide 2 of 3)</a:t>
            </a:r>
            <a:endParaRPr lang="en-US" sz="3200" b="1" dirty="0"/>
          </a:p>
        </p:txBody>
      </p:sp>
      <p:graphicFrame>
        <p:nvGraphicFramePr>
          <p:cNvPr id="9" name="Table 8" descr="&quot;&quot;"/>
          <p:cNvGraphicFramePr>
            <a:graphicFrameLocks noGrp="1"/>
          </p:cNvGraphicFramePr>
          <p:nvPr>
            <p:extLst>
              <p:ext uri="{D42A27DB-BD31-4B8C-83A1-F6EECF244321}">
                <p14:modId xmlns:p14="http://schemas.microsoft.com/office/powerpoint/2010/main" val="1653236980"/>
              </p:ext>
            </p:extLst>
          </p:nvPr>
        </p:nvGraphicFramePr>
        <p:xfrm>
          <a:off x="457200" y="2057400"/>
          <a:ext cx="7696200" cy="1866900"/>
        </p:xfrm>
        <a:graphic>
          <a:graphicData uri="http://schemas.openxmlformats.org/drawingml/2006/table">
            <a:tbl>
              <a:tblPr firstRow="1"/>
              <a:tblGrid>
                <a:gridCol w="3310866"/>
                <a:gridCol w="1636692"/>
                <a:gridCol w="899555"/>
                <a:gridCol w="1849087"/>
              </a:tblGrid>
              <a:tr h="533400">
                <a:tc>
                  <a:txBody>
                    <a:bodyPr/>
                    <a:lstStyle/>
                    <a:p>
                      <a:pPr algn="ctr" fontAlgn="ctr"/>
                      <a:r>
                        <a:rPr lang="en-US" sz="1400" b="1" i="0" u="none" strike="noStrike" dirty="0">
                          <a:solidFill>
                            <a:srgbClr val="FFFFFF"/>
                          </a:solidFill>
                          <a:effectLst/>
                          <a:latin typeface="Franklin Gothic Book"/>
                        </a:rPr>
                        <a:t>Component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Raw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Weighted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266700">
                <a:tc>
                  <a:txBody>
                    <a:bodyPr/>
                    <a:lstStyle/>
                    <a:p>
                      <a:pPr algn="l" fontAlgn="ctr"/>
                      <a:r>
                        <a:rPr lang="en-US" sz="1400" b="0" i="0" u="none" strike="noStrike">
                          <a:solidFill>
                            <a:srgbClr val="000000"/>
                          </a:solidFill>
                          <a:effectLst/>
                          <a:latin typeface="Franklin Gothic Book"/>
                        </a:rPr>
                        <a:t>Principal Practice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1.02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Evaluation Leadership</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a:solidFill>
                            <a:srgbClr val="000000"/>
                          </a:solidFill>
                          <a:effectLst/>
                          <a:latin typeface="Franklin Gothic Book"/>
                        </a:rPr>
                        <a:t>Student Growth Objective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Administrator Goals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1.44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gridSpan="3">
                  <a:txBody>
                    <a:bodyPr/>
                    <a:lstStyle/>
                    <a:p>
                      <a:pPr algn="l" fontAlgn="ctr"/>
                      <a:r>
                        <a:rPr lang="en-US" sz="1400" b="1" i="0" u="none" strike="noStrike">
                          <a:solidFill>
                            <a:srgbClr val="000000"/>
                          </a:solidFill>
                          <a:effectLst/>
                          <a:latin typeface="Franklin Gothic Book"/>
                        </a:rPr>
                        <a:t>Sum of the Weighted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r" rtl="0" fontAlgn="ctr"/>
                      <a:r>
                        <a:rPr lang="en-US" sz="1400" b="0" i="0" u="none" strike="noStrike" dirty="0">
                          <a:solidFill>
                            <a:srgbClr val="000000"/>
                          </a:solidFill>
                          <a:latin typeface="Franklin Gothic Book"/>
                        </a:rPr>
                        <a:t>3.43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TextBox 9"/>
          <p:cNvSpPr txBox="1"/>
          <p:nvPr/>
        </p:nvSpPr>
        <p:spPr>
          <a:xfrm>
            <a:off x="304800" y="1443335"/>
            <a:ext cx="5011757" cy="461665"/>
          </a:xfrm>
          <a:prstGeom prst="rect">
            <a:avLst/>
          </a:prstGeom>
          <a:noFill/>
        </p:spPr>
        <p:txBody>
          <a:bodyPr wrap="none" rtlCol="0">
            <a:spAutoFit/>
          </a:bodyPr>
          <a:lstStyle/>
          <a:p>
            <a:r>
              <a:rPr lang="en-US" sz="2400" b="1" i="1" dirty="0" smtClean="0"/>
              <a:t>Example 2:</a:t>
            </a:r>
            <a:r>
              <a:rPr lang="en-US" sz="2400" b="1" i="1" dirty="0" smtClean="0">
                <a:solidFill>
                  <a:schemeClr val="accent5"/>
                </a:solidFill>
              </a:rPr>
              <a:t> Effective Principal/AP/VP</a:t>
            </a:r>
            <a:endParaRPr lang="en-US" sz="2400" b="1" i="1" dirty="0">
              <a:solidFill>
                <a:schemeClr val="accent5"/>
              </a:solidFill>
            </a:endParaRPr>
          </a:p>
        </p:txBody>
      </p:sp>
      <p:graphicFrame>
        <p:nvGraphicFramePr>
          <p:cNvPr id="13" name="Table 12" descr="&quot;&quot;"/>
          <p:cNvGraphicFramePr>
            <a:graphicFrameLocks noGrp="1"/>
          </p:cNvGraphicFramePr>
          <p:nvPr>
            <p:extLst>
              <p:ext uri="{D42A27DB-BD31-4B8C-83A1-F6EECF244321}">
                <p14:modId xmlns:p14="http://schemas.microsoft.com/office/powerpoint/2010/main" val="83395198"/>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14" name="TextBox 13"/>
          <p:cNvSpPr txBox="1"/>
          <p:nvPr/>
        </p:nvSpPr>
        <p:spPr>
          <a:xfrm>
            <a:off x="5575139" y="4385846"/>
            <a:ext cx="901861" cy="338554"/>
          </a:xfrm>
          <a:prstGeom prst="rect">
            <a:avLst/>
          </a:prstGeom>
          <a:noFill/>
        </p:spPr>
        <p:txBody>
          <a:bodyPr wrap="square" rtlCol="0">
            <a:spAutoFit/>
          </a:bodyPr>
          <a:lstStyle/>
          <a:p>
            <a:pPr algn="ctr"/>
            <a:r>
              <a:rPr lang="en-US" sz="1600" b="1" dirty="0" smtClean="0"/>
              <a:t>3.43</a:t>
            </a:r>
            <a:endParaRPr lang="en-US" sz="1600" b="1" dirty="0"/>
          </a:p>
        </p:txBody>
      </p:sp>
      <p:cxnSp>
        <p:nvCxnSpPr>
          <p:cNvPr id="16" name="Straight Connector 15" descr="&quot;&quot;"/>
          <p:cNvCxnSpPr/>
          <p:nvPr/>
        </p:nvCxnSpPr>
        <p:spPr>
          <a:xfrm rot="5400000">
            <a:off x="5926925"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6703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4" name="Content Placeholder 3"/>
          <p:cNvSpPr txBox="1">
            <a:spLocks noGrp="1"/>
          </p:cNvSpPr>
          <p:nvPr>
            <p:ph idx="1"/>
          </p:nvPr>
        </p:nvSpPr>
        <p:spPr>
          <a:xfrm>
            <a:off x="457200" y="1600200"/>
            <a:ext cx="8229600" cy="3465564"/>
          </a:xfrm>
          <a:prstGeom prst="rect">
            <a:avLst/>
          </a:prstGeom>
          <a:noFill/>
        </p:spPr>
        <p:txBody>
          <a:bodyPr wrap="square" rtlCol="0">
            <a:spAutoFit/>
          </a:bodyPr>
          <a:lstStyle/>
          <a:p>
            <a:pPr>
              <a:lnSpc>
                <a:spcPct val="100000"/>
              </a:lnSpc>
            </a:pPr>
            <a:r>
              <a:rPr lang="en-US" dirty="0" smtClean="0"/>
              <a:t>This presentation provides information on how districts compile evaluation ratings for principals, assistant principals (APs), and vice principals (VPs) in AchieveNJ.</a:t>
            </a:r>
          </a:p>
          <a:p>
            <a:pPr>
              <a:lnSpc>
                <a:spcPct val="100000"/>
              </a:lnSpc>
              <a:buNone/>
            </a:pPr>
            <a:endParaRPr lang="en-US" sz="600" dirty="0" smtClean="0"/>
          </a:p>
          <a:p>
            <a:pPr lvl="1">
              <a:lnSpc>
                <a:spcPct val="100000"/>
              </a:lnSpc>
            </a:pPr>
            <a:r>
              <a:rPr lang="en-US" dirty="0" smtClean="0"/>
              <a:t>Each element of the evaluation results in a 1 - 4 rating, which is weighted according to state formulas shown in later slides.</a:t>
            </a:r>
          </a:p>
          <a:p>
            <a:pPr lvl="1">
              <a:lnSpc>
                <a:spcPct val="100000"/>
              </a:lnSpc>
            </a:pPr>
            <a:r>
              <a:rPr lang="en-US" dirty="0" smtClean="0"/>
              <a:t>Overviews and examples are provided for scoring each of the multiple measures.</a:t>
            </a:r>
          </a:p>
          <a:p>
            <a:pPr lvl="1">
              <a:lnSpc>
                <a:spcPct val="100000"/>
              </a:lnSpc>
            </a:pPr>
            <a:r>
              <a:rPr lang="en-US" dirty="0" smtClean="0"/>
              <a:t>The presentation concludes with information on using each of the multiple measure ratings to calculate one final summative evaluation score for each principal/AP/VP.</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53202" cy="1290638"/>
          </a:xfrm>
        </p:spPr>
        <p:txBody>
          <a:bodyPr>
            <a:normAutofit fontScale="90000"/>
          </a:bodyPr>
          <a:lstStyle/>
          <a:p>
            <a:r>
              <a:rPr lang="en-US" sz="3200" dirty="0" smtClean="0"/>
              <a:t/>
            </a:r>
            <a:br>
              <a:rPr lang="en-US" sz="3200" dirty="0" smtClean="0"/>
            </a:br>
            <a:r>
              <a:rPr lang="en-US" sz="3200" dirty="0"/>
              <a:t/>
            </a:r>
            <a:br>
              <a:rPr lang="en-US" sz="3200" dirty="0"/>
            </a:br>
            <a:r>
              <a:rPr lang="en-US" dirty="0" smtClean="0"/>
              <a:t>Summative </a:t>
            </a:r>
            <a:r>
              <a:rPr lang="en-US" dirty="0" smtClean="0"/>
              <a:t>Rating Example (Non-mSGP Administrator</a:t>
            </a:r>
            <a:r>
              <a:rPr lang="en-US" dirty="0" smtClean="0"/>
              <a:t>)</a:t>
            </a:r>
            <a:r>
              <a:rPr lang="en-US" sz="3200" dirty="0" smtClean="0"/>
              <a:t/>
            </a:r>
            <a:br>
              <a:rPr lang="en-US" sz="3200" dirty="0" smtClean="0"/>
            </a:br>
            <a:r>
              <a:rPr lang="en-US" sz="3200" dirty="0" smtClean="0"/>
              <a:t/>
            </a:r>
            <a:br>
              <a:rPr lang="en-US" sz="3200" dirty="0" smtClean="0"/>
            </a:br>
            <a:r>
              <a:rPr lang="en-US" dirty="0" smtClean="0"/>
              <a:t>(slide 3 of 3)</a:t>
            </a:r>
            <a:endParaRPr lang="en-US" b="1" dirty="0"/>
          </a:p>
        </p:txBody>
      </p:sp>
      <p:sp>
        <p:nvSpPr>
          <p:cNvPr id="10" name="TextBox 9"/>
          <p:cNvSpPr txBox="1"/>
          <p:nvPr/>
        </p:nvSpPr>
        <p:spPr>
          <a:xfrm>
            <a:off x="304800" y="1443335"/>
            <a:ext cx="6142900" cy="461665"/>
          </a:xfrm>
          <a:prstGeom prst="rect">
            <a:avLst/>
          </a:prstGeom>
          <a:noFill/>
        </p:spPr>
        <p:txBody>
          <a:bodyPr wrap="none" rtlCol="0">
            <a:spAutoFit/>
          </a:bodyPr>
          <a:lstStyle/>
          <a:p>
            <a:r>
              <a:rPr lang="en-US" sz="2400" b="1" i="1" dirty="0" smtClean="0"/>
              <a:t>Example </a:t>
            </a:r>
            <a:r>
              <a:rPr lang="en-US" sz="2400" b="1" i="1" dirty="0"/>
              <a:t>3</a:t>
            </a:r>
            <a:r>
              <a:rPr lang="en-US" sz="2400" b="1" i="1" dirty="0" smtClean="0"/>
              <a:t>:</a:t>
            </a:r>
            <a:r>
              <a:rPr lang="en-US" sz="2400" b="1" i="1" dirty="0" smtClean="0">
                <a:solidFill>
                  <a:schemeClr val="accent5"/>
                </a:solidFill>
              </a:rPr>
              <a:t> Partially Effective Principal/AP/VP</a:t>
            </a:r>
            <a:endParaRPr lang="en-US" sz="2400" b="1" i="1" dirty="0">
              <a:solidFill>
                <a:schemeClr val="accent5"/>
              </a:solidFill>
            </a:endParaRPr>
          </a:p>
        </p:txBody>
      </p:sp>
      <p:graphicFrame>
        <p:nvGraphicFramePr>
          <p:cNvPr id="13" name="Table 12" descr="&quot;&quot;"/>
          <p:cNvGraphicFramePr>
            <a:graphicFrameLocks noGrp="1"/>
          </p:cNvGraphicFramePr>
          <p:nvPr>
            <p:extLst>
              <p:ext uri="{D42A27DB-BD31-4B8C-83A1-F6EECF244321}">
                <p14:modId xmlns:p14="http://schemas.microsoft.com/office/powerpoint/2010/main" val="2438350703"/>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14" name="TextBox 13"/>
          <p:cNvSpPr txBox="1"/>
          <p:nvPr/>
        </p:nvSpPr>
        <p:spPr>
          <a:xfrm>
            <a:off x="3352800" y="4385846"/>
            <a:ext cx="901861" cy="338554"/>
          </a:xfrm>
          <a:prstGeom prst="rect">
            <a:avLst/>
          </a:prstGeom>
          <a:noFill/>
        </p:spPr>
        <p:txBody>
          <a:bodyPr wrap="square" rtlCol="0">
            <a:spAutoFit/>
          </a:bodyPr>
          <a:lstStyle/>
          <a:p>
            <a:pPr algn="ctr"/>
            <a:r>
              <a:rPr lang="en-US" sz="1600" b="1" dirty="0" smtClean="0"/>
              <a:t>2.38</a:t>
            </a:r>
            <a:endParaRPr lang="en-US" sz="1600" b="1" dirty="0"/>
          </a:p>
        </p:txBody>
      </p:sp>
      <p:cxnSp>
        <p:nvCxnSpPr>
          <p:cNvPr id="16" name="Straight Connector 15" descr="&quot;&quot;"/>
          <p:cNvCxnSpPr/>
          <p:nvPr/>
        </p:nvCxnSpPr>
        <p:spPr>
          <a:xfrm rot="5400000">
            <a:off x="3717125"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8" name="Table 7" descr="&quot;&quot;"/>
          <p:cNvGraphicFramePr>
            <a:graphicFrameLocks noGrp="1"/>
          </p:cNvGraphicFramePr>
          <p:nvPr>
            <p:extLst>
              <p:ext uri="{D42A27DB-BD31-4B8C-83A1-F6EECF244321}">
                <p14:modId xmlns:p14="http://schemas.microsoft.com/office/powerpoint/2010/main" val="2242257966"/>
              </p:ext>
            </p:extLst>
          </p:nvPr>
        </p:nvGraphicFramePr>
        <p:xfrm>
          <a:off x="457200" y="2057400"/>
          <a:ext cx="7696200" cy="1866900"/>
        </p:xfrm>
        <a:graphic>
          <a:graphicData uri="http://schemas.openxmlformats.org/drawingml/2006/table">
            <a:tbl>
              <a:tblPr firstRow="1"/>
              <a:tblGrid>
                <a:gridCol w="3310866"/>
                <a:gridCol w="1636692"/>
                <a:gridCol w="899555"/>
                <a:gridCol w="1849087"/>
              </a:tblGrid>
              <a:tr h="533400">
                <a:tc>
                  <a:txBody>
                    <a:bodyPr/>
                    <a:lstStyle/>
                    <a:p>
                      <a:pPr algn="ctr" fontAlgn="ctr"/>
                      <a:r>
                        <a:rPr lang="en-US" sz="1400" b="1" i="0" u="none" strike="noStrike" dirty="0">
                          <a:solidFill>
                            <a:srgbClr val="FFFFFF"/>
                          </a:solidFill>
                          <a:effectLst/>
                          <a:latin typeface="Franklin Gothic Book"/>
                        </a:rPr>
                        <a:t>Component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Raw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Weighted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266700">
                <a:tc>
                  <a:txBody>
                    <a:bodyPr/>
                    <a:lstStyle/>
                    <a:p>
                      <a:pPr algn="l" fontAlgn="ctr"/>
                      <a:r>
                        <a:rPr lang="en-US" sz="1400" b="0" i="0" u="none" strike="noStrike">
                          <a:solidFill>
                            <a:srgbClr val="000000"/>
                          </a:solidFill>
                          <a:effectLst/>
                          <a:latin typeface="Franklin Gothic Book"/>
                        </a:rPr>
                        <a:t>Principal Practice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Evaluation Leadership</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a:solidFill>
                            <a:srgbClr val="000000"/>
                          </a:solidFill>
                          <a:effectLst/>
                          <a:latin typeface="Franklin Gothic Book"/>
                        </a:rPr>
                        <a:t>Student Growth Objective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Administrator Goals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gridSpan="3">
                  <a:txBody>
                    <a:bodyPr/>
                    <a:lstStyle/>
                    <a:p>
                      <a:pPr algn="l" fontAlgn="ctr"/>
                      <a:r>
                        <a:rPr lang="en-US" sz="1400" b="1" i="0" u="none" strike="noStrike" dirty="0">
                          <a:solidFill>
                            <a:srgbClr val="000000"/>
                          </a:solidFill>
                          <a:effectLst/>
                          <a:latin typeface="Franklin Gothic Book"/>
                        </a:rPr>
                        <a:t>Sum of the Weighted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r" rtl="0" fontAlgn="ctr"/>
                      <a:r>
                        <a:rPr lang="en-US" sz="1400" b="0" i="0" u="none" strike="noStrike" dirty="0">
                          <a:solidFill>
                            <a:srgbClr val="000000"/>
                          </a:solidFill>
                          <a:latin typeface="Franklin Gothic Book"/>
                        </a:rPr>
                        <a:t>2.38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63576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53202" cy="1290638"/>
          </a:xfrm>
        </p:spPr>
        <p:txBody>
          <a:bodyPr>
            <a:normAutofit fontScale="90000"/>
          </a:bodyPr>
          <a:lstStyle/>
          <a:p>
            <a:r>
              <a:rPr lang="en-US" sz="3200" b="1" dirty="0" smtClean="0"/>
              <a:t/>
            </a:r>
            <a:br>
              <a:rPr lang="en-US" sz="3200" b="1" dirty="0" smtClean="0"/>
            </a:br>
            <a:r>
              <a:rPr lang="en-US" sz="3200" dirty="0"/>
              <a:t/>
            </a:r>
            <a:br>
              <a:rPr lang="en-US" sz="3200" dirty="0"/>
            </a:br>
            <a:r>
              <a:rPr lang="en-US" sz="3200" b="1" dirty="0" smtClean="0"/>
              <a:t>Summative </a:t>
            </a:r>
            <a:r>
              <a:rPr lang="en-US" sz="3200" b="1" dirty="0" smtClean="0"/>
              <a:t>Rating Example (mSGP Administrator</a:t>
            </a:r>
            <a:r>
              <a:rPr lang="en-US" sz="3200" b="1" dirty="0" smtClean="0"/>
              <a:t>) </a:t>
            </a:r>
            <a:br>
              <a:rPr lang="en-US" sz="3200" b="1" dirty="0" smtClean="0"/>
            </a:br>
            <a:r>
              <a:rPr lang="en-US" sz="2800" b="1" dirty="0" smtClean="0"/>
              <a:t/>
            </a:r>
            <a:br>
              <a:rPr lang="en-US" sz="2800" b="1" dirty="0" smtClean="0"/>
            </a:br>
            <a:r>
              <a:rPr lang="en-US" sz="2800" dirty="0" smtClean="0"/>
              <a:t>(Slide 1 of 3)</a:t>
            </a:r>
            <a:endParaRPr lang="en-US" sz="3200" b="1" dirty="0"/>
          </a:p>
        </p:txBody>
      </p:sp>
      <p:graphicFrame>
        <p:nvGraphicFramePr>
          <p:cNvPr id="9" name="Table 8" descr="&quot;&quot;"/>
          <p:cNvGraphicFramePr>
            <a:graphicFrameLocks noGrp="1"/>
          </p:cNvGraphicFramePr>
          <p:nvPr>
            <p:extLst>
              <p:ext uri="{D42A27DB-BD31-4B8C-83A1-F6EECF244321}">
                <p14:modId xmlns:p14="http://schemas.microsoft.com/office/powerpoint/2010/main" val="474124386"/>
              </p:ext>
            </p:extLst>
          </p:nvPr>
        </p:nvGraphicFramePr>
        <p:xfrm>
          <a:off x="457200" y="2057400"/>
          <a:ext cx="7696200" cy="2095500"/>
        </p:xfrm>
        <a:graphic>
          <a:graphicData uri="http://schemas.openxmlformats.org/drawingml/2006/table">
            <a:tbl>
              <a:tblPr firstRow="1"/>
              <a:tblGrid>
                <a:gridCol w="3581400"/>
                <a:gridCol w="1366158"/>
                <a:gridCol w="899555"/>
                <a:gridCol w="1849087"/>
              </a:tblGrid>
              <a:tr h="533400">
                <a:tc>
                  <a:txBody>
                    <a:bodyPr/>
                    <a:lstStyle/>
                    <a:p>
                      <a:pPr algn="ctr" fontAlgn="b"/>
                      <a:r>
                        <a:rPr lang="en-US" sz="1400" b="1" i="0" u="none" strike="noStrike" dirty="0">
                          <a:solidFill>
                            <a:srgbClr val="FFFFFF"/>
                          </a:solidFill>
                          <a:effectLst/>
                          <a:latin typeface="Franklin Gothic Book"/>
                        </a:rPr>
                        <a:t>Component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b"/>
                      <a:r>
                        <a:rPr lang="en-US" sz="1400" b="1" i="0" u="none" strike="noStrike" dirty="0">
                          <a:solidFill>
                            <a:srgbClr val="FFFFFF"/>
                          </a:solidFill>
                          <a:effectLst/>
                          <a:latin typeface="Franklin Gothic Book"/>
                        </a:rPr>
                        <a:t>Raw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b"/>
                      <a:r>
                        <a:rPr lang="en-US" sz="1400" b="1" i="0" u="none" strike="noStrike" dirty="0">
                          <a:solidFill>
                            <a:srgbClr val="FFFFFF"/>
                          </a:solidFill>
                          <a:effectLst/>
                          <a:latin typeface="Franklin Gothic Book"/>
                        </a:rPr>
                        <a:t>Weight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b"/>
                      <a:r>
                        <a:rPr lang="en-US" sz="1400" b="1" i="0" u="none" strike="noStrike" dirty="0">
                          <a:solidFill>
                            <a:srgbClr val="FFFFFF"/>
                          </a:solidFill>
                          <a:effectLst/>
                          <a:latin typeface="Franklin Gothic Book"/>
                        </a:rPr>
                        <a:t>Weighted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266700">
                <a:tc>
                  <a:txBody>
                    <a:bodyPr/>
                    <a:lstStyle/>
                    <a:p>
                      <a:pPr algn="l" fontAlgn="ctr"/>
                      <a:r>
                        <a:rPr lang="en-US" sz="1400" b="0" i="0" u="none" strike="noStrike" dirty="0">
                          <a:solidFill>
                            <a:srgbClr val="000000"/>
                          </a:solidFill>
                          <a:effectLst/>
                          <a:latin typeface="Franklin Gothic Book"/>
                        </a:rPr>
                        <a:t>Principal Practice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1.125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a:solidFill>
                            <a:srgbClr val="000000"/>
                          </a:solidFill>
                          <a:effectLst/>
                          <a:latin typeface="Franklin Gothic Book"/>
                        </a:rPr>
                        <a:t>Evaluation Leadership</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a:txBody>
                    <a:bodyPr/>
                    <a:lstStyle/>
                    <a:p>
                      <a:pPr algn="l" fontAlgn="ctr"/>
                      <a:r>
                        <a:rPr lang="en-US" sz="1400" b="0" i="0" u="none" strike="noStrike" dirty="0" smtClean="0">
                          <a:solidFill>
                            <a:srgbClr val="000000"/>
                          </a:solidFill>
                          <a:effectLst/>
                          <a:latin typeface="Franklin Gothic Book"/>
                        </a:rPr>
                        <a:t>Median</a:t>
                      </a:r>
                      <a:r>
                        <a:rPr lang="en-US" sz="1400" b="0" i="0" u="none" strike="noStrike" baseline="0" dirty="0" smtClean="0">
                          <a:solidFill>
                            <a:srgbClr val="000000"/>
                          </a:solidFill>
                          <a:effectLst/>
                          <a:latin typeface="Franklin Gothic Book"/>
                        </a:rPr>
                        <a:t> </a:t>
                      </a:r>
                      <a:r>
                        <a:rPr lang="en-US" sz="1400" b="0" i="0" u="none" strike="noStrike" dirty="0" smtClean="0">
                          <a:solidFill>
                            <a:srgbClr val="000000"/>
                          </a:solidFill>
                          <a:effectLst/>
                          <a:latin typeface="Franklin Gothic Book"/>
                        </a:rPr>
                        <a:t>Student Growth</a:t>
                      </a:r>
                      <a:r>
                        <a:rPr lang="en-US" sz="1400" b="0" i="0" u="none" strike="noStrike" baseline="0" dirty="0" smtClean="0">
                          <a:solidFill>
                            <a:srgbClr val="000000"/>
                          </a:solidFill>
                          <a:effectLst/>
                          <a:latin typeface="Franklin Gothic Book"/>
                        </a:rPr>
                        <a:t> </a:t>
                      </a:r>
                      <a:r>
                        <a:rPr lang="en-US" sz="1400" b="0" i="0" u="none" strike="noStrike" dirty="0" smtClean="0">
                          <a:solidFill>
                            <a:srgbClr val="000000"/>
                          </a:solidFill>
                          <a:effectLst/>
                          <a:latin typeface="+mn-lt"/>
                        </a:rPr>
                        <a:t>Percentile           *65</a:t>
                      </a:r>
                      <a:endParaRPr lang="en-US" sz="1400" b="0" i="0" u="none" strike="noStrike" dirty="0">
                        <a:solidFill>
                          <a:srgbClr val="000000"/>
                        </a:solidFill>
                        <a:effectLst/>
                        <a:latin typeface="Franklin Gothic Book"/>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a:solidFill>
                            <a:srgbClr val="000000"/>
                          </a:solidFill>
                          <a:effectLst/>
                          <a:latin typeface="Franklin Gothic Book"/>
                        </a:rPr>
                        <a:t>Student Growth Objective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0.325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a:solidFill>
                            <a:srgbClr val="000000"/>
                          </a:solidFill>
                          <a:effectLst/>
                          <a:latin typeface="Franklin Gothic Book"/>
                        </a:rPr>
                        <a:t>Administrator Goals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1.05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gridSpan="3">
                  <a:txBody>
                    <a:bodyPr/>
                    <a:lstStyle/>
                    <a:p>
                      <a:pPr algn="l" fontAlgn="ctr"/>
                      <a:r>
                        <a:rPr lang="en-US" sz="1400" b="1" i="0" u="none" strike="noStrike">
                          <a:solidFill>
                            <a:srgbClr val="000000"/>
                          </a:solidFill>
                          <a:effectLst/>
                          <a:latin typeface="Franklin Gothic Book"/>
                        </a:rPr>
                        <a:t>Sum of the Weighted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r" fontAlgn="ctr"/>
                      <a:r>
                        <a:rPr lang="en-US" sz="1400" b="0" i="0" u="none" strike="noStrike" dirty="0">
                          <a:solidFill>
                            <a:srgbClr val="000000"/>
                          </a:solidFill>
                          <a:effectLst/>
                          <a:latin typeface="Franklin Gothic Book"/>
                        </a:rPr>
                        <a:t>3.55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TextBox 9"/>
          <p:cNvSpPr txBox="1"/>
          <p:nvPr/>
        </p:nvSpPr>
        <p:spPr>
          <a:xfrm>
            <a:off x="304800" y="1443335"/>
            <a:ext cx="5886996" cy="461665"/>
          </a:xfrm>
          <a:prstGeom prst="rect">
            <a:avLst/>
          </a:prstGeom>
          <a:noFill/>
        </p:spPr>
        <p:txBody>
          <a:bodyPr wrap="none" rtlCol="0">
            <a:spAutoFit/>
          </a:bodyPr>
          <a:lstStyle/>
          <a:p>
            <a:r>
              <a:rPr lang="en-US" sz="2400" b="1" i="1" dirty="0" smtClean="0"/>
              <a:t>Example </a:t>
            </a:r>
            <a:r>
              <a:rPr lang="en-US" sz="2400" b="1" i="1" dirty="0"/>
              <a:t>1</a:t>
            </a:r>
            <a:r>
              <a:rPr lang="en-US" sz="2400" b="1" i="1" dirty="0" smtClean="0"/>
              <a:t>:</a:t>
            </a:r>
            <a:r>
              <a:rPr lang="en-US" sz="2400" b="1" i="1" dirty="0" smtClean="0">
                <a:solidFill>
                  <a:schemeClr val="accent5"/>
                </a:solidFill>
              </a:rPr>
              <a:t> Highly Effective Principal/AP/VP</a:t>
            </a:r>
            <a:endParaRPr lang="en-US" sz="2400" b="1" i="1" dirty="0">
              <a:solidFill>
                <a:schemeClr val="accent5"/>
              </a:solidFill>
            </a:endParaRPr>
          </a:p>
        </p:txBody>
      </p:sp>
      <p:graphicFrame>
        <p:nvGraphicFramePr>
          <p:cNvPr id="13" name="Table 12" descr="&quot;&quot;"/>
          <p:cNvGraphicFramePr>
            <a:graphicFrameLocks noGrp="1"/>
          </p:cNvGraphicFramePr>
          <p:nvPr>
            <p:extLst>
              <p:ext uri="{D42A27DB-BD31-4B8C-83A1-F6EECF244321}">
                <p14:modId xmlns:p14="http://schemas.microsoft.com/office/powerpoint/2010/main" val="2596688588"/>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14" name="TextBox 13"/>
          <p:cNvSpPr txBox="1"/>
          <p:nvPr/>
        </p:nvSpPr>
        <p:spPr>
          <a:xfrm>
            <a:off x="6337139" y="4343400"/>
            <a:ext cx="901861" cy="338554"/>
          </a:xfrm>
          <a:prstGeom prst="rect">
            <a:avLst/>
          </a:prstGeom>
          <a:noFill/>
        </p:spPr>
        <p:txBody>
          <a:bodyPr wrap="square" rtlCol="0">
            <a:spAutoFit/>
          </a:bodyPr>
          <a:lstStyle/>
          <a:p>
            <a:pPr algn="ctr"/>
            <a:r>
              <a:rPr lang="en-US" sz="1600" b="1" dirty="0" smtClean="0"/>
              <a:t>3.55</a:t>
            </a:r>
            <a:endParaRPr lang="en-US" sz="1600" b="1" dirty="0"/>
          </a:p>
        </p:txBody>
      </p:sp>
      <p:cxnSp>
        <p:nvCxnSpPr>
          <p:cNvPr id="16" name="Straight Connector 15" descr="&quot;&quot;"/>
          <p:cNvCxnSpPr/>
          <p:nvPr/>
        </p:nvCxnSpPr>
        <p:spPr>
          <a:xfrm rot="5400000">
            <a:off x="6710667" y="4817679"/>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93944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53202" cy="1290638"/>
          </a:xfrm>
        </p:spPr>
        <p:txBody>
          <a:bodyPr>
            <a:normAutofit fontScale="90000"/>
          </a:bodyPr>
          <a:lstStyle/>
          <a:p>
            <a:r>
              <a:rPr lang="en-US" sz="3200" b="1" dirty="0" smtClean="0"/>
              <a:t/>
            </a:r>
            <a:br>
              <a:rPr lang="en-US" sz="3200" b="1" dirty="0" smtClean="0"/>
            </a:br>
            <a:r>
              <a:rPr lang="en-US" sz="3200" dirty="0"/>
              <a:t/>
            </a:r>
            <a:br>
              <a:rPr lang="en-US" sz="3200" dirty="0"/>
            </a:br>
            <a:r>
              <a:rPr lang="en-US" sz="3200" b="1" dirty="0" smtClean="0"/>
              <a:t>Summative </a:t>
            </a:r>
            <a:r>
              <a:rPr lang="en-US" sz="3200" b="1" dirty="0" smtClean="0"/>
              <a:t>Rating Example (mSGP Administrator</a:t>
            </a:r>
            <a:r>
              <a:rPr lang="en-US" sz="3200" b="1" dirty="0" smtClean="0"/>
              <a:t>)</a:t>
            </a:r>
            <a:r>
              <a:rPr lang="en-US" sz="2800" b="1" dirty="0" smtClean="0"/>
              <a:t/>
            </a:r>
            <a:br>
              <a:rPr lang="en-US" sz="2800" b="1" dirty="0" smtClean="0"/>
            </a:br>
            <a:r>
              <a:rPr lang="en-US" sz="2800" b="1" dirty="0" smtClean="0"/>
              <a:t/>
            </a:r>
            <a:br>
              <a:rPr lang="en-US" sz="2800" b="1" dirty="0" smtClean="0"/>
            </a:br>
            <a:r>
              <a:rPr lang="en-US" sz="2800" dirty="0" smtClean="0"/>
              <a:t>(slide 2 of 3)</a:t>
            </a:r>
            <a:endParaRPr lang="en-US" sz="3200" b="1" dirty="0"/>
          </a:p>
        </p:txBody>
      </p:sp>
      <p:graphicFrame>
        <p:nvGraphicFramePr>
          <p:cNvPr id="9" name="Table 8" descr="&quot;&quot;"/>
          <p:cNvGraphicFramePr>
            <a:graphicFrameLocks noGrp="1"/>
          </p:cNvGraphicFramePr>
          <p:nvPr>
            <p:extLst>
              <p:ext uri="{D42A27DB-BD31-4B8C-83A1-F6EECF244321}">
                <p14:modId xmlns:p14="http://schemas.microsoft.com/office/powerpoint/2010/main" val="1397447926"/>
              </p:ext>
            </p:extLst>
          </p:nvPr>
        </p:nvGraphicFramePr>
        <p:xfrm>
          <a:off x="457200" y="2057400"/>
          <a:ext cx="7696200" cy="2133600"/>
        </p:xfrm>
        <a:graphic>
          <a:graphicData uri="http://schemas.openxmlformats.org/drawingml/2006/table">
            <a:tbl>
              <a:tblPr firstRow="1"/>
              <a:tblGrid>
                <a:gridCol w="3310866"/>
                <a:gridCol w="1636692"/>
                <a:gridCol w="899555"/>
                <a:gridCol w="1849087"/>
              </a:tblGrid>
              <a:tr h="533400">
                <a:tc>
                  <a:txBody>
                    <a:bodyPr/>
                    <a:lstStyle/>
                    <a:p>
                      <a:pPr algn="ctr" fontAlgn="ctr"/>
                      <a:r>
                        <a:rPr lang="en-US" sz="1400" b="1" i="0" u="none" strike="noStrike" dirty="0">
                          <a:solidFill>
                            <a:srgbClr val="FFFFFF"/>
                          </a:solidFill>
                          <a:effectLst/>
                          <a:latin typeface="Franklin Gothic Book"/>
                        </a:rPr>
                        <a:t>Component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Raw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Weighted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266700">
                <a:tc>
                  <a:txBody>
                    <a:bodyPr/>
                    <a:lstStyle/>
                    <a:p>
                      <a:pPr algn="l" fontAlgn="ctr"/>
                      <a:r>
                        <a:rPr lang="en-US" sz="1400" b="0" i="0" u="none" strike="noStrike">
                          <a:solidFill>
                            <a:srgbClr val="000000"/>
                          </a:solidFill>
                          <a:effectLst/>
                          <a:latin typeface="Franklin Gothic Book"/>
                        </a:rPr>
                        <a:t>Principal Practice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1.02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Evaluation Leadership</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smtClean="0">
                          <a:solidFill>
                            <a:srgbClr val="000000"/>
                          </a:solidFill>
                          <a:effectLst/>
                          <a:latin typeface="Franklin Gothic Book"/>
                        </a:rPr>
                        <a:t>Median</a:t>
                      </a:r>
                      <a:r>
                        <a:rPr lang="en-US" sz="1400" b="0" i="0" u="none" strike="noStrike" baseline="0" dirty="0" smtClean="0">
                          <a:solidFill>
                            <a:srgbClr val="000000"/>
                          </a:solidFill>
                          <a:effectLst/>
                          <a:latin typeface="Franklin Gothic Book"/>
                        </a:rPr>
                        <a:t> </a:t>
                      </a:r>
                      <a:r>
                        <a:rPr lang="en-US" sz="1400" b="0" i="0" u="none" strike="noStrike" dirty="0" smtClean="0">
                          <a:solidFill>
                            <a:srgbClr val="000000"/>
                          </a:solidFill>
                          <a:effectLst/>
                          <a:latin typeface="Franklin Gothic Book"/>
                        </a:rPr>
                        <a:t>Student </a:t>
                      </a:r>
                      <a:r>
                        <a:rPr lang="en-US" sz="1400" b="0" i="0" u="none" strike="noStrike" dirty="0">
                          <a:solidFill>
                            <a:srgbClr val="000000"/>
                          </a:solidFill>
                          <a:effectLst/>
                          <a:latin typeface="Franklin Gothic Book"/>
                        </a:rPr>
                        <a:t>Growth Percentile </a:t>
                      </a:r>
                      <a:r>
                        <a:rPr lang="en-US" sz="1400" b="0" i="0" u="none" strike="noStrike" baseline="0" dirty="0" smtClean="0">
                          <a:solidFill>
                            <a:srgbClr val="000000"/>
                          </a:solidFill>
                          <a:effectLst/>
                          <a:latin typeface="Franklin Gothic Book"/>
                        </a:rPr>
                        <a:t>      </a:t>
                      </a:r>
                      <a:r>
                        <a:rPr lang="en-US" sz="1400" b="0" i="0" u="none" strike="noStrike" dirty="0" smtClean="0">
                          <a:solidFill>
                            <a:srgbClr val="000000"/>
                          </a:solidFill>
                          <a:effectLst/>
                          <a:latin typeface="Franklin Gothic Book"/>
                        </a:rPr>
                        <a:t>*</a:t>
                      </a:r>
                      <a:r>
                        <a:rPr lang="en-US" sz="1400" b="0" i="0" u="none" strike="noStrike" dirty="0">
                          <a:solidFill>
                            <a:srgbClr val="000000"/>
                          </a:solidFill>
                          <a:effectLst/>
                          <a:latin typeface="Franklin Gothic Book"/>
                        </a:rPr>
                        <a:t>57</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Student Growth Objective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a:solidFill>
                            <a:srgbClr val="000000"/>
                          </a:solidFill>
                          <a:latin typeface="Franklin Gothic Book"/>
                        </a:rPr>
                        <a:t>0.37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Administrator Goals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1.08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gridSpan="3">
                  <a:txBody>
                    <a:bodyPr/>
                    <a:lstStyle/>
                    <a:p>
                      <a:pPr algn="l" fontAlgn="ctr"/>
                      <a:r>
                        <a:rPr lang="en-US" sz="1400" b="1" i="0" u="none" strike="noStrike">
                          <a:solidFill>
                            <a:srgbClr val="000000"/>
                          </a:solidFill>
                          <a:effectLst/>
                          <a:latin typeface="Franklin Gothic Book"/>
                        </a:rPr>
                        <a:t>Sum of the Weighted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n-US"/>
                    </a:p>
                  </a:txBody>
                  <a:tcPr/>
                </a:tc>
                <a:tc hMerge="1">
                  <a:txBody>
                    <a:bodyPr/>
                    <a:lstStyle/>
                    <a:p>
                      <a:endParaRPr lang="en-US"/>
                    </a:p>
                  </a:txBody>
                  <a:tcPr/>
                </a:tc>
                <a:tc>
                  <a:txBody>
                    <a:bodyPr/>
                    <a:lstStyle/>
                    <a:p>
                      <a:pPr algn="r" rtl="0" fontAlgn="ctr"/>
                      <a:r>
                        <a:rPr lang="en-US" sz="1400" b="0" i="0" u="none" strike="noStrike" dirty="0">
                          <a:solidFill>
                            <a:srgbClr val="000000"/>
                          </a:solidFill>
                          <a:latin typeface="Franklin Gothic Book"/>
                        </a:rPr>
                        <a:t>3.38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
        <p:nvSpPr>
          <p:cNvPr id="10" name="TextBox 9"/>
          <p:cNvSpPr txBox="1"/>
          <p:nvPr/>
        </p:nvSpPr>
        <p:spPr>
          <a:xfrm>
            <a:off x="304800" y="1443335"/>
            <a:ext cx="5011757" cy="461665"/>
          </a:xfrm>
          <a:prstGeom prst="rect">
            <a:avLst/>
          </a:prstGeom>
          <a:noFill/>
        </p:spPr>
        <p:txBody>
          <a:bodyPr wrap="none" rtlCol="0">
            <a:spAutoFit/>
          </a:bodyPr>
          <a:lstStyle/>
          <a:p>
            <a:r>
              <a:rPr lang="en-US" sz="2400" b="1" i="1" dirty="0" smtClean="0"/>
              <a:t>Example 2:</a:t>
            </a:r>
            <a:r>
              <a:rPr lang="en-US" sz="2400" b="1" i="1" dirty="0" smtClean="0">
                <a:solidFill>
                  <a:schemeClr val="accent5"/>
                </a:solidFill>
              </a:rPr>
              <a:t> Effective Principal/AP/VP</a:t>
            </a:r>
            <a:endParaRPr lang="en-US" sz="2400" b="1" i="1" dirty="0">
              <a:solidFill>
                <a:schemeClr val="accent5"/>
              </a:solidFill>
            </a:endParaRPr>
          </a:p>
        </p:txBody>
      </p:sp>
      <p:graphicFrame>
        <p:nvGraphicFramePr>
          <p:cNvPr id="13" name="Table 12" descr="&quot;&quot;"/>
          <p:cNvGraphicFramePr>
            <a:graphicFrameLocks noGrp="1"/>
          </p:cNvGraphicFramePr>
          <p:nvPr>
            <p:extLst>
              <p:ext uri="{D42A27DB-BD31-4B8C-83A1-F6EECF244321}">
                <p14:modId xmlns:p14="http://schemas.microsoft.com/office/powerpoint/2010/main" val="1025697132"/>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14" name="TextBox 13"/>
          <p:cNvSpPr txBox="1"/>
          <p:nvPr/>
        </p:nvSpPr>
        <p:spPr>
          <a:xfrm>
            <a:off x="5575139" y="4385846"/>
            <a:ext cx="901861" cy="338554"/>
          </a:xfrm>
          <a:prstGeom prst="rect">
            <a:avLst/>
          </a:prstGeom>
          <a:noFill/>
        </p:spPr>
        <p:txBody>
          <a:bodyPr wrap="square" rtlCol="0">
            <a:spAutoFit/>
          </a:bodyPr>
          <a:lstStyle/>
          <a:p>
            <a:pPr algn="ctr"/>
            <a:r>
              <a:rPr lang="en-US" sz="1600" b="1" dirty="0" smtClean="0"/>
              <a:t>3.38</a:t>
            </a:r>
            <a:endParaRPr lang="en-US" sz="1600" b="1" dirty="0"/>
          </a:p>
        </p:txBody>
      </p:sp>
      <p:cxnSp>
        <p:nvCxnSpPr>
          <p:cNvPr id="16" name="Straight Connector 15" descr="&quot;&quot;"/>
          <p:cNvCxnSpPr/>
          <p:nvPr/>
        </p:nvCxnSpPr>
        <p:spPr>
          <a:xfrm rot="5400000">
            <a:off x="5926925"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7538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53202" cy="1290638"/>
          </a:xfrm>
        </p:spPr>
        <p:txBody>
          <a:bodyPr>
            <a:normAutofit fontScale="90000"/>
          </a:bodyPr>
          <a:lstStyle/>
          <a:p>
            <a:r>
              <a:rPr lang="en-US" sz="3200" b="1" dirty="0" smtClean="0"/>
              <a:t/>
            </a:r>
            <a:br>
              <a:rPr lang="en-US" sz="3200" b="1" dirty="0" smtClean="0"/>
            </a:br>
            <a:r>
              <a:rPr lang="en-US" sz="3200" dirty="0"/>
              <a:t/>
            </a:r>
            <a:br>
              <a:rPr lang="en-US" sz="3200" dirty="0"/>
            </a:br>
            <a:r>
              <a:rPr lang="en-US" sz="3200" b="1" dirty="0" smtClean="0"/>
              <a:t>Summative </a:t>
            </a:r>
            <a:r>
              <a:rPr lang="en-US" sz="3200" b="1" dirty="0" smtClean="0"/>
              <a:t>Rating </a:t>
            </a:r>
            <a:r>
              <a:rPr lang="en-US" sz="3200" dirty="0" smtClean="0"/>
              <a:t>Example (m</a:t>
            </a:r>
            <a:r>
              <a:rPr lang="en-US" sz="3200" b="1" dirty="0" smtClean="0"/>
              <a:t>SGP Administrator</a:t>
            </a:r>
            <a:r>
              <a:rPr lang="en-US" sz="3200" b="1" dirty="0" smtClean="0"/>
              <a:t>)</a:t>
            </a:r>
            <a:r>
              <a:rPr lang="en-US" sz="2800" b="1" dirty="0" smtClean="0"/>
              <a:t/>
            </a:r>
            <a:br>
              <a:rPr lang="en-US" sz="2800" b="1" dirty="0" smtClean="0"/>
            </a:br>
            <a:r>
              <a:rPr lang="en-US" sz="2800" b="1" dirty="0" smtClean="0"/>
              <a:t/>
            </a:r>
            <a:br>
              <a:rPr lang="en-US" sz="2800" b="1" dirty="0" smtClean="0"/>
            </a:br>
            <a:r>
              <a:rPr lang="en-US" sz="2800" dirty="0" smtClean="0"/>
              <a:t>(slide 3 of 3)</a:t>
            </a:r>
            <a:endParaRPr lang="en-US" sz="3200" b="1" dirty="0"/>
          </a:p>
        </p:txBody>
      </p:sp>
      <p:sp>
        <p:nvSpPr>
          <p:cNvPr id="10" name="TextBox 9"/>
          <p:cNvSpPr txBox="1"/>
          <p:nvPr/>
        </p:nvSpPr>
        <p:spPr>
          <a:xfrm>
            <a:off x="304800" y="1443335"/>
            <a:ext cx="6142900" cy="461665"/>
          </a:xfrm>
          <a:prstGeom prst="rect">
            <a:avLst/>
          </a:prstGeom>
          <a:noFill/>
        </p:spPr>
        <p:txBody>
          <a:bodyPr wrap="none" rtlCol="0">
            <a:spAutoFit/>
          </a:bodyPr>
          <a:lstStyle/>
          <a:p>
            <a:r>
              <a:rPr lang="en-US" sz="2400" b="1" i="1" dirty="0" smtClean="0"/>
              <a:t>Example </a:t>
            </a:r>
            <a:r>
              <a:rPr lang="en-US" sz="2400" b="1" i="1" dirty="0"/>
              <a:t>3</a:t>
            </a:r>
            <a:r>
              <a:rPr lang="en-US" sz="2400" b="1" i="1" dirty="0" smtClean="0"/>
              <a:t>:</a:t>
            </a:r>
            <a:r>
              <a:rPr lang="en-US" sz="2400" b="1" i="1" dirty="0" smtClean="0">
                <a:solidFill>
                  <a:schemeClr val="accent5"/>
                </a:solidFill>
              </a:rPr>
              <a:t> Partially Effective Principal/AP/VP</a:t>
            </a:r>
            <a:endParaRPr lang="en-US" sz="2400" b="1" i="1" dirty="0">
              <a:solidFill>
                <a:schemeClr val="accent5"/>
              </a:solidFill>
            </a:endParaRPr>
          </a:p>
        </p:txBody>
      </p:sp>
      <p:graphicFrame>
        <p:nvGraphicFramePr>
          <p:cNvPr id="13" name="Table 12" descr="&quot;&quot;"/>
          <p:cNvGraphicFramePr>
            <a:graphicFrameLocks noGrp="1"/>
          </p:cNvGraphicFramePr>
          <p:nvPr>
            <p:extLst>
              <p:ext uri="{D42A27DB-BD31-4B8C-83A1-F6EECF244321}">
                <p14:modId xmlns:p14="http://schemas.microsoft.com/office/powerpoint/2010/main" val="1305967851"/>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14" name="TextBox 13"/>
          <p:cNvSpPr txBox="1"/>
          <p:nvPr/>
        </p:nvSpPr>
        <p:spPr>
          <a:xfrm>
            <a:off x="3429000" y="4385846"/>
            <a:ext cx="901861" cy="338554"/>
          </a:xfrm>
          <a:prstGeom prst="rect">
            <a:avLst/>
          </a:prstGeom>
          <a:noFill/>
        </p:spPr>
        <p:txBody>
          <a:bodyPr wrap="square" rtlCol="0">
            <a:spAutoFit/>
          </a:bodyPr>
          <a:lstStyle/>
          <a:p>
            <a:pPr algn="ctr"/>
            <a:r>
              <a:rPr lang="en-US" sz="1600" b="1" dirty="0" smtClean="0"/>
              <a:t>2.44</a:t>
            </a:r>
            <a:endParaRPr lang="en-US" sz="1600" b="1" dirty="0"/>
          </a:p>
        </p:txBody>
      </p:sp>
      <p:cxnSp>
        <p:nvCxnSpPr>
          <p:cNvPr id="16" name="Straight Connector 15" descr="&quot;&quot;"/>
          <p:cNvCxnSpPr/>
          <p:nvPr/>
        </p:nvCxnSpPr>
        <p:spPr>
          <a:xfrm rot="5400000">
            <a:off x="3793325"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8" name="Table 7" descr="&quot;&quot;"/>
          <p:cNvGraphicFramePr>
            <a:graphicFrameLocks noGrp="1"/>
          </p:cNvGraphicFramePr>
          <p:nvPr>
            <p:extLst>
              <p:ext uri="{D42A27DB-BD31-4B8C-83A1-F6EECF244321}">
                <p14:modId xmlns:p14="http://schemas.microsoft.com/office/powerpoint/2010/main" val="2437502887"/>
              </p:ext>
            </p:extLst>
          </p:nvPr>
        </p:nvGraphicFramePr>
        <p:xfrm>
          <a:off x="457200" y="2057400"/>
          <a:ext cx="7696200" cy="2133600"/>
        </p:xfrm>
        <a:graphic>
          <a:graphicData uri="http://schemas.openxmlformats.org/drawingml/2006/table">
            <a:tbl>
              <a:tblPr firstRow="1"/>
              <a:tblGrid>
                <a:gridCol w="3310866"/>
                <a:gridCol w="1636692"/>
                <a:gridCol w="899555"/>
                <a:gridCol w="1849087"/>
              </a:tblGrid>
              <a:tr h="533400">
                <a:tc>
                  <a:txBody>
                    <a:bodyPr/>
                    <a:lstStyle/>
                    <a:p>
                      <a:pPr algn="ctr" fontAlgn="ctr"/>
                      <a:r>
                        <a:rPr lang="en-US" sz="1400" b="1" i="0" u="none" strike="noStrike" dirty="0">
                          <a:solidFill>
                            <a:srgbClr val="FFFFFF"/>
                          </a:solidFill>
                          <a:effectLst/>
                          <a:latin typeface="Franklin Gothic Book"/>
                        </a:rPr>
                        <a:t>Component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Raw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c>
                  <a:txBody>
                    <a:bodyPr/>
                    <a:lstStyle/>
                    <a:p>
                      <a:pPr algn="ctr" fontAlgn="ctr"/>
                      <a:r>
                        <a:rPr lang="en-US" sz="1400" b="1" i="0" u="none" strike="noStrike">
                          <a:solidFill>
                            <a:srgbClr val="FFFFFF"/>
                          </a:solidFill>
                          <a:effectLst/>
                          <a:latin typeface="Franklin Gothic Book"/>
                        </a:rPr>
                        <a:t>Weighted Score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266700">
                <a:tc>
                  <a:txBody>
                    <a:bodyPr/>
                    <a:lstStyle/>
                    <a:p>
                      <a:pPr algn="l" fontAlgn="ctr"/>
                      <a:r>
                        <a:rPr lang="en-US" sz="1400" b="0" i="0" u="none" strike="noStrike">
                          <a:solidFill>
                            <a:srgbClr val="000000"/>
                          </a:solidFill>
                          <a:effectLst/>
                          <a:latin typeface="Franklin Gothic Book"/>
                        </a:rPr>
                        <a:t>Principal Practice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Evaluation Leadership</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dirty="0" smtClean="0">
                          <a:solidFill>
                            <a:srgbClr val="000000"/>
                          </a:solidFill>
                          <a:effectLst/>
                          <a:latin typeface="Franklin Gothic Book"/>
                        </a:rPr>
                        <a:t>Median</a:t>
                      </a:r>
                      <a:r>
                        <a:rPr lang="en-US" sz="1400" b="0" i="0" u="none" strike="noStrike" baseline="0" dirty="0" smtClean="0">
                          <a:solidFill>
                            <a:srgbClr val="000000"/>
                          </a:solidFill>
                          <a:effectLst/>
                          <a:latin typeface="Franklin Gothic Book"/>
                        </a:rPr>
                        <a:t> </a:t>
                      </a:r>
                      <a:r>
                        <a:rPr lang="en-US" sz="1400" b="0" i="0" u="none" strike="noStrike" dirty="0" smtClean="0">
                          <a:solidFill>
                            <a:srgbClr val="000000"/>
                          </a:solidFill>
                          <a:effectLst/>
                          <a:latin typeface="Franklin Gothic Book"/>
                        </a:rPr>
                        <a:t>Student </a:t>
                      </a:r>
                      <a:r>
                        <a:rPr lang="en-US" sz="1400" b="0" i="0" u="none" strike="noStrike" dirty="0">
                          <a:solidFill>
                            <a:srgbClr val="000000"/>
                          </a:solidFill>
                          <a:effectLst/>
                          <a:latin typeface="Franklin Gothic Book"/>
                        </a:rPr>
                        <a:t>Growth Percentile </a:t>
                      </a:r>
                      <a:r>
                        <a:rPr lang="en-US" sz="1400" b="0" i="0" u="none" strike="noStrike" dirty="0" smtClean="0">
                          <a:solidFill>
                            <a:srgbClr val="000000"/>
                          </a:solidFill>
                          <a:effectLst/>
                          <a:latin typeface="Franklin Gothic Book"/>
                        </a:rPr>
                        <a:t>      *</a:t>
                      </a:r>
                      <a:r>
                        <a:rPr lang="en-US" sz="1400" b="0" i="0" u="none" strike="noStrike" dirty="0">
                          <a:solidFill>
                            <a:srgbClr val="000000"/>
                          </a:solidFill>
                          <a:effectLst/>
                          <a:latin typeface="Franklin Gothic Book"/>
                        </a:rPr>
                        <a:t>57</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0.31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Student Growth Objective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0.28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a:txBody>
                    <a:bodyPr/>
                    <a:lstStyle/>
                    <a:p>
                      <a:pPr algn="l" fontAlgn="ctr"/>
                      <a:r>
                        <a:rPr lang="en-US" sz="1400" b="0" i="0" u="none" strike="noStrike">
                          <a:solidFill>
                            <a:srgbClr val="000000"/>
                          </a:solidFill>
                          <a:effectLst/>
                          <a:latin typeface="Franklin Gothic Book"/>
                        </a:rPr>
                        <a:t>Administrator Goals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latin typeface="Franklin Gothic Book"/>
                        </a:rPr>
                        <a:t>0.75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700">
                <a:tc gridSpan="3">
                  <a:txBody>
                    <a:bodyPr/>
                    <a:lstStyle/>
                    <a:p>
                      <a:pPr algn="l" fontAlgn="ctr"/>
                      <a:r>
                        <a:rPr lang="en-US" sz="1400" b="1" i="0" u="none" strike="noStrike" dirty="0">
                          <a:solidFill>
                            <a:srgbClr val="000000"/>
                          </a:solidFill>
                          <a:effectLst/>
                          <a:latin typeface="Franklin Gothic Book"/>
                        </a:rPr>
                        <a:t>Sum of the Weighted Scores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r" fontAlgn="ctr"/>
                      <a:r>
                        <a:rPr lang="en-US" sz="1400" b="0" i="0" u="none" strike="noStrike" dirty="0" smtClean="0">
                          <a:solidFill>
                            <a:srgbClr val="000000"/>
                          </a:solidFill>
                          <a:effectLst/>
                          <a:latin typeface="Franklin Gothic Book"/>
                        </a:rPr>
                        <a:t>2.44</a:t>
                      </a:r>
                      <a:endParaRPr lang="en-US" sz="1400" b="0" i="0" u="none" strike="noStrike" dirty="0">
                        <a:solidFill>
                          <a:srgbClr val="000000"/>
                        </a:solidFill>
                        <a:effectLst/>
                        <a:latin typeface="Franklin Gothic Book"/>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031677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66" y="3276600"/>
            <a:ext cx="9144000" cy="1470025"/>
          </a:xfrm>
        </p:spPr>
        <p:txBody>
          <a:bodyPr/>
          <a:lstStyle/>
          <a:p>
            <a:r>
              <a:rPr lang="en-US" dirty="0" smtClean="0"/>
              <a:t>FIND OUT MORE:</a:t>
            </a:r>
            <a:endParaRPr lang="en-US" dirty="0"/>
          </a:p>
        </p:txBody>
      </p:sp>
      <p:sp>
        <p:nvSpPr>
          <p:cNvPr id="3" name="TextBox 2"/>
          <p:cNvSpPr txBox="1"/>
          <p:nvPr/>
        </p:nvSpPr>
        <p:spPr>
          <a:xfrm>
            <a:off x="1752600" y="4953000"/>
            <a:ext cx="5239852" cy="1200329"/>
          </a:xfrm>
          <a:prstGeom prst="rect">
            <a:avLst/>
          </a:prstGeom>
          <a:noFill/>
        </p:spPr>
        <p:txBody>
          <a:bodyPr wrap="square" rtlCol="0">
            <a:spAutoFit/>
          </a:bodyPr>
          <a:lstStyle/>
          <a:p>
            <a:pPr algn="ctr"/>
            <a:r>
              <a:rPr lang="en-US" sz="2400" u="sng" dirty="0" smtClean="0">
                <a:hlinkClick r:id="rId2"/>
              </a:rPr>
              <a:t>AchieveNJ Website</a:t>
            </a:r>
            <a:r>
              <a:rPr lang="en-US" sz="2400" dirty="0" smtClean="0">
                <a:hlinkClick r:id="rId2"/>
              </a:rPr>
              <a:t> </a:t>
            </a:r>
            <a:r>
              <a:rPr lang="en-US" sz="2400" u="sng" dirty="0">
                <a:hlinkClick r:id="rId3"/>
              </a:rPr>
              <a:t>educatorevaluation@doe.state.nj.us</a:t>
            </a:r>
            <a:endParaRPr lang="en-US" sz="2400" u="sng" dirty="0"/>
          </a:p>
          <a:p>
            <a:pPr algn="ctr"/>
            <a:r>
              <a:rPr lang="en-US" sz="2400" dirty="0" smtClean="0"/>
              <a:t>609-376-3974</a:t>
            </a:r>
            <a:endParaRPr lang="en-US" sz="2400" dirty="0"/>
          </a:p>
        </p:txBody>
      </p:sp>
      <p:pic>
        <p:nvPicPr>
          <p:cNvPr id="4" name="Picture 3" descr="AchieveNJ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838200"/>
            <a:ext cx="3252099" cy="1600200"/>
          </a:xfrm>
          <a:prstGeom prst="rect">
            <a:avLst/>
          </a:prstGeom>
        </p:spPr>
      </p:pic>
    </p:spTree>
    <p:extLst>
      <p:ext uri="{BB962C8B-B14F-4D97-AF65-F5344CB8AC3E}">
        <p14:creationId xmlns:p14="http://schemas.microsoft.com/office/powerpoint/2010/main" val="1488666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Measures for Principals/APs/VPs</a:t>
            </a:r>
            <a:endParaRPr lang="en-US" dirty="0"/>
          </a:p>
        </p:txBody>
      </p:sp>
      <p:sp>
        <p:nvSpPr>
          <p:cNvPr id="20" name="TextBox 19"/>
          <p:cNvSpPr txBox="1"/>
          <p:nvPr/>
        </p:nvSpPr>
        <p:spPr>
          <a:xfrm>
            <a:off x="457200" y="1447800"/>
            <a:ext cx="6858000" cy="369332"/>
          </a:xfrm>
          <a:prstGeom prst="rect">
            <a:avLst/>
          </a:prstGeom>
          <a:noFill/>
        </p:spPr>
        <p:txBody>
          <a:bodyPr wrap="square" rtlCol="0">
            <a:spAutoFit/>
          </a:bodyPr>
          <a:lstStyle/>
          <a:p>
            <a:r>
              <a:rPr lang="en-US" dirty="0" smtClean="0"/>
              <a:t>Administrators are evaluated based on the following measures.</a:t>
            </a:r>
            <a:endParaRPr lang="en-US" dirty="0"/>
          </a:p>
        </p:txBody>
      </p:sp>
      <p:grpSp>
        <p:nvGrpSpPr>
          <p:cNvPr id="18" name="Group 17" descr="Principal practice (includes the optional evaluation leadership instrument) + SGO Average (average of teacher SGOs), Administrator Goals (Set towards measure of student achievement), mSGP (median of school-wide SGP scores) = Summative Rating (overall evaluation score) "/>
          <p:cNvGrpSpPr/>
          <p:nvPr/>
        </p:nvGrpSpPr>
        <p:grpSpPr>
          <a:xfrm>
            <a:off x="152400" y="2133600"/>
            <a:ext cx="7928290" cy="3344692"/>
            <a:chOff x="771093" y="2041040"/>
            <a:chExt cx="8095397" cy="3437893"/>
          </a:xfrm>
        </p:grpSpPr>
        <p:sp>
          <p:nvSpPr>
            <p:cNvPr id="21" name="Rectangle 20"/>
            <p:cNvSpPr/>
            <p:nvPr/>
          </p:nvSpPr>
          <p:spPr>
            <a:xfrm>
              <a:off x="1402173" y="2426683"/>
              <a:ext cx="1240520" cy="1648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rIns="64008" rtlCol="0" anchor="ctr" anchorCtr="0"/>
            <a:lstStyle/>
            <a:p>
              <a:pPr algn="ctr">
                <a:spcAft>
                  <a:spcPts val="1200"/>
                </a:spcAft>
              </a:pPr>
              <a:r>
                <a:rPr lang="en-US" b="1" dirty="0" smtClean="0">
                  <a:solidFill>
                    <a:schemeClr val="tx1"/>
                  </a:solidFill>
                </a:rPr>
                <a:t>Principal Practice</a:t>
              </a:r>
            </a:p>
            <a:p>
              <a:pPr algn="ctr">
                <a:spcAft>
                  <a:spcPts val="1200"/>
                </a:spcAft>
              </a:pPr>
              <a:r>
                <a:rPr lang="en-US" sz="900" dirty="0" smtClean="0">
                  <a:solidFill>
                    <a:schemeClr val="tx1"/>
                  </a:solidFill>
                </a:rPr>
                <a:t>Observation Instrument  </a:t>
              </a:r>
            </a:p>
            <a:p>
              <a:pPr algn="ctr">
                <a:spcAft>
                  <a:spcPts val="1200"/>
                </a:spcAft>
              </a:pPr>
              <a:r>
                <a:rPr lang="en-US" sz="900" dirty="0" smtClean="0">
                  <a:solidFill>
                    <a:schemeClr val="tx1"/>
                  </a:solidFill>
                </a:rPr>
                <a:t>Evaluation Leadership Instrument (optional) </a:t>
              </a:r>
            </a:p>
          </p:txBody>
        </p:sp>
        <p:sp>
          <p:nvSpPr>
            <p:cNvPr id="22" name="Rectangle 21"/>
            <p:cNvSpPr/>
            <p:nvPr/>
          </p:nvSpPr>
          <p:spPr>
            <a:xfrm>
              <a:off x="5939616" y="2410372"/>
              <a:ext cx="1138174" cy="1648251"/>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a:lnSpc>
                  <a:spcPts val="1200"/>
                </a:lnSpc>
                <a:spcAft>
                  <a:spcPts val="1200"/>
                </a:spcAft>
              </a:pPr>
              <a:r>
                <a:rPr lang="en-US" b="1" dirty="0" err="1" smtClean="0"/>
                <a:t>mSGP</a:t>
              </a:r>
              <a:endParaRPr lang="en-US" b="1" dirty="0" smtClean="0"/>
            </a:p>
            <a:p>
              <a:pPr algn="ctr">
                <a:lnSpc>
                  <a:spcPts val="1200"/>
                </a:lnSpc>
                <a:spcAft>
                  <a:spcPts val="1200"/>
                </a:spcAft>
              </a:pPr>
              <a:r>
                <a:rPr lang="en-US" sz="1200" dirty="0" smtClean="0"/>
                <a:t>Median of school-wide SGP scores</a:t>
              </a:r>
            </a:p>
          </p:txBody>
        </p:sp>
        <p:sp>
          <p:nvSpPr>
            <p:cNvPr id="23" name="Rectangle 22"/>
            <p:cNvSpPr/>
            <p:nvPr/>
          </p:nvSpPr>
          <p:spPr>
            <a:xfrm>
              <a:off x="4597388" y="2410372"/>
              <a:ext cx="1238695" cy="164825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a:spcAft>
                  <a:spcPts val="1200"/>
                </a:spcAft>
              </a:pPr>
              <a:r>
                <a:rPr lang="en-US" b="1" dirty="0" smtClean="0"/>
                <a:t>Admin. Goals</a:t>
              </a:r>
            </a:p>
            <a:p>
              <a:pPr algn="ctr">
                <a:spcAft>
                  <a:spcPts val="1200"/>
                </a:spcAft>
              </a:pPr>
              <a:r>
                <a:rPr lang="en-US" sz="1200" dirty="0" smtClean="0"/>
                <a:t>Set towards measure of student achievement</a:t>
              </a:r>
            </a:p>
          </p:txBody>
        </p:sp>
        <p:sp>
          <p:nvSpPr>
            <p:cNvPr id="24" name="Rectangle 23"/>
            <p:cNvSpPr/>
            <p:nvPr/>
          </p:nvSpPr>
          <p:spPr>
            <a:xfrm>
              <a:off x="3349085" y="2410372"/>
              <a:ext cx="1158464" cy="1641925"/>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pPr algn="ctr">
                <a:spcAft>
                  <a:spcPts val="1200"/>
                </a:spcAft>
              </a:pPr>
              <a:r>
                <a:rPr lang="en-US" b="1" dirty="0" smtClean="0">
                  <a:solidFill>
                    <a:schemeClr val="tx1"/>
                  </a:solidFill>
                </a:rPr>
                <a:t>SGO Average</a:t>
              </a:r>
            </a:p>
            <a:p>
              <a:pPr algn="ctr">
                <a:spcAft>
                  <a:spcPts val="1200"/>
                </a:spcAft>
              </a:pPr>
              <a:r>
                <a:rPr lang="en-US" sz="1200" dirty="0" smtClean="0">
                  <a:solidFill>
                    <a:schemeClr val="tx1"/>
                  </a:solidFill>
                </a:rPr>
                <a:t>Average of teacher SGOs</a:t>
              </a:r>
            </a:p>
          </p:txBody>
        </p:sp>
        <p:sp>
          <p:nvSpPr>
            <p:cNvPr id="25" name="Equal 24"/>
            <p:cNvSpPr/>
            <p:nvPr/>
          </p:nvSpPr>
          <p:spPr>
            <a:xfrm>
              <a:off x="7208920" y="3019026"/>
              <a:ext cx="246668" cy="457200"/>
            </a:xfrm>
            <a:prstGeom prst="mathEqual">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Plus 25"/>
            <p:cNvSpPr/>
            <p:nvPr/>
          </p:nvSpPr>
          <p:spPr>
            <a:xfrm>
              <a:off x="2800371" y="3038079"/>
              <a:ext cx="370082" cy="457200"/>
            </a:xfrm>
            <a:prstGeom prst="mathPlus">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7586330" y="2410372"/>
              <a:ext cx="1280160" cy="1648251"/>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spcAft>
                  <a:spcPts val="1200"/>
                </a:spcAft>
              </a:pPr>
              <a:r>
                <a:rPr lang="en-US" b="1" dirty="0" smtClean="0">
                  <a:solidFill>
                    <a:schemeClr val="bg1"/>
                  </a:solidFill>
                </a:rPr>
                <a:t>Summative Rating</a:t>
              </a:r>
            </a:p>
            <a:p>
              <a:pPr algn="ctr">
                <a:spcAft>
                  <a:spcPts val="1200"/>
                </a:spcAft>
              </a:pPr>
              <a:r>
                <a:rPr lang="en-US" sz="1200" dirty="0" smtClean="0">
                  <a:solidFill>
                    <a:schemeClr val="bg1"/>
                  </a:solidFill>
                </a:rPr>
                <a:t>Overall Evaluation Score</a:t>
              </a:r>
            </a:p>
          </p:txBody>
        </p:sp>
        <p:sp>
          <p:nvSpPr>
            <p:cNvPr id="28" name="Left Bracket 27"/>
            <p:cNvSpPr/>
            <p:nvPr/>
          </p:nvSpPr>
          <p:spPr>
            <a:xfrm rot="5400000" flipH="1">
              <a:off x="3051011" y="2588814"/>
              <a:ext cx="806674" cy="3770806"/>
            </a:xfrm>
            <a:prstGeom prst="leftBracket">
              <a:avLst>
                <a:gd name="adj" fmla="val 583"/>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9" name="TextBox 28"/>
            <p:cNvSpPr txBox="1"/>
            <p:nvPr/>
          </p:nvSpPr>
          <p:spPr>
            <a:xfrm>
              <a:off x="1669030" y="4669549"/>
              <a:ext cx="3570635" cy="276999"/>
            </a:xfrm>
            <a:prstGeom prst="rect">
              <a:avLst/>
            </a:prstGeom>
            <a:solidFill>
              <a:schemeClr val="bg1">
                <a:lumMod val="50000"/>
              </a:schemeClr>
            </a:solidFill>
          </p:spPr>
          <p:txBody>
            <a:bodyPr wrap="square" rtlCol="0">
              <a:spAutoFit/>
            </a:bodyPr>
            <a:lstStyle/>
            <a:p>
              <a:pPr algn="ctr"/>
              <a:r>
                <a:rPr lang="en-US" sz="1200" b="1" dirty="0" smtClean="0">
                  <a:solidFill>
                    <a:schemeClr val="bg1"/>
                  </a:solidFill>
                </a:rPr>
                <a:t>All principals/APs/VPs</a:t>
              </a:r>
              <a:endParaRPr lang="en-US" sz="1200" b="1" dirty="0">
                <a:solidFill>
                  <a:schemeClr val="bg1"/>
                </a:solidFill>
              </a:endParaRPr>
            </a:p>
          </p:txBody>
        </p:sp>
        <p:sp>
          <p:nvSpPr>
            <p:cNvPr id="30" name="TextBox 29"/>
            <p:cNvSpPr txBox="1"/>
            <p:nvPr/>
          </p:nvSpPr>
          <p:spPr>
            <a:xfrm>
              <a:off x="5788584" y="4647936"/>
              <a:ext cx="1447800" cy="830997"/>
            </a:xfrm>
            <a:prstGeom prst="rect">
              <a:avLst/>
            </a:prstGeom>
            <a:solidFill>
              <a:schemeClr val="bg1">
                <a:lumMod val="50000"/>
              </a:schemeClr>
            </a:solidFill>
          </p:spPr>
          <p:txBody>
            <a:bodyPr wrap="square" rtlCol="0">
              <a:spAutoFit/>
            </a:bodyPr>
            <a:lstStyle/>
            <a:p>
              <a:pPr algn="ctr"/>
              <a:r>
                <a:rPr lang="en-US" sz="1200" b="1" dirty="0" smtClean="0">
                  <a:solidFill>
                    <a:schemeClr val="bg1"/>
                  </a:solidFill>
                </a:rPr>
                <a:t>Only those in schools with SGP grades receive this score</a:t>
              </a:r>
              <a:endParaRPr lang="en-US" sz="1200" b="1" dirty="0">
                <a:solidFill>
                  <a:schemeClr val="bg1"/>
                </a:solidFill>
              </a:endParaRPr>
            </a:p>
          </p:txBody>
        </p:sp>
        <p:cxnSp>
          <p:nvCxnSpPr>
            <p:cNvPr id="31" name="Straight Connector 30"/>
            <p:cNvCxnSpPr>
              <a:stCxn id="30" idx="0"/>
              <a:endCxn id="22" idx="2"/>
            </p:cNvCxnSpPr>
            <p:nvPr/>
          </p:nvCxnSpPr>
          <p:spPr>
            <a:xfrm flipH="1" flipV="1">
              <a:off x="6508703" y="4058623"/>
              <a:ext cx="3781" cy="589313"/>
            </a:xfrm>
            <a:prstGeom prst="line">
              <a:avLst/>
            </a:prstGeom>
          </p:spPr>
          <p:style>
            <a:lnRef idx="1">
              <a:schemeClr val="accent6"/>
            </a:lnRef>
            <a:fillRef idx="0">
              <a:schemeClr val="accent6"/>
            </a:fillRef>
            <a:effectRef idx="0">
              <a:schemeClr val="accent6"/>
            </a:effectRef>
            <a:fontRef idx="minor">
              <a:schemeClr val="tx1"/>
            </a:fontRef>
          </p:style>
        </p:cxnSp>
        <p:sp>
          <p:nvSpPr>
            <p:cNvPr id="32" name="TextBox 31"/>
            <p:cNvSpPr txBox="1"/>
            <p:nvPr/>
          </p:nvSpPr>
          <p:spPr>
            <a:xfrm>
              <a:off x="771093" y="2048060"/>
              <a:ext cx="2488153" cy="369332"/>
            </a:xfrm>
            <a:prstGeom prst="rect">
              <a:avLst/>
            </a:prstGeom>
            <a:noFill/>
          </p:spPr>
          <p:txBody>
            <a:bodyPr wrap="square" rtlCol="0">
              <a:spAutoFit/>
            </a:bodyPr>
            <a:lstStyle/>
            <a:p>
              <a:pPr algn="ctr"/>
              <a:r>
                <a:rPr lang="en-US" b="1" i="1" dirty="0" smtClean="0"/>
                <a:t>Practice</a:t>
              </a:r>
              <a:endParaRPr lang="en-US" b="1" i="1" dirty="0"/>
            </a:p>
          </p:txBody>
        </p:sp>
        <p:sp>
          <p:nvSpPr>
            <p:cNvPr id="33" name="TextBox 32"/>
            <p:cNvSpPr txBox="1"/>
            <p:nvPr/>
          </p:nvSpPr>
          <p:spPr>
            <a:xfrm>
              <a:off x="3349085" y="2041040"/>
              <a:ext cx="3728705" cy="369332"/>
            </a:xfrm>
            <a:prstGeom prst="rect">
              <a:avLst/>
            </a:prstGeom>
            <a:noFill/>
          </p:spPr>
          <p:txBody>
            <a:bodyPr wrap="square" rtlCol="0">
              <a:spAutoFit/>
            </a:bodyPr>
            <a:lstStyle/>
            <a:p>
              <a:pPr algn="ctr"/>
              <a:r>
                <a:rPr lang="en-US" b="1" i="1" dirty="0" smtClean="0"/>
                <a:t>Student Achievement</a:t>
              </a:r>
              <a:endParaRPr lang="en-US" b="1" i="1"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prstClr val="white"/>
                </a:solidFill>
              </a:rPr>
              <a:t>Component </a:t>
            </a:r>
            <a:r>
              <a:rPr lang="en-US" sz="3200" dirty="0" smtClean="0">
                <a:solidFill>
                  <a:prstClr val="white"/>
                </a:solidFill>
              </a:rPr>
              <a:t>Weighting</a:t>
            </a:r>
            <a:endParaRPr lang="en-US" dirty="0"/>
          </a:p>
        </p:txBody>
      </p:sp>
      <p:sp>
        <p:nvSpPr>
          <p:cNvPr id="30" name="TextBox 29"/>
          <p:cNvSpPr txBox="1"/>
          <p:nvPr/>
        </p:nvSpPr>
        <p:spPr>
          <a:xfrm>
            <a:off x="152400" y="5715000"/>
            <a:ext cx="8915400" cy="369332"/>
          </a:xfrm>
          <a:prstGeom prst="rect">
            <a:avLst/>
          </a:prstGeom>
          <a:noFill/>
        </p:spPr>
        <p:txBody>
          <a:bodyPr wrap="square" rtlCol="0">
            <a:spAutoFit/>
          </a:bodyPr>
          <a:lstStyle/>
          <a:p>
            <a:r>
              <a:rPr lang="en-US" dirty="0" smtClean="0"/>
              <a:t>As shown above, weights for each measure depend on the SGP status of the administrator.</a:t>
            </a:r>
          </a:p>
        </p:txBody>
      </p:sp>
      <p:grpSp>
        <p:nvGrpSpPr>
          <p:cNvPr id="19" name="Group 18" descr="non-mSGP Principals/APs/VPs component scores are: 40% administrator goals, 10% SGO average and 50% principal practice &#10;&#10;mSGP Principals/APs/VPs component scores are: 30% mSGP, 10% SGO average, 10% administrator goals and 50% principal practice"/>
          <p:cNvGrpSpPr/>
          <p:nvPr/>
        </p:nvGrpSpPr>
        <p:grpSpPr>
          <a:xfrm>
            <a:off x="1371600" y="1981200"/>
            <a:ext cx="5938809" cy="3238500"/>
            <a:chOff x="1409700" y="2514601"/>
            <a:chExt cx="5938809" cy="3238500"/>
          </a:xfrm>
        </p:grpSpPr>
        <p:pic>
          <p:nvPicPr>
            <p:cNvPr id="20" name="Picture 19" descr="&quot;&quot;"/>
            <p:cNvPicPr>
              <a:picLocks noChangeAspect="1"/>
            </p:cNvPicPr>
            <p:nvPr/>
          </p:nvPicPr>
          <p:blipFill>
            <a:blip r:embed="rId3"/>
            <a:stretch>
              <a:fillRect/>
            </a:stretch>
          </p:blipFill>
          <p:spPr>
            <a:xfrm>
              <a:off x="1409700" y="2514601"/>
              <a:ext cx="2734031" cy="3086100"/>
            </a:xfrm>
            <a:prstGeom prst="rect">
              <a:avLst/>
            </a:prstGeom>
          </p:spPr>
        </p:pic>
        <p:pic>
          <p:nvPicPr>
            <p:cNvPr id="21" name="Picture 20" descr="&quot;&quot;"/>
            <p:cNvPicPr>
              <a:picLocks noChangeAspect="1"/>
            </p:cNvPicPr>
            <p:nvPr/>
          </p:nvPicPr>
          <p:blipFill>
            <a:blip r:embed="rId4"/>
            <a:stretch>
              <a:fillRect/>
            </a:stretch>
          </p:blipFill>
          <p:spPr>
            <a:xfrm>
              <a:off x="4143731" y="2781635"/>
              <a:ext cx="3204778" cy="2971466"/>
            </a:xfrm>
            <a:prstGeom prst="rect">
              <a:avLst/>
            </a:prstGeom>
          </p:spPr>
        </p:pic>
      </p:grpSp>
      <p:sp>
        <p:nvSpPr>
          <p:cNvPr id="3" name="Rectangle 2"/>
          <p:cNvSpPr/>
          <p:nvPr/>
        </p:nvSpPr>
        <p:spPr>
          <a:xfrm>
            <a:off x="-1" y="6371883"/>
            <a:ext cx="7572935" cy="415498"/>
          </a:xfrm>
          <a:prstGeom prst="rect">
            <a:avLst/>
          </a:prstGeom>
        </p:spPr>
        <p:txBody>
          <a:bodyPr wrap="square">
            <a:spAutoFit/>
          </a:bodyPr>
          <a:lstStyle/>
          <a:p>
            <a:r>
              <a:rPr lang="en-US" sz="1050" dirty="0" smtClean="0">
                <a:solidFill>
                  <a:schemeClr val="bg1"/>
                </a:solidFill>
              </a:rPr>
              <a:t>*The principal practice score may include results from both, the district’s state-approved principal practice instrument and the optional evaluation leadership instrument.</a:t>
            </a:r>
            <a:endParaRPr lang="en-US" sz="1050" dirty="0">
              <a:solidFill>
                <a:schemeClr val="bg1"/>
              </a:solidFill>
            </a:endParaRPr>
          </a:p>
        </p:txBody>
      </p:sp>
    </p:spTree>
    <p:extLst>
      <p:ext uri="{BB962C8B-B14F-4D97-AF65-F5344CB8AC3E}">
        <p14:creationId xmlns:p14="http://schemas.microsoft.com/office/powerpoint/2010/main" val="3619913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Practice Scoring</a:t>
            </a:r>
            <a:endParaRPr lang="en-US" dirty="0"/>
          </a:p>
        </p:txBody>
      </p:sp>
      <p:sp>
        <p:nvSpPr>
          <p:cNvPr id="3" name="Content Placeholder 2"/>
          <p:cNvSpPr>
            <a:spLocks noGrp="1"/>
          </p:cNvSpPr>
          <p:nvPr>
            <p:ph idx="1"/>
          </p:nvPr>
        </p:nvSpPr>
        <p:spPr>
          <a:xfrm>
            <a:off x="457200" y="1689080"/>
            <a:ext cx="8229600" cy="2862322"/>
          </a:xfrm>
        </p:spPr>
        <p:txBody>
          <a:bodyPr/>
          <a:lstStyle/>
          <a:p>
            <a:pPr>
              <a:lnSpc>
                <a:spcPct val="100000"/>
              </a:lnSpc>
              <a:spcBef>
                <a:spcPts val="0"/>
              </a:spcBef>
            </a:pPr>
            <a:r>
              <a:rPr lang="en-US" sz="1800" dirty="0" smtClean="0"/>
              <a:t>Principal practice is measured according to a district-chosen observation instrument, such as </a:t>
            </a:r>
            <a:r>
              <a:rPr lang="en-US" sz="1800" dirty="0" err="1" smtClean="0"/>
              <a:t>Marzano</a:t>
            </a:r>
            <a:r>
              <a:rPr lang="en-US" sz="1800" dirty="0" smtClean="0"/>
              <a:t>, </a:t>
            </a:r>
            <a:r>
              <a:rPr lang="en-US" sz="1800" dirty="0" err="1" smtClean="0"/>
              <a:t>McREL</a:t>
            </a:r>
            <a:r>
              <a:rPr lang="en-US" sz="1800" dirty="0" smtClean="0"/>
              <a:t>, etc… (see</a:t>
            </a:r>
            <a:r>
              <a:rPr lang="en-US" sz="1800" dirty="0" smtClean="0">
                <a:solidFill>
                  <a:srgbClr val="0000FF"/>
                </a:solidFill>
              </a:rPr>
              <a:t> </a:t>
            </a:r>
            <a:r>
              <a:rPr lang="en-US" sz="1800" dirty="0" smtClean="0">
                <a:solidFill>
                  <a:srgbClr val="0000FF"/>
                </a:solidFill>
                <a:hlinkClick r:id="rId2"/>
              </a:rPr>
              <a:t>here</a:t>
            </a:r>
            <a:r>
              <a:rPr lang="en-US" sz="1800" dirty="0" smtClean="0">
                <a:solidFill>
                  <a:srgbClr val="0000FF"/>
                </a:solidFill>
              </a:rPr>
              <a:t> </a:t>
            </a:r>
            <a:r>
              <a:rPr lang="en-US" sz="1800" dirty="0" smtClean="0"/>
              <a:t>for complete list).</a:t>
            </a:r>
          </a:p>
          <a:p>
            <a:pPr>
              <a:lnSpc>
                <a:spcPct val="100000"/>
              </a:lnSpc>
              <a:spcBef>
                <a:spcPts val="0"/>
              </a:spcBef>
              <a:buNone/>
            </a:pPr>
            <a:endParaRPr lang="en-US" sz="1800" dirty="0" smtClean="0"/>
          </a:p>
          <a:p>
            <a:pPr>
              <a:lnSpc>
                <a:spcPct val="100000"/>
              </a:lnSpc>
              <a:spcBef>
                <a:spcPts val="0"/>
              </a:spcBef>
            </a:pPr>
            <a:r>
              <a:rPr lang="en-US" sz="1800" b="1" dirty="0" smtClean="0"/>
              <a:t>Local school districts have discretion </a:t>
            </a:r>
            <a:r>
              <a:rPr lang="en-US" sz="1800" dirty="0" smtClean="0"/>
              <a:t>on how to create a final principal practice rating on a 1 – 4 scale. </a:t>
            </a:r>
          </a:p>
          <a:p>
            <a:pPr>
              <a:lnSpc>
                <a:spcPct val="100000"/>
              </a:lnSpc>
              <a:spcBef>
                <a:spcPts val="0"/>
              </a:spcBef>
              <a:buNone/>
            </a:pPr>
            <a:endParaRPr lang="en-US" sz="1800" dirty="0" smtClean="0"/>
          </a:p>
          <a:p>
            <a:pPr>
              <a:lnSpc>
                <a:spcPct val="100000"/>
              </a:lnSpc>
              <a:spcBef>
                <a:spcPts val="0"/>
              </a:spcBef>
            </a:pPr>
            <a:r>
              <a:rPr lang="en-US" sz="1800" dirty="0" smtClean="0"/>
              <a:t>The example that follows show how different components of the principal practice instrument might be calculated. </a:t>
            </a:r>
            <a:r>
              <a:rPr lang="en-US" sz="1800" b="1" i="1" dirty="0" smtClean="0"/>
              <a:t>This is an example, not  a recommendation. </a:t>
            </a:r>
            <a:r>
              <a:rPr lang="en-US" sz="1800" dirty="0" smtClean="0"/>
              <a:t>Please consult your District Evaluation Advisory Committee (DEAC) to inquire how this is being done locally. </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Practice: Weighting of Practice Instrument Domains and Components</a:t>
            </a:r>
            <a:endParaRPr lang="en-US" dirty="0"/>
          </a:p>
        </p:txBody>
      </p:sp>
      <p:sp>
        <p:nvSpPr>
          <p:cNvPr id="4" name="TextBox 3"/>
          <p:cNvSpPr txBox="1"/>
          <p:nvPr/>
        </p:nvSpPr>
        <p:spPr>
          <a:xfrm>
            <a:off x="457200" y="1447800"/>
            <a:ext cx="7772400" cy="1200329"/>
          </a:xfrm>
          <a:prstGeom prst="rect">
            <a:avLst/>
          </a:prstGeom>
          <a:noFill/>
        </p:spPr>
        <p:txBody>
          <a:bodyPr wrap="square" rtlCol="0">
            <a:spAutoFit/>
          </a:bodyPr>
          <a:lstStyle/>
          <a:p>
            <a:r>
              <a:rPr lang="en-US" dirty="0" smtClean="0"/>
              <a:t>Many principal practice evaluation instruments (or some standards or domains within those instruments) rely on evidence collection throughout the year and do not score until the summary conference on each individual component of the instrument.</a:t>
            </a:r>
            <a:endParaRPr lang="en-US" dirty="0"/>
          </a:p>
        </p:txBody>
      </p:sp>
      <p:sp>
        <p:nvSpPr>
          <p:cNvPr id="5" name="Rectangle 4" descr="Knowledge (3.25) + Planning (4) + Delivery (3) + Assessment (2) + Environment (2.75) + Professional Responsibility (3.25) = 18.25"/>
          <p:cNvSpPr/>
          <p:nvPr/>
        </p:nvSpPr>
        <p:spPr>
          <a:xfrm>
            <a:off x="610428" y="3547646"/>
            <a:ext cx="914400" cy="118872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Knowledge</a:t>
            </a:r>
            <a:endParaRPr lang="en-US" sz="1000" dirty="0"/>
          </a:p>
        </p:txBody>
      </p:sp>
      <p:sp>
        <p:nvSpPr>
          <p:cNvPr id="6" name="Rectangle 5"/>
          <p:cNvSpPr/>
          <p:nvPr/>
        </p:nvSpPr>
        <p:spPr>
          <a:xfrm>
            <a:off x="1799148" y="3547646"/>
            <a:ext cx="914400" cy="11887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Planning</a:t>
            </a:r>
            <a:endParaRPr lang="en-US" sz="1000" dirty="0"/>
          </a:p>
        </p:txBody>
      </p:sp>
      <p:sp>
        <p:nvSpPr>
          <p:cNvPr id="7" name="Rectangle 6"/>
          <p:cNvSpPr/>
          <p:nvPr/>
        </p:nvSpPr>
        <p:spPr>
          <a:xfrm>
            <a:off x="3018348" y="3547646"/>
            <a:ext cx="914400" cy="118872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Delivery</a:t>
            </a:r>
            <a:endParaRPr lang="en-US" sz="1000" dirty="0">
              <a:solidFill>
                <a:schemeClr val="tx1"/>
              </a:solidFill>
            </a:endParaRPr>
          </a:p>
        </p:txBody>
      </p:sp>
      <p:sp>
        <p:nvSpPr>
          <p:cNvPr id="8" name="Rectangle 7"/>
          <p:cNvSpPr/>
          <p:nvPr/>
        </p:nvSpPr>
        <p:spPr>
          <a:xfrm>
            <a:off x="4237548" y="3547646"/>
            <a:ext cx="914400" cy="118872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Assessment</a:t>
            </a:r>
            <a:endParaRPr lang="en-US" sz="1000" dirty="0"/>
          </a:p>
        </p:txBody>
      </p:sp>
      <p:sp>
        <p:nvSpPr>
          <p:cNvPr id="13" name="Rectangle 12"/>
          <p:cNvSpPr/>
          <p:nvPr/>
        </p:nvSpPr>
        <p:spPr>
          <a:xfrm>
            <a:off x="5456748" y="3547646"/>
            <a:ext cx="914400" cy="1188720"/>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Environment</a:t>
            </a:r>
            <a:endParaRPr lang="en-US" sz="1000" dirty="0"/>
          </a:p>
        </p:txBody>
      </p:sp>
      <p:sp>
        <p:nvSpPr>
          <p:cNvPr id="14" name="Rectangle 13"/>
          <p:cNvSpPr/>
          <p:nvPr/>
        </p:nvSpPr>
        <p:spPr>
          <a:xfrm>
            <a:off x="6675948" y="3547646"/>
            <a:ext cx="914400" cy="118872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t>Professional Responsibility</a:t>
            </a:r>
            <a:endParaRPr lang="en-US" sz="900" dirty="0"/>
          </a:p>
        </p:txBody>
      </p:sp>
      <p:sp>
        <p:nvSpPr>
          <p:cNvPr id="15" name="TextBox 14"/>
          <p:cNvSpPr txBox="1"/>
          <p:nvPr/>
        </p:nvSpPr>
        <p:spPr>
          <a:xfrm>
            <a:off x="732348" y="4656892"/>
            <a:ext cx="596638" cy="338554"/>
          </a:xfrm>
          <a:prstGeom prst="rect">
            <a:avLst/>
          </a:prstGeom>
          <a:noFill/>
        </p:spPr>
        <p:txBody>
          <a:bodyPr wrap="none" rtlCol="0">
            <a:spAutoFit/>
          </a:bodyPr>
          <a:lstStyle/>
          <a:p>
            <a:r>
              <a:rPr lang="en-US" sz="1600" dirty="0" smtClean="0"/>
              <a:t>3.25</a:t>
            </a:r>
            <a:endParaRPr lang="en-US" sz="1600" dirty="0"/>
          </a:p>
        </p:txBody>
      </p:sp>
      <p:sp>
        <p:nvSpPr>
          <p:cNvPr id="16" name="TextBox 15"/>
          <p:cNvSpPr txBox="1"/>
          <p:nvPr/>
        </p:nvSpPr>
        <p:spPr>
          <a:xfrm>
            <a:off x="2103856" y="4656892"/>
            <a:ext cx="304892" cy="338554"/>
          </a:xfrm>
          <a:prstGeom prst="rect">
            <a:avLst/>
          </a:prstGeom>
          <a:noFill/>
        </p:spPr>
        <p:txBody>
          <a:bodyPr wrap="none" rtlCol="0">
            <a:spAutoFit/>
          </a:bodyPr>
          <a:lstStyle/>
          <a:p>
            <a:r>
              <a:rPr lang="en-US" sz="1600" dirty="0"/>
              <a:t>4</a:t>
            </a:r>
          </a:p>
        </p:txBody>
      </p:sp>
      <p:sp>
        <p:nvSpPr>
          <p:cNvPr id="17" name="TextBox 16"/>
          <p:cNvSpPr txBox="1"/>
          <p:nvPr/>
        </p:nvSpPr>
        <p:spPr>
          <a:xfrm>
            <a:off x="3323056" y="4656892"/>
            <a:ext cx="304892" cy="338554"/>
          </a:xfrm>
          <a:prstGeom prst="rect">
            <a:avLst/>
          </a:prstGeom>
          <a:noFill/>
        </p:spPr>
        <p:txBody>
          <a:bodyPr wrap="none" rtlCol="0">
            <a:spAutoFit/>
          </a:bodyPr>
          <a:lstStyle/>
          <a:p>
            <a:r>
              <a:rPr lang="en-US" sz="1600" dirty="0" smtClean="0"/>
              <a:t>3</a:t>
            </a:r>
            <a:endParaRPr lang="en-US" sz="1600" dirty="0"/>
          </a:p>
        </p:txBody>
      </p:sp>
      <p:sp>
        <p:nvSpPr>
          <p:cNvPr id="18" name="TextBox 17"/>
          <p:cNvSpPr txBox="1"/>
          <p:nvPr/>
        </p:nvSpPr>
        <p:spPr>
          <a:xfrm>
            <a:off x="4542256" y="4656892"/>
            <a:ext cx="304892" cy="338554"/>
          </a:xfrm>
          <a:prstGeom prst="rect">
            <a:avLst/>
          </a:prstGeom>
          <a:noFill/>
        </p:spPr>
        <p:txBody>
          <a:bodyPr wrap="none" rtlCol="0">
            <a:spAutoFit/>
          </a:bodyPr>
          <a:lstStyle/>
          <a:p>
            <a:r>
              <a:rPr lang="en-US" sz="1600" dirty="0"/>
              <a:t>2</a:t>
            </a:r>
          </a:p>
        </p:txBody>
      </p:sp>
      <p:sp>
        <p:nvSpPr>
          <p:cNvPr id="19" name="TextBox 18"/>
          <p:cNvSpPr txBox="1"/>
          <p:nvPr/>
        </p:nvSpPr>
        <p:spPr>
          <a:xfrm>
            <a:off x="5622110" y="4690646"/>
            <a:ext cx="596638" cy="338554"/>
          </a:xfrm>
          <a:prstGeom prst="rect">
            <a:avLst/>
          </a:prstGeom>
          <a:noFill/>
        </p:spPr>
        <p:txBody>
          <a:bodyPr wrap="none" rtlCol="0">
            <a:spAutoFit/>
          </a:bodyPr>
          <a:lstStyle/>
          <a:p>
            <a:r>
              <a:rPr lang="en-US" sz="1600" dirty="0" smtClean="0"/>
              <a:t>2.75</a:t>
            </a:r>
            <a:endParaRPr lang="en-US" sz="1600" dirty="0"/>
          </a:p>
        </p:txBody>
      </p:sp>
      <p:sp>
        <p:nvSpPr>
          <p:cNvPr id="20" name="TextBox 19"/>
          <p:cNvSpPr txBox="1"/>
          <p:nvPr/>
        </p:nvSpPr>
        <p:spPr>
          <a:xfrm>
            <a:off x="6828348" y="4690646"/>
            <a:ext cx="596638" cy="338554"/>
          </a:xfrm>
          <a:prstGeom prst="rect">
            <a:avLst/>
          </a:prstGeom>
          <a:noFill/>
        </p:spPr>
        <p:txBody>
          <a:bodyPr wrap="none" rtlCol="0">
            <a:spAutoFit/>
          </a:bodyPr>
          <a:lstStyle/>
          <a:p>
            <a:r>
              <a:rPr lang="en-US" sz="1600" dirty="0" smtClean="0"/>
              <a:t>3.25</a:t>
            </a:r>
            <a:endParaRPr lang="en-US" sz="1600" dirty="0"/>
          </a:p>
        </p:txBody>
      </p:sp>
      <p:sp>
        <p:nvSpPr>
          <p:cNvPr id="27" name="Equal 26" descr="&quot;&quot;"/>
          <p:cNvSpPr/>
          <p:nvPr/>
        </p:nvSpPr>
        <p:spPr>
          <a:xfrm>
            <a:off x="7742748" y="4123492"/>
            <a:ext cx="152400" cy="152400"/>
          </a:xfrm>
          <a:prstGeom prst="mathEqual">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Plus 28" descr="&quot;&quot;"/>
          <p:cNvSpPr/>
          <p:nvPr/>
        </p:nvSpPr>
        <p:spPr>
          <a:xfrm>
            <a:off x="6447348" y="4081046"/>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Plus 29" descr="&quot;&quot;"/>
          <p:cNvSpPr/>
          <p:nvPr/>
        </p:nvSpPr>
        <p:spPr>
          <a:xfrm>
            <a:off x="5228148" y="4081046"/>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Plus 30" descr="&quot;&quot;"/>
          <p:cNvSpPr/>
          <p:nvPr/>
        </p:nvSpPr>
        <p:spPr>
          <a:xfrm>
            <a:off x="4008948" y="4081046"/>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Plus 31" descr="&quot;&quot;"/>
          <p:cNvSpPr/>
          <p:nvPr/>
        </p:nvSpPr>
        <p:spPr>
          <a:xfrm>
            <a:off x="2789748" y="4081046"/>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Plus 32" descr="&quot;&quot;"/>
          <p:cNvSpPr/>
          <p:nvPr/>
        </p:nvSpPr>
        <p:spPr>
          <a:xfrm>
            <a:off x="1570548" y="4081046"/>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7971348" y="4047292"/>
            <a:ext cx="715452" cy="338554"/>
          </a:xfrm>
          <a:prstGeom prst="rect">
            <a:avLst/>
          </a:prstGeom>
          <a:noFill/>
        </p:spPr>
        <p:txBody>
          <a:bodyPr wrap="none" rtlCol="0">
            <a:spAutoFit/>
          </a:bodyPr>
          <a:lstStyle/>
          <a:p>
            <a:r>
              <a:rPr lang="en-US" sz="1600" b="1" dirty="0" smtClean="0"/>
              <a:t>18.25</a:t>
            </a:r>
            <a:endParaRPr lang="en-US" sz="1600" b="1" dirty="0"/>
          </a:p>
        </p:txBody>
      </p:sp>
      <p:sp>
        <p:nvSpPr>
          <p:cNvPr id="35" name="TextBox 34"/>
          <p:cNvSpPr txBox="1"/>
          <p:nvPr/>
        </p:nvSpPr>
        <p:spPr>
          <a:xfrm>
            <a:off x="3429000" y="5257800"/>
            <a:ext cx="1563441" cy="338554"/>
          </a:xfrm>
          <a:prstGeom prst="rect">
            <a:avLst/>
          </a:prstGeom>
          <a:noFill/>
          <a:ln>
            <a:solidFill>
              <a:schemeClr val="tx1"/>
            </a:solidFill>
          </a:ln>
        </p:spPr>
        <p:txBody>
          <a:bodyPr wrap="none" rtlCol="0">
            <a:spAutoFit/>
          </a:bodyPr>
          <a:lstStyle/>
          <a:p>
            <a:r>
              <a:rPr lang="en-US" sz="1600" b="1" dirty="0" smtClean="0"/>
              <a:t>18.25/6 = 3.04</a:t>
            </a:r>
            <a:endParaRPr lang="en-US" sz="1600" b="1" dirty="0"/>
          </a:p>
        </p:txBody>
      </p:sp>
      <p:sp>
        <p:nvSpPr>
          <p:cNvPr id="37" name="TextBox 36"/>
          <p:cNvSpPr txBox="1"/>
          <p:nvPr/>
        </p:nvSpPr>
        <p:spPr>
          <a:xfrm>
            <a:off x="609600" y="3124200"/>
            <a:ext cx="4534511" cy="369332"/>
          </a:xfrm>
          <a:prstGeom prst="rect">
            <a:avLst/>
          </a:prstGeom>
          <a:noFill/>
        </p:spPr>
        <p:txBody>
          <a:bodyPr wrap="none" rtlCol="0">
            <a:spAutoFit/>
          </a:bodyPr>
          <a:lstStyle/>
          <a:p>
            <a:r>
              <a:rPr lang="en-US" dirty="0" smtClean="0"/>
              <a:t>Example (Sample score below each domain):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Leadership Scoring</a:t>
            </a:r>
            <a:endParaRPr lang="en-US" dirty="0"/>
          </a:p>
        </p:txBody>
      </p:sp>
      <p:sp>
        <p:nvSpPr>
          <p:cNvPr id="9" name="Content Placeholder 8"/>
          <p:cNvSpPr>
            <a:spLocks noGrp="1"/>
          </p:cNvSpPr>
          <p:nvPr>
            <p:ph idx="1"/>
          </p:nvPr>
        </p:nvSpPr>
        <p:spPr>
          <a:xfrm>
            <a:off x="457200" y="1447800"/>
            <a:ext cx="8229600" cy="923330"/>
          </a:xfrm>
        </p:spPr>
        <p:txBody>
          <a:bodyPr/>
          <a:lstStyle/>
          <a:p>
            <a:pPr marL="0" indent="0">
              <a:lnSpc>
                <a:spcPct val="100000"/>
              </a:lnSpc>
              <a:buClr>
                <a:schemeClr val="accent5"/>
              </a:buClr>
              <a:buNone/>
            </a:pPr>
            <a:r>
              <a:rPr lang="en-US" sz="1800" dirty="0" smtClean="0"/>
              <a:t>Principals may be rated on their effectiveness in implementing AchieveNJ at the school level using the </a:t>
            </a:r>
            <a:r>
              <a:rPr lang="en-US" sz="1800" dirty="0">
                <a:hlinkClick r:id="rId2"/>
              </a:rPr>
              <a:t>S</a:t>
            </a:r>
            <a:r>
              <a:rPr lang="en-US" sz="1800" dirty="0" smtClean="0">
                <a:hlinkClick r:id="rId2"/>
              </a:rPr>
              <a:t>tate Evaluation Leadership Instrument</a:t>
            </a:r>
            <a:r>
              <a:rPr lang="en-US" sz="1800" dirty="0" smtClean="0"/>
              <a:t>, which includes the following domains for principals (and only those in Domain 2 for APs/VPs):</a:t>
            </a:r>
          </a:p>
        </p:txBody>
      </p:sp>
      <p:graphicFrame>
        <p:nvGraphicFramePr>
          <p:cNvPr id="10" name="Table 9" descr="&quot;&quot;"/>
          <p:cNvGraphicFramePr>
            <a:graphicFrameLocks noGrp="1"/>
          </p:cNvGraphicFramePr>
          <p:nvPr>
            <p:extLst>
              <p:ext uri="{D42A27DB-BD31-4B8C-83A1-F6EECF244321}">
                <p14:modId xmlns:p14="http://schemas.microsoft.com/office/powerpoint/2010/main" val="49468638"/>
              </p:ext>
            </p:extLst>
          </p:nvPr>
        </p:nvGraphicFramePr>
        <p:xfrm>
          <a:off x="457200" y="2613449"/>
          <a:ext cx="8064469" cy="2667000"/>
        </p:xfrm>
        <a:graphic>
          <a:graphicData uri="http://schemas.openxmlformats.org/drawingml/2006/table">
            <a:tbl>
              <a:tblPr firstRow="1" bandRow="1">
                <a:tableStyleId>{5C22544A-7EE6-4342-B048-85BDC9FD1C3A}</a:tableStyleId>
              </a:tblPr>
              <a:tblGrid>
                <a:gridCol w="3228224"/>
                <a:gridCol w="4836245"/>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mn-lt"/>
                        </a:rPr>
                        <a:t>Domain 1: Building Knowledge and Collaboration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mn-lt"/>
                        </a:rPr>
                        <a:t>Domain 2: Executing the Evaluation System Successfully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lvl="0" indent="0">
                        <a:spcAft>
                          <a:spcPts val="600"/>
                        </a:spcAft>
                        <a:buFont typeface="+mj-lt"/>
                        <a:buNone/>
                      </a:pPr>
                      <a:r>
                        <a:rPr lang="en-US" sz="1600" b="1" dirty="0" smtClean="0">
                          <a:latin typeface="+mn-lt"/>
                        </a:rPr>
                        <a:t>Component 1a: </a:t>
                      </a:r>
                      <a:r>
                        <a:rPr lang="en-US" sz="1600" dirty="0" smtClean="0">
                          <a:latin typeface="+mn-lt"/>
                        </a:rPr>
                        <a:t>Preparing teachers for success</a:t>
                      </a:r>
                    </a:p>
                    <a:p>
                      <a:pPr marL="0" lvl="0" indent="0">
                        <a:buFont typeface="+mj-lt"/>
                        <a:buNone/>
                      </a:pPr>
                      <a:r>
                        <a:rPr lang="en-US" sz="1600" b="1" dirty="0" smtClean="0">
                          <a:latin typeface="+mn-lt"/>
                        </a:rPr>
                        <a:t>Component 1b: </a:t>
                      </a:r>
                      <a:r>
                        <a:rPr lang="en-US" sz="1600" dirty="0" smtClean="0">
                          <a:latin typeface="+mn-lt"/>
                        </a:rPr>
                        <a:t>Building collaboration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spcAft>
                          <a:spcPts val="600"/>
                        </a:spcAft>
                        <a:buFont typeface="+mj-lt"/>
                        <a:buNone/>
                      </a:pPr>
                      <a:r>
                        <a:rPr lang="en-US" sz="1600" b="1" dirty="0" smtClean="0">
                          <a:latin typeface="+mn-lt"/>
                        </a:rPr>
                        <a:t>Component 2a: </a:t>
                      </a:r>
                      <a:r>
                        <a:rPr lang="en-US" sz="1600" dirty="0" smtClean="0">
                          <a:latin typeface="+mn-lt"/>
                        </a:rPr>
                        <a:t>Fulfilling requirements of the evaluation system</a:t>
                      </a:r>
                    </a:p>
                    <a:p>
                      <a:pPr marL="0" lvl="0" indent="0">
                        <a:spcAft>
                          <a:spcPts val="600"/>
                        </a:spcAft>
                        <a:buFont typeface="+mj-lt"/>
                        <a:buNone/>
                      </a:pPr>
                      <a:r>
                        <a:rPr lang="en-US" sz="1600" b="1" dirty="0" smtClean="0">
                          <a:latin typeface="+mn-lt"/>
                        </a:rPr>
                        <a:t>Component 2b: </a:t>
                      </a:r>
                      <a:r>
                        <a:rPr lang="en-US" sz="1600" dirty="0" smtClean="0">
                          <a:latin typeface="+mn-lt"/>
                        </a:rPr>
                        <a:t>Providing feedback, coaching, and planning for growth</a:t>
                      </a:r>
                    </a:p>
                    <a:p>
                      <a:pPr marL="0" lvl="0" indent="0">
                        <a:spcAft>
                          <a:spcPts val="600"/>
                        </a:spcAft>
                        <a:buFont typeface="+mj-lt"/>
                        <a:buNone/>
                      </a:pPr>
                      <a:r>
                        <a:rPr lang="en-US" sz="1600" b="1" dirty="0" smtClean="0">
                          <a:latin typeface="+mn-lt"/>
                        </a:rPr>
                        <a:t>Component 2c:</a:t>
                      </a:r>
                      <a:r>
                        <a:rPr lang="en-US" sz="1600" dirty="0" smtClean="0">
                          <a:latin typeface="+mn-lt"/>
                        </a:rPr>
                        <a:t> Ensuring reliable, valid observation results</a:t>
                      </a:r>
                    </a:p>
                    <a:p>
                      <a:pPr marL="0" lvl="0" indent="0">
                        <a:spcAft>
                          <a:spcPts val="600"/>
                        </a:spcAft>
                        <a:buFont typeface="+mj-lt"/>
                        <a:buNone/>
                      </a:pPr>
                      <a:r>
                        <a:rPr lang="en-US" sz="1600" b="1" dirty="0" smtClean="0">
                          <a:latin typeface="+mn-lt"/>
                        </a:rPr>
                        <a:t>Component 2d: </a:t>
                      </a:r>
                      <a:r>
                        <a:rPr lang="en-US" sz="1600" dirty="0" smtClean="0">
                          <a:latin typeface="+mn-lt"/>
                        </a:rPr>
                        <a:t>Ensuring high-quality SGOs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TextBox 16"/>
          <p:cNvSpPr txBox="1"/>
          <p:nvPr/>
        </p:nvSpPr>
        <p:spPr>
          <a:xfrm>
            <a:off x="457200" y="5486400"/>
            <a:ext cx="8077200" cy="923330"/>
          </a:xfrm>
          <a:prstGeom prst="rect">
            <a:avLst/>
          </a:prstGeom>
          <a:noFill/>
        </p:spPr>
        <p:txBody>
          <a:bodyPr wrap="square" rtlCol="0">
            <a:spAutoFit/>
          </a:bodyPr>
          <a:lstStyle/>
          <a:p>
            <a:r>
              <a:rPr lang="en-US" dirty="0" smtClean="0"/>
              <a:t>Local districts have discretion to determine a 1 – 4 rating for Evaluation Leadership based on the components described in each instrument and whether this will be included in the summative evaluation of the leader.</a:t>
            </a:r>
          </a:p>
        </p:txBody>
      </p:sp>
      <p:sp>
        <p:nvSpPr>
          <p:cNvPr id="3" name="Rectangle 2"/>
          <p:cNvSpPr/>
          <p:nvPr/>
        </p:nvSpPr>
        <p:spPr>
          <a:xfrm>
            <a:off x="0" y="6409730"/>
            <a:ext cx="7162800" cy="276999"/>
          </a:xfrm>
          <a:prstGeom prst="rect">
            <a:avLst/>
          </a:prstGeom>
        </p:spPr>
        <p:txBody>
          <a:bodyPr wrap="square">
            <a:spAutoFit/>
          </a:bodyPr>
          <a:lstStyle/>
          <a:p>
            <a:r>
              <a:rPr lang="en-US" sz="1200" dirty="0" smtClean="0">
                <a:solidFill>
                  <a:schemeClr val="bg1"/>
                </a:solidFill>
              </a:rPr>
              <a:t>*The </a:t>
            </a:r>
            <a:r>
              <a:rPr lang="en-US" sz="1200" dirty="0">
                <a:solidFill>
                  <a:schemeClr val="bg1"/>
                </a:solidFill>
              </a:rPr>
              <a:t>Evaluation Leadership rubric </a:t>
            </a:r>
            <a:r>
              <a:rPr lang="en-US" sz="1200" dirty="0" smtClean="0">
                <a:solidFill>
                  <a:schemeClr val="bg1"/>
                </a:solidFill>
              </a:rPr>
              <a:t>score may be used as an optional component of principal practice</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Growth Objective (SGO) Scoring</a:t>
            </a:r>
            <a:endParaRPr lang="en-US" dirty="0"/>
          </a:p>
        </p:txBody>
      </p:sp>
      <p:sp>
        <p:nvSpPr>
          <p:cNvPr id="13" name="Content Placeholder 12"/>
          <p:cNvSpPr>
            <a:spLocks noGrp="1"/>
          </p:cNvSpPr>
          <p:nvPr>
            <p:ph idx="1"/>
          </p:nvPr>
        </p:nvSpPr>
        <p:spPr>
          <a:xfrm>
            <a:off x="457200" y="1365000"/>
            <a:ext cx="8229600" cy="1077218"/>
          </a:xfrm>
          <a:noFill/>
        </p:spPr>
        <p:txBody>
          <a:bodyPr/>
          <a:lstStyle/>
          <a:p>
            <a:pPr marL="0" indent="0">
              <a:lnSpc>
                <a:spcPct val="100000"/>
              </a:lnSpc>
              <a:buClr>
                <a:schemeClr val="accent5"/>
              </a:buClr>
              <a:buNone/>
            </a:pPr>
            <a:r>
              <a:rPr lang="en-US" sz="1800" dirty="0" smtClean="0"/>
              <a:t>Administrators are rated on their teachers’ SGO performance each year through a calculated average of teachers’ SGO scores. See the example below:</a:t>
            </a:r>
          </a:p>
          <a:p>
            <a:pPr>
              <a:buClr>
                <a:schemeClr val="tx2"/>
              </a:buClr>
            </a:pPr>
            <a:endParaRPr lang="en-US" dirty="0"/>
          </a:p>
        </p:txBody>
      </p:sp>
      <p:sp>
        <p:nvSpPr>
          <p:cNvPr id="14" name="TextBox 13"/>
          <p:cNvSpPr txBox="1"/>
          <p:nvPr/>
        </p:nvSpPr>
        <p:spPr>
          <a:xfrm>
            <a:off x="5963257" y="2907688"/>
            <a:ext cx="2723543" cy="1200328"/>
          </a:xfrm>
          <a:prstGeom prst="rect">
            <a:avLst/>
          </a:prstGeom>
          <a:solidFill>
            <a:srgbClr val="5075BB"/>
          </a:solidFill>
          <a:ln>
            <a:noFill/>
          </a:ln>
        </p:spPr>
        <p:txBody>
          <a:bodyPr wrap="square" rtlCol="0">
            <a:spAutoFit/>
          </a:bodyPr>
          <a:lstStyle/>
          <a:p>
            <a:pPr algn="ctr"/>
            <a:r>
              <a:rPr lang="en-US" sz="2400" b="1" dirty="0">
                <a:solidFill>
                  <a:schemeClr val="bg1"/>
                </a:solidFill>
              </a:rPr>
              <a:t>SGO Average for </a:t>
            </a:r>
            <a:r>
              <a:rPr lang="en-US" sz="2400" b="1" dirty="0" smtClean="0">
                <a:solidFill>
                  <a:schemeClr val="bg1"/>
                </a:solidFill>
              </a:rPr>
              <a:t>Principal/AP/VP: </a:t>
            </a:r>
            <a:r>
              <a:rPr lang="en-US" sz="2400" b="1" dirty="0">
                <a:solidFill>
                  <a:schemeClr val="bg1"/>
                </a:solidFill>
              </a:rPr>
              <a:t/>
            </a:r>
            <a:br>
              <a:rPr lang="en-US" sz="2400" b="1" dirty="0">
                <a:solidFill>
                  <a:schemeClr val="bg1"/>
                </a:solidFill>
              </a:rPr>
            </a:br>
            <a:r>
              <a:rPr lang="en-US" sz="2400" b="1" dirty="0" smtClean="0">
                <a:solidFill>
                  <a:schemeClr val="bg1"/>
                </a:solidFill>
              </a:rPr>
              <a:t>15/5 </a:t>
            </a:r>
            <a:r>
              <a:rPr lang="en-US" sz="2400" b="1" dirty="0">
                <a:solidFill>
                  <a:schemeClr val="bg1"/>
                </a:solidFill>
              </a:rPr>
              <a:t>= </a:t>
            </a:r>
            <a:r>
              <a:rPr lang="en-US" sz="2400" b="1" dirty="0" smtClean="0">
                <a:solidFill>
                  <a:schemeClr val="bg1"/>
                </a:solidFill>
              </a:rPr>
              <a:t>3</a:t>
            </a:r>
            <a:endParaRPr lang="en-US" sz="2400" b="1" dirty="0">
              <a:solidFill>
                <a:schemeClr val="bg1"/>
              </a:solidFill>
            </a:endParaRPr>
          </a:p>
        </p:txBody>
      </p:sp>
      <p:graphicFrame>
        <p:nvGraphicFramePr>
          <p:cNvPr id="22" name="Table 21" descr="&quot;&quot;"/>
          <p:cNvGraphicFramePr>
            <a:graphicFrameLocks noGrp="1"/>
          </p:cNvGraphicFramePr>
          <p:nvPr>
            <p:extLst>
              <p:ext uri="{D42A27DB-BD31-4B8C-83A1-F6EECF244321}">
                <p14:modId xmlns:p14="http://schemas.microsoft.com/office/powerpoint/2010/main" val="320805646"/>
              </p:ext>
            </p:extLst>
          </p:nvPr>
        </p:nvGraphicFramePr>
        <p:xfrm>
          <a:off x="1143000" y="2209800"/>
          <a:ext cx="3886200" cy="3289140"/>
        </p:xfrm>
        <a:graphic>
          <a:graphicData uri="http://schemas.openxmlformats.org/drawingml/2006/table">
            <a:tbl>
              <a:tblPr firstRow="1" bandRow="1">
                <a:tableStyleId>{2D5ABB26-0587-4C30-8999-92F81FD0307C}</a:tableStyleId>
              </a:tblPr>
              <a:tblGrid>
                <a:gridCol w="2362200"/>
                <a:gridCol w="1524000"/>
              </a:tblGrid>
              <a:tr h="353222">
                <a:tc>
                  <a:txBody>
                    <a:bodyPr/>
                    <a:lstStyle/>
                    <a:p>
                      <a:r>
                        <a:rPr lang="en-US" dirty="0" smtClean="0">
                          <a:solidFill>
                            <a:schemeClr val="bg1"/>
                          </a:solidFill>
                        </a:rPr>
                        <a:t>Teachers</a:t>
                      </a:r>
                      <a:endParaRPr 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en-US" dirty="0" smtClean="0">
                          <a:solidFill>
                            <a:schemeClr val="bg1"/>
                          </a:solidFill>
                        </a:rPr>
                        <a:t>SGO Score*</a:t>
                      </a:r>
                      <a:endParaRPr 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487230">
                <a:tc>
                  <a:txBody>
                    <a:bodyPr/>
                    <a:lstStyle/>
                    <a:p>
                      <a:r>
                        <a:rPr lang="en-US" dirty="0" smtClean="0"/>
                        <a:t>Teacher</a:t>
                      </a:r>
                      <a:r>
                        <a:rPr lang="en-US" baseline="0" dirty="0" smtClean="0"/>
                        <a:t> 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230">
                <a:tc>
                  <a:txBody>
                    <a:bodyPr/>
                    <a:lstStyle/>
                    <a:p>
                      <a:r>
                        <a:rPr lang="en-US" dirty="0" smtClean="0"/>
                        <a:t>Teacher 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230">
                <a:tc>
                  <a:txBody>
                    <a:bodyPr/>
                    <a:lstStyle/>
                    <a:p>
                      <a:r>
                        <a:rPr lang="en-US" dirty="0" smtClean="0"/>
                        <a:t>Teacher</a:t>
                      </a:r>
                      <a:r>
                        <a:rPr lang="en-US" baseline="0" dirty="0" smtClean="0"/>
                        <a:t> 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230">
                <a:tc>
                  <a:txBody>
                    <a:bodyPr/>
                    <a:lstStyle/>
                    <a:p>
                      <a:r>
                        <a:rPr lang="en-US" dirty="0" smtClean="0"/>
                        <a:t>Teacher 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230">
                <a:tc>
                  <a:txBody>
                    <a:bodyPr/>
                    <a:lstStyle/>
                    <a:p>
                      <a:r>
                        <a:rPr lang="en-US" dirty="0" smtClean="0"/>
                        <a:t>Teacher</a:t>
                      </a:r>
                      <a:r>
                        <a:rPr lang="en-US" baseline="0" dirty="0" smtClean="0"/>
                        <a:t> 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230">
                <a:tc>
                  <a:txBody>
                    <a:bodyPr/>
                    <a:lstStyle/>
                    <a:p>
                      <a:r>
                        <a:rPr lang="en-US" sz="1600" dirty="0" smtClean="0"/>
                        <a:t>Average</a:t>
                      </a:r>
                      <a:r>
                        <a:rPr lang="en-US" sz="1600" baseline="0" dirty="0" smtClean="0"/>
                        <a:t> of SGO scores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dirty="0" smtClean="0"/>
                        <a:t>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Administrator Goal Scoring</a:t>
            </a:r>
            <a:endParaRPr lang="en-US" dirty="0"/>
          </a:p>
        </p:txBody>
      </p:sp>
      <p:sp>
        <p:nvSpPr>
          <p:cNvPr id="37" name="Content Placeholder 36"/>
          <p:cNvSpPr>
            <a:spLocks noGrp="1"/>
          </p:cNvSpPr>
          <p:nvPr>
            <p:ph idx="1"/>
          </p:nvPr>
        </p:nvSpPr>
        <p:spPr>
          <a:xfrm>
            <a:off x="533400" y="1219200"/>
            <a:ext cx="8229600" cy="4930581"/>
          </a:xfrm>
        </p:spPr>
        <p:txBody>
          <a:bodyPr/>
          <a:lstStyle/>
          <a:p>
            <a:pPr>
              <a:lnSpc>
                <a:spcPct val="100000"/>
              </a:lnSpc>
            </a:pPr>
            <a:r>
              <a:rPr lang="en-US" sz="1800" dirty="0" smtClean="0"/>
              <a:t>In consultation with the superintendent, a principal/AP/VP sets between 1 - 4 achievement goals for the students in his/her building (Administrator Goals), using measures such as:</a:t>
            </a:r>
          </a:p>
          <a:p>
            <a:pPr lvl="1">
              <a:lnSpc>
                <a:spcPct val="100000"/>
              </a:lnSpc>
            </a:pPr>
            <a:r>
              <a:rPr lang="en-US" sz="1800" dirty="0" smtClean="0"/>
              <a:t>Advanced Placement scores</a:t>
            </a:r>
          </a:p>
          <a:p>
            <a:pPr lvl="1">
              <a:lnSpc>
                <a:spcPct val="100000"/>
              </a:lnSpc>
            </a:pPr>
            <a:r>
              <a:rPr lang="en-US" sz="1800" dirty="0" smtClean="0"/>
              <a:t>SAT, ACT scores</a:t>
            </a:r>
          </a:p>
          <a:p>
            <a:pPr lvl="1">
              <a:lnSpc>
                <a:spcPct val="100000"/>
              </a:lnSpc>
            </a:pPr>
            <a:r>
              <a:rPr lang="en-US" sz="1800" dirty="0" smtClean="0"/>
              <a:t>College acceptance rates</a:t>
            </a:r>
          </a:p>
          <a:p>
            <a:pPr lvl="1">
              <a:lnSpc>
                <a:spcPct val="100000"/>
              </a:lnSpc>
            </a:pPr>
            <a:r>
              <a:rPr lang="en-US" sz="1800" dirty="0" smtClean="0"/>
              <a:t>HSPA scores</a:t>
            </a:r>
          </a:p>
          <a:p>
            <a:pPr lvl="1">
              <a:lnSpc>
                <a:spcPct val="100000"/>
              </a:lnSpc>
            </a:pPr>
            <a:r>
              <a:rPr lang="en-US" sz="1800" dirty="0" smtClean="0"/>
              <a:t>Annual measurable objectives (AMOs)</a:t>
            </a:r>
          </a:p>
          <a:p>
            <a:pPr lvl="1">
              <a:lnSpc>
                <a:spcPct val="100000"/>
              </a:lnSpc>
            </a:pPr>
            <a:r>
              <a:rPr lang="en-US" sz="1800" dirty="0" smtClean="0"/>
              <a:t>Graduation rates (in schools under 80 percent)</a:t>
            </a:r>
          </a:p>
          <a:p>
            <a:pPr lvl="1">
              <a:lnSpc>
                <a:spcPct val="100000"/>
              </a:lnSpc>
            </a:pPr>
            <a:r>
              <a:rPr lang="en-US" sz="1800" dirty="0" smtClean="0"/>
              <a:t>Nationally norm-referenced tests</a:t>
            </a:r>
          </a:p>
          <a:p>
            <a:pPr lvl="1">
              <a:lnSpc>
                <a:spcPct val="100000"/>
              </a:lnSpc>
            </a:pPr>
            <a:endParaRPr lang="en-US" sz="400" dirty="0" smtClean="0"/>
          </a:p>
          <a:p>
            <a:pPr>
              <a:lnSpc>
                <a:spcPct val="100000"/>
              </a:lnSpc>
            </a:pPr>
            <a:r>
              <a:rPr lang="en-US" sz="1800" dirty="0" smtClean="0"/>
              <a:t>Local districts have discretion to determine the total number of goals each administrator sets. The average score among the total number of Administrator Goals for each administrator should be calculated to determine the final rating.</a:t>
            </a:r>
          </a:p>
          <a:p>
            <a:pPr>
              <a:lnSpc>
                <a:spcPct val="100000"/>
              </a:lnSpc>
              <a:buNone/>
            </a:pPr>
            <a:endParaRPr lang="en-US" sz="600" dirty="0" smtClean="0"/>
          </a:p>
          <a:p>
            <a:pPr>
              <a:lnSpc>
                <a:spcPct val="100000"/>
              </a:lnSpc>
            </a:pPr>
            <a:r>
              <a:rPr lang="en-US" sz="1800" dirty="0" smtClean="0"/>
              <a:t>See the following slides for scoring examples and refer to this </a:t>
            </a:r>
            <a:r>
              <a:rPr lang="en-US" sz="1800" dirty="0" smtClean="0">
                <a:hlinkClick r:id="rId3"/>
              </a:rPr>
              <a:t>Administrator Goal-Setting Template</a:t>
            </a:r>
            <a:r>
              <a:rPr lang="en-US" sz="1800" dirty="0" smtClean="0"/>
              <a:t> for a form and example goals shown on a 1 - 4 scale.</a:t>
            </a:r>
            <a:endParaRPr lang="en-US" sz="1800" b="1" dirty="0" smtClean="0">
              <a:solidFill>
                <a:schemeClr val="accen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J-2">
  <a:themeElements>
    <a:clrScheme name="Custom 21">
      <a:dk1>
        <a:sysClr val="windowText" lastClr="000000"/>
      </a:dk1>
      <a:lt1>
        <a:sysClr val="window" lastClr="FFFFFF"/>
      </a:lt1>
      <a:dk2>
        <a:srgbClr val="214189"/>
      </a:dk2>
      <a:lt2>
        <a:srgbClr val="EEECE1"/>
      </a:lt2>
      <a:accent1>
        <a:srgbClr val="5075BB"/>
      </a:accent1>
      <a:accent2>
        <a:srgbClr val="213363"/>
      </a:accent2>
      <a:accent3>
        <a:srgbClr val="6B72A3"/>
      </a:accent3>
      <a:accent4>
        <a:srgbClr val="005485"/>
      </a:accent4>
      <a:accent5>
        <a:srgbClr val="F89C15"/>
      </a:accent5>
      <a:accent6>
        <a:srgbClr val="1F2F7A"/>
      </a:accent6>
      <a:hlink>
        <a:srgbClr val="203263"/>
      </a:hlink>
      <a:folHlink>
        <a:srgbClr val="EC4A1B"/>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15227</TotalTime>
  <Words>2001</Words>
  <Application>Microsoft Office PowerPoint</Application>
  <PresentationFormat>On-screen Show (4:3)</PresentationFormat>
  <Paragraphs>714</Paragraphs>
  <Slides>24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Franklin Gothic Book</vt:lpstr>
      <vt:lpstr>Franklin Gothic Medium</vt:lpstr>
      <vt:lpstr>Times</vt:lpstr>
      <vt:lpstr>Times New Roman</vt:lpstr>
      <vt:lpstr>NJ-2</vt:lpstr>
      <vt:lpstr>AchieveNJ: Principal and Assistant/ Vice Principal Evaluation Scoring Guide</vt:lpstr>
      <vt:lpstr>Overview</vt:lpstr>
      <vt:lpstr>Multiple Measures for Principals/APs/VPs</vt:lpstr>
      <vt:lpstr>Component Weighting</vt:lpstr>
      <vt:lpstr>Principal Practice Scoring</vt:lpstr>
      <vt:lpstr>Principal Practice: Weighting of Practice Instrument Domains and Components</vt:lpstr>
      <vt:lpstr>*Evaluation Leadership Scoring</vt:lpstr>
      <vt:lpstr>Student Growth Objective (SGO) Scoring</vt:lpstr>
      <vt:lpstr>Administrator Goal Scoring</vt:lpstr>
      <vt:lpstr>  Administrator Goal Scoring Example  (slide 2 of 2)</vt:lpstr>
      <vt:lpstr>  Administrator Goal Scoring Example   (slide 2 of 2)</vt:lpstr>
      <vt:lpstr>Student Growth Percentile (SGP) Scoring</vt:lpstr>
      <vt:lpstr>SGP Conversion Chart Explained</vt:lpstr>
      <vt:lpstr>  mSGP Conversion Chart Explained   (slide 1 of 2)</vt:lpstr>
      <vt:lpstr>  mSGP Conversion Chart Explained   (slide 2 of 2)</vt:lpstr>
      <vt:lpstr>Scoring the Summative Rating</vt:lpstr>
      <vt:lpstr>Summary of Process and Cut Scores</vt:lpstr>
      <vt:lpstr>  Summative Rating Example (Non-mSGP Administrator)   (slide 1 of 3)</vt:lpstr>
      <vt:lpstr>  Summative Rating Example (Non-mSGP Administrator)  (Slide 2 of 3)</vt:lpstr>
      <vt:lpstr>  Summative Rating Example (Non-mSGP Administrator)  (slide 3 of 3)</vt:lpstr>
      <vt:lpstr>  Summative Rating Example (mSGP Administrator)   (Slide 1 of 3)</vt:lpstr>
      <vt:lpstr>  Summative Rating Example (mSGP Administrator)  (slide 2 of 3)</vt:lpstr>
      <vt:lpstr>  Summative Rating Example (mSGP Administrator)  (slide 3 of 3)</vt:lpstr>
      <vt:lpstr>FIND OUT MORE:</vt:lpstr>
    </vt:vector>
  </TitlesOfParts>
  <Company>NJDOE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AchieveNJ: Summative Scoring Guide for Principals</dc:title>
  <dc:creator>pnedeau</dc:creator>
  <cp:lastModifiedBy>Velyvyte, Aiste</cp:lastModifiedBy>
  <cp:revision>53</cp:revision>
  <dcterms:created xsi:type="dcterms:W3CDTF">2013-09-10T14:12:36Z</dcterms:created>
  <dcterms:modified xsi:type="dcterms:W3CDTF">2017-10-17T18:08:22Z</dcterms:modified>
</cp:coreProperties>
</file>