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7" r:id="rId2"/>
    <p:sldId id="259" r:id="rId3"/>
    <p:sldId id="292" r:id="rId4"/>
    <p:sldId id="260" r:id="rId5"/>
    <p:sldId id="261" r:id="rId6"/>
    <p:sldId id="262" r:id="rId7"/>
    <p:sldId id="263" r:id="rId8"/>
    <p:sldId id="293" r:id="rId9"/>
    <p:sldId id="265" r:id="rId10"/>
    <p:sldId id="267" r:id="rId11"/>
    <p:sldId id="294" r:id="rId12"/>
    <p:sldId id="268" r:id="rId13"/>
    <p:sldId id="269" r:id="rId14"/>
    <p:sldId id="295" r:id="rId15"/>
    <p:sldId id="296" r:id="rId16"/>
    <p:sldId id="272" r:id="rId17"/>
    <p:sldId id="273" r:id="rId18"/>
    <p:sldId id="274" r:id="rId19"/>
    <p:sldId id="297"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ulli, Diana" initials="PD" lastIdx="1" clrIdx="0">
    <p:extLst>
      <p:ext uri="{19B8F6BF-5375-455C-9EA6-DF929625EA0E}">
        <p15:presenceInfo xmlns:p15="http://schemas.microsoft.com/office/powerpoint/2012/main" userId="S-1-5-21-2017986614-23424109-2091147243-34936" providerId="AD"/>
      </p:ext>
    </p:extLst>
  </p:cmAuthor>
  <p:cmAuthor id="2" name="Thomas, Elizabeth" initials="TE" lastIdx="8" clrIdx="1">
    <p:extLst>
      <p:ext uri="{19B8F6BF-5375-455C-9EA6-DF929625EA0E}">
        <p15:presenceInfo xmlns:p15="http://schemas.microsoft.com/office/powerpoint/2012/main" userId="S-1-5-21-2017986614-23424109-2091147243-42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p:cViewPr varScale="1">
        <p:scale>
          <a:sx n="98" d="100"/>
          <a:sy n="98" d="100"/>
        </p:scale>
        <p:origin x="1572"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BA40B0-59CA-499D-8F29-D1681DD78A07}" type="datetimeFigureOut">
              <a:rPr lang="en-US" smtClean="0"/>
              <a:pPr/>
              <a:t>9/12/2022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38252F-07CA-4214-AA3A-458C0B26540F}" type="slidenum">
              <a:rPr lang="en-US" smtClean="0"/>
              <a:pPr/>
              <a:t>‹#›</a:t>
            </a:fld>
            <a:endParaRPr lang="en-US"/>
          </a:p>
        </p:txBody>
      </p:sp>
    </p:spTree>
    <p:extLst>
      <p:ext uri="{BB962C8B-B14F-4D97-AF65-F5344CB8AC3E}">
        <p14:creationId xmlns:p14="http://schemas.microsoft.com/office/powerpoint/2010/main" val="3502444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AD85C3-0E94-4518-A23C-46FD29CC9CCD}" type="datetimeFigureOut">
              <a:rPr lang="en-US" smtClean="0"/>
              <a:pPr/>
              <a:t>9/12/2022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7FDBE8-F546-40C1-8170-098720F47A0A}" type="slidenum">
              <a:rPr lang="en-US" smtClean="0"/>
              <a:pPr/>
              <a:t>‹#›</a:t>
            </a:fld>
            <a:endParaRPr lang="en-US"/>
          </a:p>
        </p:txBody>
      </p:sp>
    </p:spTree>
    <p:extLst>
      <p:ext uri="{BB962C8B-B14F-4D97-AF65-F5344CB8AC3E}">
        <p14:creationId xmlns:p14="http://schemas.microsoft.com/office/powerpoint/2010/main" val="265507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7E4FA008-07A5-4A44-88A0-697FEC8E664D}" type="slidenum">
              <a:rPr kumimoji="0" lang="en-US" altLang="en-US" sz="1300" smtClean="0"/>
              <a:pPr fontAlgn="base">
                <a:spcBef>
                  <a:spcPct val="0"/>
                </a:spcBef>
                <a:spcAft>
                  <a:spcPct val="0"/>
                </a:spcAft>
              </a:pPr>
              <a:t>1</a:t>
            </a:fld>
            <a:endParaRPr kumimoji="0" lang="en-US" altLang="en-US" sz="13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Tree>
    <p:extLst>
      <p:ext uri="{BB962C8B-B14F-4D97-AF65-F5344CB8AC3E}">
        <p14:creationId xmlns:p14="http://schemas.microsoft.com/office/powerpoint/2010/main" val="2554148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266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6A588D71-9C39-42B2-8DB8-05432B7F072B}" type="slidenum">
              <a:rPr kumimoji="0" lang="en-US" altLang="en-US" sz="1300" smtClean="0"/>
              <a:pPr fontAlgn="base">
                <a:spcBef>
                  <a:spcPct val="0"/>
                </a:spcBef>
                <a:spcAft>
                  <a:spcPct val="0"/>
                </a:spcAft>
              </a:pPr>
              <a:t>2</a:t>
            </a:fld>
            <a:endParaRPr kumimoji="0" lang="en-US" altLang="en-US" sz="1300"/>
          </a:p>
        </p:txBody>
      </p:sp>
    </p:spTree>
    <p:extLst>
      <p:ext uri="{BB962C8B-B14F-4D97-AF65-F5344CB8AC3E}">
        <p14:creationId xmlns:p14="http://schemas.microsoft.com/office/powerpoint/2010/main" val="3795130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a:ln/>
        </p:spPr>
      </p:sp>
      <p:sp>
        <p:nvSpPr>
          <p:cNvPr id="266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266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6A588D71-9C39-42B2-8DB8-05432B7F072B}" type="slidenum">
              <a:rPr kumimoji="0" lang="en-US" altLang="en-US" sz="1300" smtClean="0"/>
              <a:pPr fontAlgn="base">
                <a:spcBef>
                  <a:spcPct val="0"/>
                </a:spcBef>
                <a:spcAft>
                  <a:spcPct val="0"/>
                </a:spcAft>
              </a:pPr>
              <a:t>3</a:t>
            </a:fld>
            <a:endParaRPr kumimoji="0" lang="en-US" altLang="en-US" sz="1300"/>
          </a:p>
        </p:txBody>
      </p:sp>
    </p:spTree>
    <p:extLst>
      <p:ext uri="{BB962C8B-B14F-4D97-AF65-F5344CB8AC3E}">
        <p14:creationId xmlns:p14="http://schemas.microsoft.com/office/powerpoint/2010/main" val="1411089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ChangeArrowheads="1" noTextEdit="1"/>
          </p:cNvSpPr>
          <p:nvPr>
            <p:ph type="sldImg"/>
          </p:nvPr>
        </p:nvSpPr>
        <p:spPr>
          <a:ln/>
        </p:spPr>
      </p:sp>
      <p:sp>
        <p:nvSpPr>
          <p:cNvPr id="286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286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3E3C4533-B215-4A57-A551-5F20A29D8E00}" type="slidenum">
              <a:rPr kumimoji="0" lang="en-US" altLang="en-US" sz="1300" smtClean="0"/>
              <a:pPr fontAlgn="base">
                <a:spcBef>
                  <a:spcPct val="0"/>
                </a:spcBef>
                <a:spcAft>
                  <a:spcPct val="0"/>
                </a:spcAft>
              </a:pPr>
              <a:t>4</a:t>
            </a:fld>
            <a:endParaRPr kumimoji="0" lang="en-US" altLang="en-US" sz="1300"/>
          </a:p>
        </p:txBody>
      </p:sp>
    </p:spTree>
    <p:extLst>
      <p:ext uri="{BB962C8B-B14F-4D97-AF65-F5344CB8AC3E}">
        <p14:creationId xmlns:p14="http://schemas.microsoft.com/office/powerpoint/2010/main" val="2272023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ChangeArrowheads="1" noTextEdit="1"/>
          </p:cNvSpPr>
          <p:nvPr>
            <p:ph type="sldImg"/>
          </p:nvPr>
        </p:nvSpPr>
        <p:spPr>
          <a:ln/>
        </p:spPr>
      </p:sp>
      <p:sp>
        <p:nvSpPr>
          <p:cNvPr id="307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307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7A7ACF06-AA76-4955-968B-5B2F5AF290B7}" type="slidenum">
              <a:rPr kumimoji="0" lang="en-US" altLang="en-US" sz="1300" smtClean="0"/>
              <a:pPr fontAlgn="base">
                <a:spcBef>
                  <a:spcPct val="0"/>
                </a:spcBef>
                <a:spcAft>
                  <a:spcPct val="0"/>
                </a:spcAft>
              </a:pPr>
              <a:t>5</a:t>
            </a:fld>
            <a:endParaRPr kumimoji="0" lang="en-US" altLang="en-US" sz="1300"/>
          </a:p>
        </p:txBody>
      </p:sp>
    </p:spTree>
    <p:extLst>
      <p:ext uri="{BB962C8B-B14F-4D97-AF65-F5344CB8AC3E}">
        <p14:creationId xmlns:p14="http://schemas.microsoft.com/office/powerpoint/2010/main" val="777064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a:ln/>
        </p:spPr>
      </p:sp>
      <p:sp>
        <p:nvSpPr>
          <p:cNvPr id="327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327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F6042F0A-179F-415A-B6B4-8C1ACFA6C5D9}" type="slidenum">
              <a:rPr kumimoji="0" lang="en-US" altLang="en-US" sz="1300" smtClean="0"/>
              <a:pPr fontAlgn="base">
                <a:spcBef>
                  <a:spcPct val="0"/>
                </a:spcBef>
                <a:spcAft>
                  <a:spcPct val="0"/>
                </a:spcAft>
              </a:pPr>
              <a:t>6</a:t>
            </a:fld>
            <a:endParaRPr kumimoji="0" lang="en-US" altLang="en-US" sz="1300"/>
          </a:p>
        </p:txBody>
      </p:sp>
    </p:spTree>
    <p:extLst>
      <p:ext uri="{BB962C8B-B14F-4D97-AF65-F5344CB8AC3E}">
        <p14:creationId xmlns:p14="http://schemas.microsoft.com/office/powerpoint/2010/main" val="834507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7FDBE8-F546-40C1-8170-098720F47A0A}" type="slidenum">
              <a:rPr lang="en-US" smtClean="0"/>
              <a:pPr/>
              <a:t>20</a:t>
            </a:fld>
            <a:endParaRPr lang="en-US"/>
          </a:p>
        </p:txBody>
      </p:sp>
    </p:spTree>
    <p:extLst>
      <p:ext uri="{BB962C8B-B14F-4D97-AF65-F5344CB8AC3E}">
        <p14:creationId xmlns:p14="http://schemas.microsoft.com/office/powerpoint/2010/main" val="1886225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ChangeArrowheads="1" noTextEdit="1"/>
          </p:cNvSpPr>
          <p:nvPr>
            <p:ph type="sldImg"/>
          </p:nvPr>
        </p:nvSpPr>
        <p:spPr>
          <a:ln/>
        </p:spPr>
      </p:sp>
      <p:sp>
        <p:nvSpPr>
          <p:cNvPr id="512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altLang="en-US"/>
          </a:p>
        </p:txBody>
      </p:sp>
      <p:sp>
        <p:nvSpPr>
          <p:cNvPr id="5120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28688">
              <a:spcBef>
                <a:spcPct val="30000"/>
              </a:spcBef>
              <a:defRPr kumimoji="1" sz="1200">
                <a:solidFill>
                  <a:schemeClr val="tx1"/>
                </a:solidFill>
                <a:latin typeface="Times New Roman" panose="02020603050405020304" pitchFamily="18" charset="0"/>
              </a:defRPr>
            </a:lvl1pPr>
            <a:lvl2pPr marL="742950" indent="-285750" defTabSz="928688">
              <a:spcBef>
                <a:spcPct val="30000"/>
              </a:spcBef>
              <a:defRPr kumimoji="1" sz="1200">
                <a:solidFill>
                  <a:schemeClr val="tx1"/>
                </a:solidFill>
                <a:latin typeface="Times New Roman" panose="02020603050405020304" pitchFamily="18" charset="0"/>
              </a:defRPr>
            </a:lvl2pPr>
            <a:lvl3pPr marL="1143000" indent="-228600" defTabSz="928688">
              <a:spcBef>
                <a:spcPct val="30000"/>
              </a:spcBef>
              <a:defRPr kumimoji="1" sz="1200">
                <a:solidFill>
                  <a:schemeClr val="tx1"/>
                </a:solidFill>
                <a:latin typeface="Times New Roman" panose="02020603050405020304" pitchFamily="18" charset="0"/>
              </a:defRPr>
            </a:lvl3pPr>
            <a:lvl4pPr marL="1600200" indent="-228600" defTabSz="928688">
              <a:spcBef>
                <a:spcPct val="30000"/>
              </a:spcBef>
              <a:defRPr kumimoji="1" sz="1200">
                <a:solidFill>
                  <a:schemeClr val="tx1"/>
                </a:solidFill>
                <a:latin typeface="Times New Roman" panose="02020603050405020304" pitchFamily="18" charset="0"/>
              </a:defRPr>
            </a:lvl4pPr>
            <a:lvl5pPr marL="2057400" indent="-228600" defTabSz="928688">
              <a:spcBef>
                <a:spcPct val="30000"/>
              </a:spcBef>
              <a:defRPr kumimoji="1" sz="1200">
                <a:solidFill>
                  <a:schemeClr val="tx1"/>
                </a:solidFill>
                <a:latin typeface="Times New Roman" panose="02020603050405020304" pitchFamily="18" charset="0"/>
              </a:defRPr>
            </a:lvl5pPr>
            <a:lvl6pPr marL="25146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defTabSz="928688"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fontAlgn="base">
              <a:spcBef>
                <a:spcPct val="0"/>
              </a:spcBef>
              <a:spcAft>
                <a:spcPct val="0"/>
              </a:spcAft>
            </a:pPr>
            <a:fld id="{88F8F735-8C3E-4922-B84B-08F1520F9E4D}" type="slidenum">
              <a:rPr kumimoji="0" lang="en-US" altLang="en-US" sz="1300" smtClean="0"/>
              <a:pPr fontAlgn="base">
                <a:spcBef>
                  <a:spcPct val="0"/>
                </a:spcBef>
                <a:spcAft>
                  <a:spcPct val="0"/>
                </a:spcAft>
              </a:pPr>
              <a:t>23</a:t>
            </a:fld>
            <a:endParaRPr kumimoji="0" lang="en-US" altLang="en-US" sz="1300"/>
          </a:p>
        </p:txBody>
      </p:sp>
    </p:spTree>
    <p:extLst>
      <p:ext uri="{BB962C8B-B14F-4D97-AF65-F5344CB8AC3E}">
        <p14:creationId xmlns:p14="http://schemas.microsoft.com/office/powerpoint/2010/main" val="38374123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 Id="rId9"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png"/><Relationship Id="rId2" Type="http://schemas.openxmlformats.org/officeDocument/2006/relationships/hyperlink" Target="https://www.facebook.com/njdeptofed/" TargetMode="External"/><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hyperlink" Target="https://twitter.com/NewJerseyDOE" TargetMode="Externa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0807" y="1488660"/>
            <a:ext cx="6706951" cy="1421452"/>
          </a:xfrm>
        </p:spPr>
        <p:txBody>
          <a:bodyPr anchor="b">
            <a:noAutofit/>
          </a:bodyPr>
          <a:lstStyle>
            <a:lvl1pPr algn="l">
              <a:defRPr sz="4800">
                <a:latin typeface="Bell MT" panose="02020503060305020303" pitchFamily="18" charset="0"/>
              </a:defRPr>
            </a:lvl1pPr>
          </a:lstStyle>
          <a:p>
            <a:r>
              <a:rPr lang="en-US" dirty="0"/>
              <a:t>New Jersey </a:t>
            </a:r>
            <a:br>
              <a:rPr lang="en-US" dirty="0"/>
            </a:br>
            <a:r>
              <a:rPr lang="en-US" dirty="0"/>
              <a:t>Department of Education </a:t>
            </a:r>
          </a:p>
        </p:txBody>
      </p:sp>
      <p:sp>
        <p:nvSpPr>
          <p:cNvPr id="3" name="Subtitle 2"/>
          <p:cNvSpPr>
            <a:spLocks noGrp="1"/>
          </p:cNvSpPr>
          <p:nvPr>
            <p:ph type="subTitle" idx="1" hasCustomPrompt="1"/>
          </p:nvPr>
        </p:nvSpPr>
        <p:spPr>
          <a:xfrm>
            <a:off x="957554" y="3593989"/>
            <a:ext cx="6858000" cy="1655762"/>
          </a:xfrm>
        </p:spPr>
        <p:txBody>
          <a:bodyPr/>
          <a:lstStyle>
            <a:lvl1pPr marL="0" indent="0" algn="ctr">
              <a:buNone/>
              <a:defRPr sz="2400" b="1" baseline="0">
                <a:latin typeface="Bell MT" panose="020205030603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Division </a:t>
            </a:r>
          </a:p>
          <a:p>
            <a:r>
              <a:rPr lang="en-US" dirty="0"/>
              <a:t>Presentation Title </a:t>
            </a:r>
          </a:p>
          <a:p>
            <a:r>
              <a:rPr lang="en-US" dirty="0"/>
              <a:t>Date </a:t>
            </a:r>
          </a:p>
        </p:txBody>
      </p:sp>
      <p:sp>
        <p:nvSpPr>
          <p:cNvPr id="8" name="Isosceles Triangle 7"/>
          <p:cNvSpPr/>
          <p:nvPr userDrawn="1"/>
        </p:nvSpPr>
        <p:spPr>
          <a:xfrm flipV="1">
            <a:off x="4561484" y="0"/>
            <a:ext cx="4633016" cy="4523304"/>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userDrawn="1"/>
        </p:nvCxnSpPr>
        <p:spPr>
          <a:xfrm>
            <a:off x="180807" y="2925833"/>
            <a:ext cx="7388364" cy="0"/>
          </a:xfrm>
          <a:prstGeom prst="line">
            <a:avLst/>
          </a:prstGeom>
          <a:ln w="76200">
            <a:solidFill>
              <a:schemeClr val="accent4"/>
            </a:solidFill>
          </a:ln>
        </p:spPr>
        <p:style>
          <a:lnRef idx="1">
            <a:schemeClr val="dk1"/>
          </a:lnRef>
          <a:fillRef idx="0">
            <a:schemeClr val="dk1"/>
          </a:fillRef>
          <a:effectRef idx="0">
            <a:schemeClr val="dk1"/>
          </a:effectRef>
          <a:fontRef idx="minor">
            <a:schemeClr val="tx1"/>
          </a:fontRef>
        </p:style>
      </p:cxnSp>
      <p:sp>
        <p:nvSpPr>
          <p:cNvPr id="9" name="Isosceles Triangle 8"/>
          <p:cNvSpPr/>
          <p:nvPr userDrawn="1"/>
        </p:nvSpPr>
        <p:spPr>
          <a:xfrm rot="10800000" flipV="1">
            <a:off x="0" y="4615396"/>
            <a:ext cx="2845942" cy="2244298"/>
          </a:xfrm>
          <a:prstGeom prst="triangle">
            <a:avLst>
              <a:gd name="adj" fmla="val 99728"/>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85" y="5461551"/>
            <a:ext cx="1316286" cy="1316286"/>
          </a:xfrm>
          <a:prstGeom prst="rect">
            <a:avLst/>
          </a:prstGeom>
          <a:effectLst>
            <a:outerShdw blurRad="50800" dist="38100" dir="8100000" algn="tr" rotWithShape="0">
              <a:prstClr val="black">
                <a:alpha val="40000"/>
              </a:prstClr>
            </a:outerShdw>
          </a:effectLst>
        </p:spPr>
      </p:pic>
      <p:pic>
        <p:nvPicPr>
          <p:cNvPr id="10" name="Picture 9"/>
          <p:cNvPicPr>
            <a:picLocks noChangeAspect="1"/>
          </p:cNvPicPr>
          <p:nvPr userDrawn="1"/>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195631" y="967688"/>
            <a:ext cx="3299362" cy="3299362"/>
          </a:xfrm>
          <a:prstGeom prst="rect">
            <a:avLst/>
          </a:prstGeom>
          <a:effectLst>
            <a:outerShdw blurRad="50800" dist="38100" algn="l" rotWithShape="0">
              <a:prstClr val="black">
                <a:alpha val="40000"/>
              </a:prstClr>
            </a:outerShdw>
          </a:effectLst>
        </p:spPr>
      </p:pic>
    </p:spTree>
    <p:extLst>
      <p:ext uri="{BB962C8B-B14F-4D97-AF65-F5344CB8AC3E}">
        <p14:creationId xmlns:p14="http://schemas.microsoft.com/office/powerpoint/2010/main" val="2835295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33303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890059"/>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975882" y="724777"/>
            <a:ext cx="4629150" cy="54038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347259"/>
            <a:ext cx="2949178" cy="433087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3035300" y="65791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48500" y="6579128"/>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3158106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10" name="Picture 9"/>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1" name="Picture 10"/>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22740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930275"/>
          </a:xfrm>
        </p:spPr>
        <p:txBody>
          <a:bodyPr anchor="b"/>
          <a:lstStyle>
            <a:lvl1pPr>
              <a:defRPr sz="24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1387475"/>
            <a:ext cx="2949178" cy="4433982"/>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a:xfrm>
            <a:off x="2978150" y="6538913"/>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09544" y="6553730"/>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5" name="Picture 4"/>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3368910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9" name="Picture 8"/>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0" name="Picture 9"/>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678509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Footer Placeholder 4"/>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723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8" name="Picture 7"/>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907529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cstate="print"/>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cstate="print"/>
          <a:stretch>
            <a:fillRect/>
          </a:stretch>
        </p:blipFill>
        <p:spPr>
          <a:xfrm>
            <a:off x="73740" y="5869781"/>
            <a:ext cx="908383" cy="914479"/>
          </a:xfrm>
          <a:prstGeom prst="rect">
            <a:avLst/>
          </a:prstGeom>
        </p:spPr>
      </p:pic>
      <p:pic>
        <p:nvPicPr>
          <p:cNvPr id="2" name="Picture 1"/>
          <p:cNvPicPr>
            <a:picLocks noChangeAspect="1"/>
          </p:cNvPicPr>
          <p:nvPr userDrawn="1"/>
        </p:nvPicPr>
        <p:blipFill>
          <a:blip r:embed="rId8" cstate="print"/>
          <a:stretch>
            <a:fillRect/>
          </a:stretch>
        </p:blipFill>
        <p:spPr>
          <a:xfrm>
            <a:off x="6650735" y="0"/>
            <a:ext cx="2493265" cy="2043567"/>
          </a:xfrm>
          <a:prstGeom prst="rect">
            <a:avLst/>
          </a:prstGeom>
        </p:spPr>
      </p:pic>
      <p:pic>
        <p:nvPicPr>
          <p:cNvPr id="4" name="Picture 3"/>
          <p:cNvPicPr>
            <a:picLocks noChangeAspect="1"/>
          </p:cNvPicPr>
          <p:nvPr userDrawn="1"/>
        </p:nvPicPr>
        <p:blipFill>
          <a:blip r:embed="rId9"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5331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Page Layout">
    <p:spTree>
      <p:nvGrpSpPr>
        <p:cNvPr id="1" name=""/>
        <p:cNvGrpSpPr/>
        <p:nvPr/>
      </p:nvGrpSpPr>
      <p:grpSpPr>
        <a:xfrm>
          <a:off x="0" y="0"/>
          <a:ext cx="0" cy="0"/>
          <a:chOff x="0" y="0"/>
          <a:chExt cx="0" cy="0"/>
        </a:xfrm>
      </p:grpSpPr>
      <p:sp>
        <p:nvSpPr>
          <p:cNvPr id="22" name="Slide Number Placeholder 8"/>
          <p:cNvSpPr txBox="1">
            <a:spLocks/>
          </p:cNvSpPr>
          <p:nvPr userDrawn="1"/>
        </p:nvSpPr>
        <p:spPr>
          <a:xfrm>
            <a:off x="7086600" y="6577835"/>
            <a:ext cx="2057400" cy="294983"/>
          </a:xfrm>
          <a:prstGeom prst="rect">
            <a:avLst/>
          </a:prstGeom>
        </p:spPr>
        <p:txBody>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D5C70A5-9411-4B11-A0DB-D49D3D849901}" type="slidenum">
              <a:rPr lang="en-US" sz="900" smtClean="0"/>
              <a:pPr/>
              <a:t>‹#›</a:t>
            </a:fld>
            <a:endParaRPr lang="en-US" sz="900" dirty="0"/>
          </a:p>
        </p:txBody>
      </p:sp>
      <p:sp>
        <p:nvSpPr>
          <p:cNvPr id="24" name="TextBox 23"/>
          <p:cNvSpPr txBox="1"/>
          <p:nvPr userDrawn="1"/>
        </p:nvSpPr>
        <p:spPr>
          <a:xfrm>
            <a:off x="1077246" y="5747069"/>
            <a:ext cx="2281394" cy="415498"/>
          </a:xfrm>
          <a:prstGeom prst="rect">
            <a:avLst/>
          </a:prstGeom>
          <a:noFill/>
        </p:spPr>
        <p:txBody>
          <a:bodyPr wrap="none" rtlCol="0">
            <a:spAutoFit/>
          </a:bodyPr>
          <a:lstStyle/>
          <a:p>
            <a:r>
              <a:rPr lang="en-US" sz="1050" dirty="0">
                <a:latin typeface="Bell MT" panose="02020503060305020303" pitchFamily="18" charset="0"/>
              </a:rPr>
              <a:t>New Jersey Department of Education </a:t>
            </a:r>
          </a:p>
          <a:p>
            <a:pPr algn="ctr"/>
            <a:r>
              <a:rPr lang="en-US" sz="1050" dirty="0">
                <a:latin typeface="Bell MT" panose="02020503060305020303" pitchFamily="18" charset="0"/>
              </a:rPr>
              <a:t>(@njdeptofed)</a:t>
            </a:r>
          </a:p>
        </p:txBody>
      </p:sp>
      <p:sp>
        <p:nvSpPr>
          <p:cNvPr id="26" name="TextBox 25"/>
          <p:cNvSpPr txBox="1"/>
          <p:nvPr userDrawn="1"/>
        </p:nvSpPr>
        <p:spPr>
          <a:xfrm>
            <a:off x="3880594" y="5807263"/>
            <a:ext cx="1350226" cy="253916"/>
          </a:xfrm>
          <a:prstGeom prst="rect">
            <a:avLst/>
          </a:prstGeom>
          <a:noFill/>
        </p:spPr>
        <p:txBody>
          <a:bodyPr wrap="square" rtlCol="0">
            <a:spAutoFit/>
          </a:bodyPr>
          <a:lstStyle/>
          <a:p>
            <a:pPr algn="ctr"/>
            <a:r>
              <a:rPr lang="en-US" sz="1050" dirty="0">
                <a:latin typeface="Bell MT" panose="02020503060305020303" pitchFamily="18" charset="0"/>
              </a:rPr>
              <a:t>@NewJerseyDOE</a:t>
            </a:r>
          </a:p>
        </p:txBody>
      </p:sp>
      <p:sp>
        <p:nvSpPr>
          <p:cNvPr id="28" name="TextBox 27"/>
          <p:cNvSpPr txBox="1"/>
          <p:nvPr userDrawn="1"/>
        </p:nvSpPr>
        <p:spPr>
          <a:xfrm>
            <a:off x="6384117" y="5807262"/>
            <a:ext cx="1128835" cy="253916"/>
          </a:xfrm>
          <a:prstGeom prst="rect">
            <a:avLst/>
          </a:prstGeom>
          <a:noFill/>
        </p:spPr>
        <p:txBody>
          <a:bodyPr wrap="none" rtlCol="0">
            <a:spAutoFit/>
          </a:bodyPr>
          <a:lstStyle/>
          <a:p>
            <a:pPr algn="ctr"/>
            <a:r>
              <a:rPr lang="en-US" sz="1050" dirty="0">
                <a:latin typeface="Bell MT" panose="02020503060305020303" pitchFamily="18" charset="0"/>
              </a:rPr>
              <a:t>@NewJerseyDoe</a:t>
            </a:r>
          </a:p>
        </p:txBody>
      </p:sp>
      <p:sp>
        <p:nvSpPr>
          <p:cNvPr id="29" name="TextBox 28"/>
          <p:cNvSpPr txBox="1"/>
          <p:nvPr userDrawn="1"/>
        </p:nvSpPr>
        <p:spPr>
          <a:xfrm>
            <a:off x="3873804" y="4428772"/>
            <a:ext cx="1443729" cy="415498"/>
          </a:xfrm>
          <a:prstGeom prst="rect">
            <a:avLst/>
          </a:prstGeom>
          <a:noFill/>
        </p:spPr>
        <p:txBody>
          <a:bodyPr wrap="none" rtlCol="0">
            <a:spAutoFit/>
          </a:bodyPr>
          <a:lstStyle/>
          <a:p>
            <a:r>
              <a:rPr lang="en-US" sz="2100" b="1" dirty="0">
                <a:latin typeface="Bell MT" panose="02020503060305020303" pitchFamily="18" charset="0"/>
              </a:rPr>
              <a:t>Follow Us!</a:t>
            </a:r>
          </a:p>
        </p:txBody>
      </p:sp>
      <p:sp>
        <p:nvSpPr>
          <p:cNvPr id="31" name="Text Placeholder 30"/>
          <p:cNvSpPr>
            <a:spLocks noGrp="1"/>
          </p:cNvSpPr>
          <p:nvPr>
            <p:ph type="body" sz="quarter" idx="13" hasCustomPrompt="1"/>
          </p:nvPr>
        </p:nvSpPr>
        <p:spPr>
          <a:xfrm>
            <a:off x="1806773" y="2506361"/>
            <a:ext cx="5530453" cy="1459617"/>
          </a:xfrm>
        </p:spPr>
        <p:txBody>
          <a:bodyPr>
            <a:normAutofit/>
          </a:bodyPr>
          <a:lstStyle>
            <a:lvl1pPr marL="0" indent="0" algn="ctr">
              <a:buNone/>
              <a:defRPr sz="1800" baseline="0"/>
            </a:lvl1pPr>
          </a:lstStyle>
          <a:p>
            <a:pPr lvl="0"/>
            <a:r>
              <a:rPr lang="en-US" dirty="0"/>
              <a:t>Department Contact Info</a:t>
            </a:r>
          </a:p>
          <a:p>
            <a:pPr lvl="0"/>
            <a:r>
              <a:rPr lang="en-US" dirty="0"/>
              <a:t>Phone Number:</a:t>
            </a:r>
          </a:p>
          <a:p>
            <a:pPr lvl="0"/>
            <a:r>
              <a:rPr lang="en-US" dirty="0"/>
              <a:t>Email: </a:t>
            </a:r>
          </a:p>
        </p:txBody>
      </p:sp>
      <p:sp>
        <p:nvSpPr>
          <p:cNvPr id="32" name="Slide Number Placeholder 31"/>
          <p:cNvSpPr>
            <a:spLocks noGrp="1"/>
          </p:cNvSpPr>
          <p:nvPr>
            <p:ph type="sldNum" sz="quarter" idx="14"/>
          </p:nvPr>
        </p:nvSpPr>
        <p:spPr>
          <a:xfrm>
            <a:off x="7086600" y="6577835"/>
            <a:ext cx="2057400" cy="365125"/>
          </a:xfrm>
          <a:prstGeom prst="rect">
            <a:avLst/>
          </a:prstGeom>
        </p:spPr>
        <p:txBody>
          <a:bodyPr/>
          <a:lstStyle/>
          <a:p>
            <a:pPr algn="r"/>
            <a:fld id="{CD5C70A5-9411-4B11-A0DB-D49D3D849901}" type="slidenum">
              <a:rPr lang="en-US" smtClean="0"/>
              <a:pPr algn="r"/>
              <a:t>‹#›</a:t>
            </a:fld>
            <a:endParaRPr lang="en-US" dirty="0"/>
          </a:p>
        </p:txBody>
      </p:sp>
      <p:sp>
        <p:nvSpPr>
          <p:cNvPr id="34" name="TextBox 33"/>
          <p:cNvSpPr txBox="1"/>
          <p:nvPr userDrawn="1"/>
        </p:nvSpPr>
        <p:spPr>
          <a:xfrm>
            <a:off x="2282754" y="1292970"/>
            <a:ext cx="4649158" cy="692497"/>
          </a:xfrm>
          <a:prstGeom prst="rect">
            <a:avLst/>
          </a:prstGeom>
          <a:noFill/>
        </p:spPr>
        <p:txBody>
          <a:bodyPr wrap="none" rtlCol="0">
            <a:spAutoFit/>
          </a:bodyPr>
          <a:lstStyle/>
          <a:p>
            <a:r>
              <a:rPr lang="en-US" sz="1800" b="0" dirty="0">
                <a:latin typeface="Bell MT" panose="02020503060305020303" pitchFamily="18" charset="0"/>
              </a:rPr>
              <a:t>New Jersey Department of Education Website</a:t>
            </a:r>
            <a:r>
              <a:rPr lang="en-US" sz="1800" b="1" dirty="0">
                <a:latin typeface="Bell MT" panose="02020503060305020303" pitchFamily="18" charset="0"/>
              </a:rPr>
              <a:t> </a:t>
            </a:r>
          </a:p>
          <a:p>
            <a:pPr algn="ctr"/>
            <a:r>
              <a:rPr lang="en-US" sz="1800" b="1" dirty="0">
                <a:latin typeface="Bell MT" panose="02020503060305020303" pitchFamily="18" charset="0"/>
              </a:rPr>
              <a:t>http://www.state.nj.us/education</a:t>
            </a:r>
            <a:r>
              <a:rPr lang="en-US" sz="2100" b="1" dirty="0">
                <a:latin typeface="Bell MT" panose="02020503060305020303" pitchFamily="18" charset="0"/>
              </a:rPr>
              <a:t>/</a:t>
            </a:r>
          </a:p>
        </p:txBody>
      </p:sp>
      <p:sp>
        <p:nvSpPr>
          <p:cNvPr id="36" name="TextBox 35"/>
          <p:cNvSpPr txBox="1"/>
          <p:nvPr userDrawn="1"/>
        </p:nvSpPr>
        <p:spPr>
          <a:xfrm>
            <a:off x="3340847" y="280354"/>
            <a:ext cx="2366097" cy="600164"/>
          </a:xfrm>
          <a:prstGeom prst="rect">
            <a:avLst/>
          </a:prstGeom>
          <a:noFill/>
        </p:spPr>
        <p:txBody>
          <a:bodyPr wrap="none" rtlCol="0">
            <a:spAutoFit/>
          </a:bodyPr>
          <a:lstStyle/>
          <a:p>
            <a:r>
              <a:rPr lang="en-US" sz="3300" b="1" dirty="0">
                <a:latin typeface="Bell MT" panose="02020503060305020303" pitchFamily="18" charset="0"/>
              </a:rPr>
              <a:t>Thank You!</a:t>
            </a:r>
            <a:endParaRPr lang="en-US" sz="3600" b="1" dirty="0">
              <a:latin typeface="Bell MT" panose="02020503060305020303" pitchFamily="18" charset="0"/>
            </a:endParaRPr>
          </a:p>
        </p:txBody>
      </p:sp>
      <p:pic>
        <p:nvPicPr>
          <p:cNvPr id="16" name="Picture 1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23297" y="5289868"/>
            <a:ext cx="426963" cy="426963"/>
          </a:xfrm>
          <a:prstGeom prst="rect">
            <a:avLst/>
          </a:prstGeom>
        </p:spPr>
      </p:pic>
      <p:pic>
        <p:nvPicPr>
          <p:cNvPr id="17" name="Picture 16">
            <a:hlinkClick r:id="rId4"/>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27107" y="5286419"/>
            <a:ext cx="440102" cy="440102"/>
          </a:xfrm>
          <a:prstGeom prst="rect">
            <a:avLst/>
          </a:prstGeom>
        </p:spPr>
      </p:pic>
      <p:pic>
        <p:nvPicPr>
          <p:cNvPr id="3" name="Picture 2"/>
          <p:cNvPicPr>
            <a:picLocks noChangeAspect="1"/>
          </p:cNvPicPr>
          <p:nvPr userDrawn="1"/>
        </p:nvPicPr>
        <p:blipFill>
          <a:blip r:embed="rId6" cstate="print"/>
          <a:stretch>
            <a:fillRect/>
          </a:stretch>
        </p:blipFill>
        <p:spPr>
          <a:xfrm>
            <a:off x="6730917" y="5226303"/>
            <a:ext cx="502090" cy="502090"/>
          </a:xfrm>
          <a:prstGeom prst="rect">
            <a:avLst/>
          </a:prstGeom>
        </p:spPr>
      </p:pic>
      <p:pic>
        <p:nvPicPr>
          <p:cNvPr id="19" name="Picture 18"/>
          <p:cNvPicPr>
            <a:picLocks noChangeAspect="1"/>
          </p:cNvPicPr>
          <p:nvPr userDrawn="1"/>
        </p:nvPicPr>
        <p:blipFill>
          <a:blip r:embed="rId7"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199882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191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1219200" y="20447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20447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4">
            <a:extLst>
              <a:ext uri="{FF2B5EF4-FFF2-40B4-BE49-F238E27FC236}">
                <a16:creationId xmlns:a16="http://schemas.microsoft.com/office/drawing/2014/main" id="{0DDFB4BD-9E68-40E9-9994-4F70FBE7C5CD}"/>
              </a:ext>
            </a:extLst>
          </p:cNvPr>
          <p:cNvSpPr>
            <a:spLocks noGrp="1" noChangeArrowheads="1"/>
          </p:cNvSpPr>
          <p:nvPr>
            <p:ph type="dt" sz="half" idx="10"/>
          </p:nvPr>
        </p:nvSpPr>
        <p:spPr>
          <a:xfrm>
            <a:off x="628650" y="6356351"/>
            <a:ext cx="2057400" cy="365125"/>
          </a:xfrm>
          <a:prstGeom prst="rect">
            <a:avLst/>
          </a:prstGeom>
        </p:spPr>
        <p:txBody>
          <a:bodyPr/>
          <a:lstStyle>
            <a:lvl1pPr>
              <a:defRPr/>
            </a:lvl1pPr>
          </a:lstStyle>
          <a:p>
            <a:pPr>
              <a:defRPr/>
            </a:pPr>
            <a:endParaRPr lang="en-US"/>
          </a:p>
        </p:txBody>
      </p:sp>
      <p:sp>
        <p:nvSpPr>
          <p:cNvPr id="6" name="Footer Placeholder 62">
            <a:extLst>
              <a:ext uri="{FF2B5EF4-FFF2-40B4-BE49-F238E27FC236}">
                <a16:creationId xmlns:a16="http://schemas.microsoft.com/office/drawing/2014/main" id="{2A637845-E9F0-4E76-8C15-E0EEFC70C78B}"/>
              </a:ext>
            </a:extLst>
          </p:cNvPr>
          <p:cNvSpPr>
            <a:spLocks noGrp="1" noChangeArrowheads="1"/>
          </p:cNvSpPr>
          <p:nvPr>
            <p:ph type="ftr" sz="quarter" idx="11"/>
          </p:nvPr>
        </p:nvSpPr>
        <p:spPr>
          <a:xfrm>
            <a:off x="3028950" y="6356351"/>
            <a:ext cx="3086100" cy="365125"/>
          </a:xfrm>
          <a:prstGeom prst="rect">
            <a:avLst/>
          </a:prstGeom>
        </p:spPr>
        <p:txBody>
          <a:bodyPr/>
          <a:lstStyle>
            <a:lvl1pPr>
              <a:defRPr/>
            </a:lvl1pPr>
          </a:lstStyle>
          <a:p>
            <a:pPr>
              <a:defRPr/>
            </a:pPr>
            <a:endParaRPr lang="en-US"/>
          </a:p>
        </p:txBody>
      </p:sp>
      <p:sp>
        <p:nvSpPr>
          <p:cNvPr id="7" name="Slide Number Placeholder 63">
            <a:extLst>
              <a:ext uri="{FF2B5EF4-FFF2-40B4-BE49-F238E27FC236}">
                <a16:creationId xmlns:a16="http://schemas.microsoft.com/office/drawing/2014/main" id="{DB30DECF-996D-438F-8911-4BCAB7910AC0}"/>
              </a:ext>
            </a:extLst>
          </p:cNvPr>
          <p:cNvSpPr>
            <a:spLocks noGrp="1" noChangeArrowheads="1"/>
          </p:cNvSpPr>
          <p:nvPr>
            <p:ph type="sldNum" sz="quarter" idx="12"/>
          </p:nvPr>
        </p:nvSpPr>
        <p:spPr>
          <a:xfrm>
            <a:off x="6457950" y="6356351"/>
            <a:ext cx="2057400" cy="365125"/>
          </a:xfrm>
          <a:prstGeom prst="rect">
            <a:avLst/>
          </a:prstGeom>
        </p:spPr>
        <p:txBody>
          <a:bodyPr/>
          <a:lstStyle>
            <a:lvl1pPr>
              <a:defRPr/>
            </a:lvl1pPr>
          </a:lstStyle>
          <a:p>
            <a:pPr>
              <a:defRPr/>
            </a:pPr>
            <a:fld id="{6F6356F2-DB13-4838-BACE-BED6F37CCDC1}" type="slidenum">
              <a:rPr lang="en-US" altLang="en-US"/>
              <a:pPr>
                <a:defRPr/>
              </a:pPr>
              <a:t>‹#›</a:t>
            </a:fld>
            <a:endParaRPr lang="en-US" altLang="en-US"/>
          </a:p>
        </p:txBody>
      </p:sp>
    </p:spTree>
    <p:extLst>
      <p:ext uri="{BB962C8B-B14F-4D97-AF65-F5344CB8AC3E}">
        <p14:creationId xmlns:p14="http://schemas.microsoft.com/office/powerpoint/2010/main" val="3547151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11" name="Picture 10"/>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1338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ell MT" panose="02020503060305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Bell MT" panose="02020503060305020303" pitchFamily="18" charset="0"/>
              </a:defRPr>
            </a:lvl1pPr>
            <a:lvl2pPr>
              <a:defRPr>
                <a:latin typeface="Bell MT" panose="02020503060305020303" pitchFamily="18" charset="0"/>
              </a:defRPr>
            </a:lvl2pPr>
            <a:lvl3pPr>
              <a:defRPr>
                <a:latin typeface="Bell MT" panose="02020503060305020303" pitchFamily="18" charset="0"/>
              </a:defRPr>
            </a:lvl3pPr>
            <a:lvl4pPr>
              <a:defRPr>
                <a:latin typeface="Bell MT" panose="02020503060305020303" pitchFamily="18" charset="0"/>
              </a:defRPr>
            </a:lvl4pPr>
            <a:lvl5pPr>
              <a:defRPr>
                <a:latin typeface="Bell MT" panose="020205030603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028950" y="6589761"/>
            <a:ext cx="3086100" cy="263430"/>
          </a:xfrm>
          <a:prstGeom prst="rect">
            <a:avLst/>
          </a:prstGeom>
        </p:spPr>
        <p:txBody>
          <a:bodyPr/>
          <a:lstStyle>
            <a:lvl1pPr>
              <a:defRPr>
                <a:latin typeface="Bell MT" panose="02020503060305020303" pitchFamily="18" charset="0"/>
              </a:defRPr>
            </a:lvl1pPr>
          </a:lstStyle>
          <a:p>
            <a:endParaRPr lang="en-US" dirty="0"/>
          </a:p>
        </p:txBody>
      </p:sp>
      <p:sp>
        <p:nvSpPr>
          <p:cNvPr id="6" name="Slide Number Placeholder 5"/>
          <p:cNvSpPr>
            <a:spLocks noGrp="1"/>
          </p:cNvSpPr>
          <p:nvPr>
            <p:ph type="sldNum" sz="quarter" idx="12"/>
          </p:nvPr>
        </p:nvSpPr>
        <p:spPr>
          <a:xfrm>
            <a:off x="6939498" y="6538913"/>
            <a:ext cx="2057400" cy="365125"/>
          </a:xfrm>
          <a:prstGeom prst="rect">
            <a:avLst/>
          </a:prstGeom>
        </p:spPr>
        <p:txBody>
          <a:bodyPr/>
          <a:lstStyle>
            <a:lvl1pPr algn="r">
              <a:defRPr>
                <a:latin typeface="Bell MT" panose="02020503060305020303" pitchFamily="18" charset="0"/>
              </a:defRPr>
            </a:lvl1pPr>
          </a:lstStyle>
          <a:p>
            <a:fld id="{78C924E4-27BB-4241-B10A-A37B9DB4B77C}" type="slidenum">
              <a:rPr lang="en-US" smtClean="0"/>
              <a:pPr/>
              <a:t>‹#›</a:t>
            </a:fld>
            <a:endParaRPr lang="en-US" dirty="0"/>
          </a:p>
        </p:txBody>
      </p:sp>
      <p:pic>
        <p:nvPicPr>
          <p:cNvPr id="10" name="Picture 9"/>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3515593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14" name="Picture 13"/>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5" name="Picture 14"/>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97332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3028950" y="6539729"/>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086600" y="6539729"/>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pic>
        <p:nvPicPr>
          <p:cNvPr id="13" name="Picture 12"/>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424120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pic>
        <p:nvPicPr>
          <p:cNvPr id="6" name="Picture 5"/>
          <p:cNvPicPr>
            <a:picLocks noChangeAspect="1"/>
          </p:cNvPicPr>
          <p:nvPr userDrawn="1"/>
        </p:nvPicPr>
        <p:blipFill>
          <a:blip r:embed="rId2" cstate="print"/>
          <a:stretch>
            <a:fillRect/>
          </a:stretch>
        </p:blipFill>
        <p:spPr>
          <a:xfrm>
            <a:off x="73740" y="5869781"/>
            <a:ext cx="908383" cy="914479"/>
          </a:xfrm>
          <a:prstGeom prst="rect">
            <a:avLst/>
          </a:prstGeom>
        </p:spPr>
      </p:pic>
      <p:pic>
        <p:nvPicPr>
          <p:cNvPr id="7" name="Picture 6"/>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8" name="Picture 7"/>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784338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pic>
        <p:nvPicPr>
          <p:cNvPr id="6" name="Picture 5"/>
          <p:cNvPicPr>
            <a:picLocks noChangeAspect="1"/>
          </p:cNvPicPr>
          <p:nvPr userDrawn="1"/>
        </p:nvPicPr>
        <p:blipFill>
          <a:blip r:embed="rId2" cstate="print"/>
          <a:stretch>
            <a:fillRect/>
          </a:stretch>
        </p:blipFill>
        <p:spPr>
          <a:xfrm>
            <a:off x="73740" y="5869781"/>
            <a:ext cx="908383" cy="914479"/>
          </a:xfrm>
          <a:prstGeom prst="rect">
            <a:avLst/>
          </a:prstGeom>
        </p:spPr>
      </p:pic>
    </p:spTree>
    <p:extLst>
      <p:ext uri="{BB962C8B-B14F-4D97-AF65-F5344CB8AC3E}">
        <p14:creationId xmlns:p14="http://schemas.microsoft.com/office/powerpoint/2010/main" val="2304714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cstate="print">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cstate="print"/>
          <a:stretch>
            <a:fillRect/>
          </a:stretch>
        </p:blipFill>
        <p:spPr>
          <a:xfrm>
            <a:off x="6650735" y="0"/>
            <a:ext cx="2493265" cy="2043567"/>
          </a:xfrm>
          <a:prstGeom prst="rect">
            <a:avLst/>
          </a:prstGeom>
        </p:spPr>
      </p:pic>
      <p:pic>
        <p:nvPicPr>
          <p:cNvPr id="12" name="Picture 11"/>
          <p:cNvPicPr>
            <a:picLocks noChangeAspect="1"/>
          </p:cNvPicPr>
          <p:nvPr userDrawn="1"/>
        </p:nvPicPr>
        <p:blipFill>
          <a:blip r:embed="rId4" cstate="print"/>
          <a:stretch>
            <a:fillRect/>
          </a:stretch>
        </p:blipFill>
        <p:spPr>
          <a:xfrm>
            <a:off x="7931623" y="-76637"/>
            <a:ext cx="968516" cy="1698960"/>
          </a:xfrm>
          <a:prstGeom prst="rect">
            <a:avLst/>
          </a:prstGeom>
        </p:spPr>
      </p:pic>
    </p:spTree>
    <p:extLst>
      <p:ext uri="{BB962C8B-B14F-4D97-AF65-F5344CB8AC3E}">
        <p14:creationId xmlns:p14="http://schemas.microsoft.com/office/powerpoint/2010/main" val="286830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atermar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028950" y="6538913"/>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086600" y="6538913"/>
            <a:ext cx="2057400" cy="365125"/>
          </a:xfrm>
          <a:prstGeom prst="rect">
            <a:avLst/>
          </a:prstGeom>
        </p:spPr>
        <p:txBody>
          <a:bodyPr/>
          <a:lstStyle>
            <a:lvl1pPr algn="r">
              <a:defRPr/>
            </a:lvl1pPr>
          </a:lstStyle>
          <a:p>
            <a:fld id="{CD5C70A5-9411-4B11-A0DB-D49D3D849901}" type="slidenum">
              <a:rPr lang="en-US" smtClean="0"/>
              <a:pPr/>
              <a:t>‹#›</a:t>
            </a:fld>
            <a:endParaRPr lang="en-US" dirty="0"/>
          </a:p>
        </p:txBody>
      </p:sp>
      <p:sp>
        <p:nvSpPr>
          <p:cNvPr id="5" name="Oval 4"/>
          <p:cNvSpPr/>
          <p:nvPr userDrawn="1"/>
        </p:nvSpPr>
        <p:spPr>
          <a:xfrm>
            <a:off x="2282005" y="1027907"/>
            <a:ext cx="4637139" cy="4759840"/>
          </a:xfrm>
          <a:prstGeom prst="ellipse">
            <a:avLst/>
          </a:prstGeom>
          <a:blipFill dpi="0" rotWithShape="1">
            <a:blip r:embed="rId2" cstate="print">
              <a:alphaModFix amt="25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Title 5"/>
          <p:cNvSpPr>
            <a:spLocks noGrp="1"/>
          </p:cNvSpPr>
          <p:nvPr>
            <p:ph type="title"/>
          </p:nvPr>
        </p:nvSpPr>
        <p:spPr/>
        <p:txBody>
          <a:bodyPr/>
          <a:lstStyle/>
          <a:p>
            <a:r>
              <a:rPr lang="en-US" dirty="0"/>
              <a:t>Click to edit Master title style</a:t>
            </a:r>
          </a:p>
        </p:txBody>
      </p:sp>
      <p:sp>
        <p:nvSpPr>
          <p:cNvPr id="8" name="Text Placeholder 7"/>
          <p:cNvSpPr>
            <a:spLocks noGrp="1"/>
          </p:cNvSpPr>
          <p:nvPr>
            <p:ph type="body" sz="quarter" idx="13" hasCustomPrompt="1"/>
          </p:nvPr>
        </p:nvSpPr>
        <p:spPr>
          <a:xfrm>
            <a:off x="685800" y="1922463"/>
            <a:ext cx="7829550" cy="3886200"/>
          </a:xfrm>
        </p:spPr>
        <p:txBody>
          <a:bodyPr/>
          <a:lstStyle>
            <a:lvl1pPr>
              <a:defRPr baseline="0"/>
            </a:lvl1pPr>
          </a:lstStyle>
          <a:p>
            <a:pPr lvl="0"/>
            <a:r>
              <a:rPr lang="en-US" dirty="0"/>
              <a:t>Department Seal Watermark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0893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9144000" cy="309467"/>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6577834"/>
            <a:ext cx="9144000" cy="280166"/>
          </a:xfrm>
          <a:prstGeom prst="rect">
            <a:avLst/>
          </a:prstGeom>
          <a:solidFill>
            <a:schemeClr val="accent4"/>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5">
                  <a:lumMod val="50000"/>
                </a:schemeClr>
              </a:solidFill>
              <a:latin typeface="Bell MT" panose="02020503060305020303" pitchFamily="18" charset="0"/>
            </a:endParaRPr>
          </a:p>
        </p:txBody>
      </p:sp>
    </p:spTree>
    <p:extLst>
      <p:ext uri="{BB962C8B-B14F-4D97-AF65-F5344CB8AC3E}">
        <p14:creationId xmlns:p14="http://schemas.microsoft.com/office/powerpoint/2010/main" val="933879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3" r:id="rId3"/>
    <p:sldLayoutId id="2147483674" r:id="rId4"/>
    <p:sldLayoutId id="2147483675" r:id="rId5"/>
    <p:sldLayoutId id="2147483676" r:id="rId6"/>
    <p:sldLayoutId id="2147483667" r:id="rId7"/>
    <p:sldLayoutId id="2147483678" r:id="rId8"/>
    <p:sldLayoutId id="2147483677" r:id="rId9"/>
    <p:sldLayoutId id="2147483680" r:id="rId10"/>
    <p:sldLayoutId id="2147483679" r:id="rId11"/>
    <p:sldLayoutId id="2147483681" r:id="rId12"/>
    <p:sldLayoutId id="2147483682" r:id="rId13"/>
    <p:sldLayoutId id="2147483683" r:id="rId14"/>
    <p:sldLayoutId id="2147483684" r:id="rId15"/>
    <p:sldLayoutId id="2147483685" r:id="rId16"/>
    <p:sldLayoutId id="2147483672" r:id="rId17"/>
    <p:sldLayoutId id="2147483688" r:id="rId18"/>
  </p:sldLayoutIdLst>
  <p:txStyles>
    <p:titleStyle>
      <a:lvl1pPr algn="l" defTabSz="914400" rtl="0" eaLnBrk="1" latinLnBrk="0" hangingPunct="1">
        <a:lnSpc>
          <a:spcPct val="90000"/>
        </a:lnSpc>
        <a:spcBef>
          <a:spcPct val="0"/>
        </a:spcBef>
        <a:buNone/>
        <a:defRPr sz="4400" kern="1200">
          <a:solidFill>
            <a:schemeClr val="tx1"/>
          </a:solidFill>
          <a:latin typeface="Bell MT" panose="020205030603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ell MT" panose="020205030603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ell MT" panose="020205030603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ell MT" panose="020205030603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ell MT" panose="020205030603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tate.nj.us/education/finance/ce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ASSA@doe.nj.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D610CD48-8AB4-4C54-A0C5-A666D26C1D85}"/>
              </a:ext>
            </a:extLst>
          </p:cNvPr>
          <p:cNvSpPr>
            <a:spLocks noGrp="1" noChangeArrowheads="1"/>
          </p:cNvSpPr>
          <p:nvPr>
            <p:ph type="ctrTitle"/>
          </p:nvPr>
        </p:nvSpPr>
        <p:spPr>
          <a:xfrm>
            <a:off x="0" y="1553593"/>
            <a:ext cx="6533965" cy="3652778"/>
          </a:xfrm>
        </p:spPr>
        <p:txBody>
          <a:bodyPr lIns="92075" tIns="46038" rIns="92075" bIns="46038" rtlCol="0" anchor="ctr">
            <a:noAutofit/>
          </a:bodyPr>
          <a:lstStyle/>
          <a:p>
            <a:pPr algn="ctr" fontAlgn="auto">
              <a:spcAft>
                <a:spcPts val="0"/>
              </a:spcAft>
              <a:defRPr/>
            </a:pPr>
            <a:r>
              <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Application for State School Aid </a:t>
            </a:r>
            <a:br>
              <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br>
              <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42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(ASSA)</a:t>
            </a:r>
            <a:br>
              <a:rPr lang="en-US" sz="42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br>
              <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36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October 14, 2022</a:t>
            </a:r>
            <a:endParaRPr lang="en-US" sz="44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488181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1F4F18A1-A330-45BB-ABB1-88C3B3BE0461}"/>
              </a:ext>
            </a:extLst>
          </p:cNvPr>
          <p:cNvSpPr>
            <a:spLocks noGrp="1" noChangeArrowheads="1"/>
          </p:cNvSpPr>
          <p:nvPr>
            <p:ph type="title"/>
          </p:nvPr>
        </p:nvSpPr>
        <p:spPr>
          <a:xfrm>
            <a:off x="834704" y="381000"/>
            <a:ext cx="7162800" cy="1143000"/>
          </a:xfrm>
        </p:spPr>
        <p:txBody>
          <a:bodyPr rtlCol="0">
            <a:normAutofit/>
          </a:bodyPr>
          <a:lstStyle/>
          <a:p>
            <a:pPr algn="ctr" fontAlgn="auto">
              <a:spcAft>
                <a:spcPts val="0"/>
              </a:spcAft>
              <a:defRPr/>
            </a:pPr>
            <a:r>
              <a:rPr lang="en-US" altLang="en-US" sz="4000" dirty="0">
                <a:effectLst>
                  <a:outerShdw blurRad="38100" dist="38100" dir="2700000" algn="tl">
                    <a:srgbClr val="000000">
                      <a:alpha val="43137"/>
                    </a:srgbClr>
                  </a:outerShdw>
                </a:effectLst>
                <a:latin typeface="Times New Roman" panose="02020603050405020304" pitchFamily="18" charset="0"/>
              </a:rPr>
              <a:t>Resident Enrollment</a:t>
            </a:r>
            <a:endParaRPr lang="en-US" sz="4000" dirty="0">
              <a:solidFill>
                <a:schemeClr val="tx1">
                  <a:lumMod val="85000"/>
                  <a:lumOff val="15000"/>
                </a:schemeClr>
              </a:solidFill>
              <a:latin typeface="Times New Roman" pitchFamily="18" charset="0"/>
            </a:endParaRPr>
          </a:p>
        </p:txBody>
      </p:sp>
      <p:sp>
        <p:nvSpPr>
          <p:cNvPr id="6" name="Text Box 3">
            <a:extLst>
              <a:ext uri="{FF2B5EF4-FFF2-40B4-BE49-F238E27FC236}">
                <a16:creationId xmlns:a16="http://schemas.microsoft.com/office/drawing/2014/main" id="{C883CB4A-4EBD-45C8-9DEA-EEA7F3F7A7D2}"/>
              </a:ext>
            </a:extLst>
          </p:cNvPr>
          <p:cNvSpPr txBox="1">
            <a:spLocks noGrp="1" noChangeArrowheads="1"/>
          </p:cNvSpPr>
          <p:nvPr>
            <p:ph idx="1"/>
          </p:nvPr>
        </p:nvSpPr>
        <p:spPr bwMode="auto">
          <a:xfrm>
            <a:off x="628650" y="1892737"/>
            <a:ext cx="7886700" cy="344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ctr" eaLnBrk="1" hangingPunct="1">
              <a:buFont typeface="Wingdings" panose="05000000000000000000" pitchFamily="2" charset="2"/>
              <a:buChar char="§"/>
            </a:pPr>
            <a:r>
              <a:rPr lang="en-US" alt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Resident Enrollment = On Roll + Sent – Received</a:t>
            </a:r>
          </a:p>
          <a:p>
            <a:pPr eaLnBrk="1" hangingPunct="1">
              <a:buFont typeface="Wingdings" panose="05000000000000000000" pitchFamily="2" charset="2"/>
              <a:buChar char="§"/>
            </a:pPr>
            <a:endParaRPr lang="en-US" altLang="en-US" sz="2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Report the number of students in either the grade level or the </a:t>
            </a:r>
            <a:r>
              <a:rPr lang="en-US" altLang="en-US" sz="2400" dirty="0" err="1">
                <a:latin typeface="Times New Roman" panose="02020603050405020304" pitchFamily="18" charset="0"/>
                <a:cs typeface="Times New Roman" panose="02020603050405020304" pitchFamily="18" charset="0"/>
              </a:rPr>
              <a:t>Sp</a:t>
            </a:r>
            <a:r>
              <a:rPr lang="en-US" altLang="en-US" sz="2400" dirty="0">
                <a:latin typeface="Times New Roman" panose="02020603050405020304" pitchFamily="18" charset="0"/>
                <a:cs typeface="Times New Roman" panose="02020603050405020304" pitchFamily="18" charset="0"/>
              </a:rPr>
              <a:t> Ed level lines. Not both.  Only count a student once!</a:t>
            </a:r>
          </a:p>
          <a:p>
            <a:pPr>
              <a:buFont typeface="Wingdings" panose="05000000000000000000" pitchFamily="2" charset="2"/>
              <a:buChar char="§"/>
            </a:pPr>
            <a:endParaRPr lang="en-US" altLang="en-US" sz="2400" u="sng"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 All received students must be reported as both On Roll and Received.</a:t>
            </a:r>
          </a:p>
          <a:p>
            <a:pPr eaLnBrk="1" hangingPunct="1">
              <a:buFont typeface="Wingdings" panose="05000000000000000000" pitchFamily="2" charset="2"/>
              <a:buChar char="§"/>
            </a:pPr>
            <a:endParaRPr lang="en-US" alt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970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1F4F18A1-A330-45BB-ABB1-88C3B3BE0461}"/>
              </a:ext>
            </a:extLst>
          </p:cNvPr>
          <p:cNvSpPr>
            <a:spLocks noGrp="1" noChangeArrowheads="1"/>
          </p:cNvSpPr>
          <p:nvPr>
            <p:ph type="title"/>
          </p:nvPr>
        </p:nvSpPr>
        <p:spPr>
          <a:xfrm>
            <a:off x="457200" y="339055"/>
            <a:ext cx="7162800" cy="1143000"/>
          </a:xfrm>
        </p:spPr>
        <p:txBody>
          <a:bodyPr rtlCol="0">
            <a:normAutofit fontScale="90000"/>
          </a:bodyPr>
          <a:lstStyle/>
          <a:p>
            <a:pPr algn="ctr" fontAlgn="auto">
              <a:spcAft>
                <a:spcPts val="0"/>
              </a:spcAft>
              <a:defRPr/>
            </a:pPr>
            <a:r>
              <a:rPr lang="en-US" sz="4000" dirty="0">
                <a:effectLst>
                  <a:outerShdw blurRad="38100" dist="38100" dir="2700000" algn="tl">
                    <a:srgbClr val="000000">
                      <a:alpha val="43137"/>
                    </a:srgbClr>
                  </a:outerShdw>
                </a:effectLst>
                <a:latin typeface="Times New Roman" pitchFamily="18" charset="0"/>
              </a:rPr>
              <a:t>Merged District Resident Enrollment</a:t>
            </a:r>
          </a:p>
        </p:txBody>
      </p:sp>
      <p:sp>
        <p:nvSpPr>
          <p:cNvPr id="37891" name="Rectangle 3"/>
          <p:cNvSpPr>
            <a:spLocks noGrp="1" noChangeArrowheads="1"/>
          </p:cNvSpPr>
          <p:nvPr>
            <p:ph idx="1"/>
          </p:nvPr>
        </p:nvSpPr>
        <p:spPr>
          <a:xfrm>
            <a:off x="504738" y="2005080"/>
            <a:ext cx="7848600" cy="383642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Select municipality to report On Roll and Sent counts separately for each municipality.</a:t>
            </a:r>
          </a:p>
          <a:p>
            <a:pPr>
              <a:lnSpc>
                <a:spcPct val="80000"/>
              </a:lnSpc>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Other district receiving from merged district reports received from the operating district.</a:t>
            </a:r>
          </a:p>
          <a:p>
            <a:pPr>
              <a:lnSpc>
                <a:spcPct val="80000"/>
              </a:lnSpc>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Only one combined ASSA Summary will be produced.</a:t>
            </a:r>
          </a:p>
        </p:txBody>
      </p:sp>
    </p:spTree>
    <p:extLst>
      <p:ext uri="{BB962C8B-B14F-4D97-AF65-F5344CB8AC3E}">
        <p14:creationId xmlns:p14="http://schemas.microsoft.com/office/powerpoint/2010/main" val="1857421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8A83851E-5752-4CDC-9AF5-422489D102D2}"/>
              </a:ext>
            </a:extLst>
          </p:cNvPr>
          <p:cNvSpPr>
            <a:spLocks noGrp="1" noChangeArrowheads="1"/>
          </p:cNvSpPr>
          <p:nvPr>
            <p:ph type="title"/>
          </p:nvPr>
        </p:nvSpPr>
        <p:spPr>
          <a:xfrm>
            <a:off x="0" y="111155"/>
            <a:ext cx="7772400" cy="1143000"/>
          </a:xfrm>
        </p:spPr>
        <p:txBody>
          <a:bodyPr rtlCol="0">
            <a:noAutofit/>
          </a:bodyPr>
          <a:lstStyle/>
          <a:p>
            <a:pPr algn="ctr" fontAlgn="auto">
              <a:spcAft>
                <a:spcPts val="0"/>
              </a:spcAft>
              <a:defRPr/>
            </a:pPr>
            <a:b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Absent &amp; Drop-Out</a:t>
            </a:r>
          </a:p>
        </p:txBody>
      </p:sp>
      <p:sp>
        <p:nvSpPr>
          <p:cNvPr id="38915" name="Rectangle 4"/>
          <p:cNvSpPr>
            <a:spLocks noChangeArrowheads="1"/>
          </p:cNvSpPr>
          <p:nvPr/>
        </p:nvSpPr>
        <p:spPr bwMode="auto">
          <a:xfrm>
            <a:off x="631272" y="2089165"/>
            <a:ext cx="785578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wrap="square" anchor="ctr">
            <a:spAutoFit/>
          </a:bodyPr>
          <a:lstStyle>
            <a:lvl1pPr>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1pPr>
            <a:lvl2pPr marL="742950" indent="-285750">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2pPr>
            <a:lvl3pPr marL="1143000" indent="-228600">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3pPr>
            <a:lvl4pPr marL="1600200" indent="-228600">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4pPr>
            <a:lvl5pPr marL="2057400" indent="-228600">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5pPr>
            <a:lvl6pPr marL="2514600" indent="-228600" defTabSz="457200" fontAlgn="base">
              <a:spcBef>
                <a:spcPct val="0"/>
              </a:spcBef>
              <a:spcAft>
                <a:spcPct val="0"/>
              </a:spcAft>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6pPr>
            <a:lvl7pPr marL="2971800" indent="-228600" defTabSz="457200" fontAlgn="base">
              <a:spcBef>
                <a:spcPct val="0"/>
              </a:spcBef>
              <a:spcAft>
                <a:spcPct val="0"/>
              </a:spcAft>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7pPr>
            <a:lvl8pPr marL="3429000" indent="-228600" defTabSz="457200" fontAlgn="base">
              <a:spcBef>
                <a:spcPct val="0"/>
              </a:spcBef>
              <a:spcAft>
                <a:spcPct val="0"/>
              </a:spcAft>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8pPr>
            <a:lvl9pPr marL="3886200" indent="-228600" defTabSz="457200" fontAlgn="base">
              <a:spcBef>
                <a:spcPct val="0"/>
              </a:spcBef>
              <a:spcAft>
                <a:spcPct val="0"/>
              </a:spcAft>
              <a:tabLst>
                <a:tab pos="228600" algn="l"/>
                <a:tab pos="381000" algn="l"/>
                <a:tab pos="762000" algn="l"/>
                <a:tab pos="1143000" algn="l"/>
                <a:tab pos="1524000" algn="l"/>
                <a:tab pos="1905000" algn="l"/>
                <a:tab pos="2286000" algn="l"/>
                <a:tab pos="2667000" algn="l"/>
                <a:tab pos="3048000" algn="l"/>
                <a:tab pos="3429000" algn="l"/>
                <a:tab pos="3810000" algn="l"/>
                <a:tab pos="4191000" algn="l"/>
                <a:tab pos="4572000" algn="l"/>
                <a:tab pos="4953000" algn="l"/>
                <a:tab pos="5334000" algn="l"/>
                <a:tab pos="5715000" algn="l"/>
                <a:tab pos="5943600" algn="l"/>
              </a:tabLst>
              <a:defRPr>
                <a:solidFill>
                  <a:schemeClr val="tx1"/>
                </a:solidFill>
                <a:latin typeface="Century Gothic" panose="020B0502020202020204" pitchFamily="34" charset="0"/>
              </a:defRPr>
            </a:lvl9pPr>
          </a:lstStyle>
          <a:p>
            <a:pPr eaLnBrk="1" hangingPunct="1">
              <a:buFont typeface="Symbol" panose="05050102010706020507" pitchFamily="18" charset="2"/>
              <a:buNone/>
            </a:pPr>
            <a:r>
              <a:rPr lang="en-US" altLang="en-US" sz="2800" dirty="0">
                <a:latin typeface="Times New Roman" panose="02020603050405020304" pitchFamily="18" charset="0"/>
                <a:cs typeface="Times New Roman" panose="02020603050405020304" pitchFamily="18" charset="0"/>
              </a:rPr>
              <a:t>According to NJ School Register regulation, students must not be held over as enrolled and then dropped after October 14 ASSA submission, unless reliable audit evidence exists to demonstrate that the student was truly continuing an educational program as an enrolled student beyond October 14th.</a:t>
            </a:r>
          </a:p>
          <a:p>
            <a:pPr eaLnBrk="1" hangingPunct="1">
              <a:buFont typeface="Symbol" panose="05050102010706020507" pitchFamily="18" charset="2"/>
              <a:buNone/>
            </a:pPr>
            <a:endParaRPr lang="en-US"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608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0E4BE1-C497-427B-BC1A-A7D0D211D73F}"/>
              </a:ext>
            </a:extLst>
          </p:cNvPr>
          <p:cNvSpPr>
            <a:spLocks noGrp="1"/>
          </p:cNvSpPr>
          <p:nvPr>
            <p:ph type="title"/>
          </p:nvPr>
        </p:nvSpPr>
        <p:spPr>
          <a:xfrm>
            <a:off x="0" y="331570"/>
            <a:ext cx="7886700" cy="1325563"/>
          </a:xfrm>
        </p:spPr>
        <p:txBody>
          <a:bodyPr>
            <a:normAutofit/>
          </a:bodyPr>
          <a:lstStyle/>
          <a:p>
            <a:r>
              <a:rPr 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Half-day vs. Shared-time Enrollment</a:t>
            </a:r>
          </a:p>
        </p:txBody>
      </p:sp>
      <p:sp>
        <p:nvSpPr>
          <p:cNvPr id="236553" name="Text Box 9">
            <a:extLst>
              <a:ext uri="{FF2B5EF4-FFF2-40B4-BE49-F238E27FC236}">
                <a16:creationId xmlns:a16="http://schemas.microsoft.com/office/drawing/2014/main" id="{B5B091A6-F688-400F-BB37-05E3EE142B1D}"/>
              </a:ext>
            </a:extLst>
          </p:cNvPr>
          <p:cNvSpPr txBox="1">
            <a:spLocks noChangeArrowheads="1"/>
          </p:cNvSpPr>
          <p:nvPr/>
        </p:nvSpPr>
        <p:spPr bwMode="auto">
          <a:xfrm>
            <a:off x="399659" y="2002227"/>
            <a:ext cx="8291580" cy="32003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sz="2400" dirty="0"/>
              <a:t>Shared-Time Enrollment: </a:t>
            </a:r>
          </a:p>
          <a:p>
            <a:pPr lvl="1"/>
            <a:r>
              <a:rPr lang="en-US" sz="2000" dirty="0">
                <a:latin typeface="Times New Roman" panose="02020603050405020304" pitchFamily="18" charset="0"/>
                <a:cs typeface="Times New Roman" panose="02020603050405020304" pitchFamily="18" charset="0"/>
              </a:rPr>
              <a:t>A student who attends two programs.</a:t>
            </a:r>
          </a:p>
          <a:p>
            <a:endParaRPr lang="en-US" sz="2000" dirty="0"/>
          </a:p>
          <a:p>
            <a:endParaRPr lang="en-US" sz="2000" dirty="0"/>
          </a:p>
          <a:p>
            <a:r>
              <a:rPr lang="en-US" sz="2400" dirty="0"/>
              <a:t>Half-Day programs for Preschool and K</a:t>
            </a:r>
          </a:p>
          <a:p>
            <a:pPr lvl="1"/>
            <a:r>
              <a:rPr lang="en-US" sz="2000" dirty="0">
                <a:latin typeface="Times New Roman" panose="02020603050405020304" pitchFamily="18" charset="0"/>
                <a:cs typeface="Times New Roman" panose="02020603050405020304" pitchFamily="18" charset="0"/>
              </a:rPr>
              <a:t>Do not report in Shared-Time columns.</a:t>
            </a:r>
          </a:p>
          <a:p>
            <a:pPr lvl="1"/>
            <a:r>
              <a:rPr lang="en-US" sz="2000" dirty="0">
                <a:latin typeface="Times New Roman" panose="02020603050405020304" pitchFamily="18" charset="0"/>
                <a:cs typeface="Times New Roman" panose="02020603050405020304" pitchFamily="18" charset="0"/>
              </a:rPr>
              <a:t>Report half-day Kindergarten or half-day Pre-school on the  Full-Time Half-Day lines.</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661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0E4BE1-C497-427B-BC1A-A7D0D211D73F}"/>
              </a:ext>
            </a:extLst>
          </p:cNvPr>
          <p:cNvSpPr>
            <a:spLocks noGrp="1"/>
          </p:cNvSpPr>
          <p:nvPr>
            <p:ph type="title"/>
          </p:nvPr>
        </p:nvSpPr>
        <p:spPr>
          <a:xfrm>
            <a:off x="0" y="331570"/>
            <a:ext cx="7886700" cy="1325563"/>
          </a:xfrm>
        </p:spPr>
        <p:txBody>
          <a:bodyPr>
            <a:noAutofit/>
          </a:bodyPr>
          <a:lstStyle/>
          <a:p>
            <a: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School Choice</a:t>
            </a:r>
            <a:b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Inter-district Public School Choice Program Act of 2010</a:t>
            </a:r>
            <a:endParaRPr lang="en-US"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6553" name="Text Box 9">
            <a:extLst>
              <a:ext uri="{FF2B5EF4-FFF2-40B4-BE49-F238E27FC236}">
                <a16:creationId xmlns:a16="http://schemas.microsoft.com/office/drawing/2014/main" id="{B5B091A6-F688-400F-BB37-05E3EE142B1D}"/>
              </a:ext>
            </a:extLst>
          </p:cNvPr>
          <p:cNvSpPr txBox="1">
            <a:spLocks noChangeArrowheads="1"/>
          </p:cNvSpPr>
          <p:nvPr/>
        </p:nvSpPr>
        <p:spPr bwMode="auto">
          <a:xfrm>
            <a:off x="302003" y="1798040"/>
            <a:ext cx="8237989" cy="4339650"/>
          </a:xfrm>
          <a:prstGeom prst="rect">
            <a:avLst/>
          </a:prstGeom>
          <a:noFill/>
          <a:ln w="50800" cap="sq" algn="ctr">
            <a:noFill/>
            <a:miter lim="800000"/>
            <a:headEnd/>
            <a:tailEnd/>
          </a:ln>
          <a:effectLst/>
        </p:spPr>
        <p:txBody>
          <a:bodyPr wrap="square">
            <a:spAutoFit/>
          </a:bodyPr>
          <a:lstStyle/>
          <a:p>
            <a:pPr marL="465138" indent="-465138">
              <a:defRPr/>
            </a:pPr>
            <a:r>
              <a:rPr lang="en-US" sz="2800" dirty="0"/>
              <a:t>Choice District reports Choice students in:</a:t>
            </a:r>
          </a:p>
          <a:p>
            <a:pPr marL="465138" indent="-465138">
              <a:buFontTx/>
              <a:buChar char="•"/>
              <a:defRPr/>
            </a:pPr>
            <a:endParaRPr lang="en-US" sz="1200" dirty="0"/>
          </a:p>
          <a:p>
            <a:pPr marL="800100" lvl="1" indent="-342900">
              <a:buFont typeface="Arial" panose="020B0604020202020204" pitchFamily="34" charset="0"/>
              <a:buChar char="•"/>
              <a:defRPr/>
            </a:pPr>
            <a:r>
              <a:rPr lang="en-US" sz="2000" dirty="0"/>
              <a:t>On Roll – Choice Program </a:t>
            </a:r>
          </a:p>
          <a:p>
            <a:pPr marL="800100" lvl="1" indent="-342900">
              <a:buFont typeface="Arial" panose="020B0604020202020204" pitchFamily="34" charset="0"/>
              <a:buChar char="•"/>
              <a:defRPr/>
            </a:pPr>
            <a:r>
              <a:rPr lang="en-US" sz="2000" dirty="0"/>
              <a:t>On Roll Low Income – Free &amp; Reduced, LEP, Speech Only</a:t>
            </a:r>
          </a:p>
          <a:p>
            <a:pPr marL="465138" indent="-465138">
              <a:buClr>
                <a:srgbClr val="FFC000"/>
              </a:buClr>
              <a:buFont typeface="Impact" pitchFamily="34" charset="0"/>
              <a:buAutoNum type="arabicPeriod"/>
              <a:defRPr/>
            </a:pPr>
            <a:endParaRPr lang="en-US" sz="2000" dirty="0"/>
          </a:p>
          <a:p>
            <a:pPr marL="465138" indent="-465138">
              <a:buClr>
                <a:srgbClr val="FFC000"/>
              </a:buClr>
              <a:buFont typeface="Impact" pitchFamily="34" charset="0"/>
              <a:buAutoNum type="arabicPeriod"/>
              <a:defRPr/>
            </a:pPr>
            <a:endParaRPr lang="en-US" sz="2000" dirty="0"/>
          </a:p>
          <a:p>
            <a:pPr>
              <a:buClr>
                <a:srgbClr val="FFC000"/>
              </a:buClr>
              <a:defRPr/>
            </a:pPr>
            <a:r>
              <a:rPr lang="en-US" sz="2000" dirty="0"/>
              <a:t>If  the choice district has a send/receive relationship with a specific district for specific grades, the choice students cannot be from those districts for those grades. </a:t>
            </a:r>
          </a:p>
          <a:p>
            <a:pPr>
              <a:buClr>
                <a:srgbClr val="FFC000"/>
              </a:buClr>
              <a:defRPr/>
            </a:pPr>
            <a:endParaRPr lang="en-US" sz="2000" dirty="0"/>
          </a:p>
          <a:p>
            <a:pPr>
              <a:buClr>
                <a:srgbClr val="FFC000"/>
              </a:buClr>
              <a:defRPr/>
            </a:pPr>
            <a:r>
              <a:rPr lang="en-US" sz="2000" dirty="0"/>
              <a:t>Do not report choice students as SENT or RECEIVED  between Choice districts and Choice Sending districts.</a:t>
            </a:r>
          </a:p>
          <a:p>
            <a:pPr marL="1603375" lvl="1" indent="-914400" eaLnBrk="1" fontAlgn="auto" hangingPunct="1">
              <a:spcBef>
                <a:spcPct val="50000"/>
              </a:spcBef>
              <a:spcAft>
                <a:spcPts val="0"/>
              </a:spcAft>
              <a:buClr>
                <a:srgbClr val="FF0000"/>
              </a:buClr>
              <a:buSzPct val="75000"/>
              <a:buFont typeface="Arial" panose="020B0604020202020204" pitchFamily="34" charset="0"/>
              <a:buChar char="•"/>
              <a:defRP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493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0E4BE1-C497-427B-BC1A-A7D0D211D73F}"/>
              </a:ext>
            </a:extLst>
          </p:cNvPr>
          <p:cNvSpPr>
            <a:spLocks noGrp="1"/>
          </p:cNvSpPr>
          <p:nvPr>
            <p:ph type="title"/>
          </p:nvPr>
        </p:nvSpPr>
        <p:spPr>
          <a:xfrm>
            <a:off x="276835" y="710949"/>
            <a:ext cx="5865779" cy="816294"/>
          </a:xfrm>
        </p:spPr>
        <p:txBody>
          <a:bodyPr>
            <a:noAutofit/>
          </a:bodyPr>
          <a:lstStyle/>
          <a:p>
            <a: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School Choice</a:t>
            </a:r>
            <a:b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2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6553" name="Text Box 9">
            <a:extLst>
              <a:ext uri="{FF2B5EF4-FFF2-40B4-BE49-F238E27FC236}">
                <a16:creationId xmlns:a16="http://schemas.microsoft.com/office/drawing/2014/main" id="{B5B091A6-F688-400F-BB37-05E3EE142B1D}"/>
              </a:ext>
            </a:extLst>
          </p:cNvPr>
          <p:cNvSpPr txBox="1">
            <a:spLocks noChangeArrowheads="1"/>
          </p:cNvSpPr>
          <p:nvPr/>
        </p:nvSpPr>
        <p:spPr bwMode="auto">
          <a:xfrm>
            <a:off x="276835" y="2039286"/>
            <a:ext cx="8343382" cy="308392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defPPr>
              <a:defRPr lang="en-US"/>
            </a:defPPr>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742950" indent="-285750">
              <a:defRPr>
                <a:latin typeface="Century Gothic" panose="020B0502020202020204" pitchFamily="34" charset="0"/>
              </a:defRPr>
            </a:lvl2pPr>
            <a:lvl3pPr marL="1143000" indent="-228600">
              <a:defRPr>
                <a:latin typeface="Century Gothic" panose="020B0502020202020204" pitchFamily="34" charset="0"/>
              </a:defRPr>
            </a:lvl3pPr>
            <a:lvl4pPr marL="1600200" indent="-228600">
              <a:defRPr>
                <a:latin typeface="Century Gothic" panose="020B0502020202020204" pitchFamily="34" charset="0"/>
              </a:defRPr>
            </a:lvl4pPr>
            <a:lvl5pPr marL="2057400" indent="-228600">
              <a:defRPr>
                <a:latin typeface="Century Gothic" panose="020B0502020202020204" pitchFamily="34" charset="0"/>
              </a:defRPr>
            </a:lvl5pPr>
            <a:lvl6pPr marL="2514600" indent="-228600" fontAlgn="base">
              <a:spcBef>
                <a:spcPct val="0"/>
              </a:spcBef>
              <a:spcAft>
                <a:spcPct val="0"/>
              </a:spcAft>
              <a:defRPr>
                <a:latin typeface="Century Gothic" panose="020B0502020202020204" pitchFamily="34" charset="0"/>
              </a:defRPr>
            </a:lvl6pPr>
            <a:lvl7pPr marL="2971800" indent="-228600" fontAlgn="base">
              <a:spcBef>
                <a:spcPct val="0"/>
              </a:spcBef>
              <a:spcAft>
                <a:spcPct val="0"/>
              </a:spcAft>
              <a:defRPr>
                <a:latin typeface="Century Gothic" panose="020B0502020202020204" pitchFamily="34" charset="0"/>
              </a:defRPr>
            </a:lvl7pPr>
            <a:lvl8pPr marL="3429000" indent="-228600" fontAlgn="base">
              <a:spcBef>
                <a:spcPct val="0"/>
              </a:spcBef>
              <a:spcAft>
                <a:spcPct val="0"/>
              </a:spcAft>
              <a:defRPr>
                <a:latin typeface="Century Gothic" panose="020B0502020202020204" pitchFamily="34" charset="0"/>
              </a:defRPr>
            </a:lvl8pPr>
            <a:lvl9pPr marL="3886200" indent="-228600" fontAlgn="base">
              <a:spcBef>
                <a:spcPct val="0"/>
              </a:spcBef>
              <a:spcAft>
                <a:spcPct val="0"/>
              </a:spcAft>
              <a:defRPr>
                <a:latin typeface="Century Gothic" panose="020B0502020202020204" pitchFamily="34" charset="0"/>
              </a:defRPr>
            </a:lvl9pPr>
          </a:lstStyle>
          <a:p>
            <a:r>
              <a:rPr lang="en-US" altLang="en-US" dirty="0"/>
              <a:t>ASSA summary reflects a choice student as choice district’s resident.</a:t>
            </a:r>
          </a:p>
          <a:p>
            <a:r>
              <a:rPr lang="en-US" altLang="en-US" dirty="0"/>
              <a:t>Choice student in a Choice district must have “SC” enrollment code on School Register.</a:t>
            </a:r>
          </a:p>
          <a:p>
            <a:r>
              <a:rPr lang="en-US" altLang="en-US" dirty="0"/>
              <a:t>In addition to Choice Aid, a choice district receives regular education aid and categorical  aids.</a:t>
            </a:r>
          </a:p>
          <a:p>
            <a:r>
              <a:rPr lang="en-US" altLang="en-US" dirty="0"/>
              <a:t>Choice Sending District should have “TD” status on School Register for a choice student.</a:t>
            </a:r>
          </a:p>
          <a:p>
            <a:r>
              <a:rPr lang="en-US" altLang="en-US" dirty="0"/>
              <a:t>Previous Nonpublic students attending choice program should also have “TD” status on sending district register.</a:t>
            </a:r>
          </a:p>
        </p:txBody>
      </p:sp>
    </p:spTree>
    <p:extLst>
      <p:ext uri="{BB962C8B-B14F-4D97-AF65-F5344CB8AC3E}">
        <p14:creationId xmlns:p14="http://schemas.microsoft.com/office/powerpoint/2010/main" val="3407175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75644" y="306403"/>
            <a:ext cx="7038888" cy="1325563"/>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Special Education </a:t>
            </a:r>
            <a:br>
              <a:rPr lang="en-US" altLang="en-US" sz="4000" dirty="0">
                <a:effectLst>
                  <a:outerShdw blurRad="38100" dist="38100" dir="2700000" algn="tl">
                    <a:srgbClr val="000000">
                      <a:alpha val="43137"/>
                    </a:srgbClr>
                  </a:outerShdw>
                </a:effectLst>
                <a:latin typeface="Times New Roman" panose="02020603050405020304" pitchFamily="18" charset="0"/>
              </a:rPr>
            </a:br>
            <a:r>
              <a:rPr lang="en-US" altLang="en-US" sz="2400" dirty="0">
                <a:effectLst>
                  <a:outerShdw blurRad="38100" dist="38100" dir="2700000" algn="tl">
                    <a:srgbClr val="000000">
                      <a:alpha val="43137"/>
                    </a:srgbClr>
                  </a:outerShdw>
                </a:effectLst>
                <a:latin typeface="Times New Roman" panose="02020603050405020304" pitchFamily="18" charset="0"/>
              </a:rPr>
              <a:t>Grade Level Designation</a:t>
            </a:r>
          </a:p>
        </p:txBody>
      </p:sp>
      <p:sp>
        <p:nvSpPr>
          <p:cNvPr id="43011" name="Text Box 5"/>
          <p:cNvSpPr txBox="1">
            <a:spLocks noChangeArrowheads="1"/>
          </p:cNvSpPr>
          <p:nvPr/>
        </p:nvSpPr>
        <p:spPr bwMode="auto">
          <a:xfrm>
            <a:off x="724949" y="1831718"/>
            <a:ext cx="7543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nchor="ct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just" eaLnBrk="1" hangingPunct="1">
              <a:spcBef>
                <a:spcPct val="0"/>
              </a:spcBef>
              <a:buClrTx/>
              <a:buFontTx/>
              <a:buNone/>
            </a:pPr>
            <a:r>
              <a:rPr lang="en-US" altLang="en-US" sz="2400" dirty="0">
                <a:solidFill>
                  <a:schemeClr val="tx1"/>
                </a:solidFill>
                <a:latin typeface="Times New Roman" panose="02020603050405020304" pitchFamily="18" charset="0"/>
              </a:rPr>
              <a:t>Graded</a:t>
            </a:r>
            <a:r>
              <a:rPr lang="en-US" altLang="en-US" sz="2400" b="1" dirty="0">
                <a:solidFill>
                  <a:schemeClr val="tx1"/>
                </a:solidFill>
                <a:latin typeface="Times New Roman" panose="02020603050405020304" pitchFamily="18" charset="0"/>
              </a:rPr>
              <a:t> </a:t>
            </a:r>
            <a:r>
              <a:rPr lang="en-US" altLang="en-US" sz="2400" dirty="0">
                <a:solidFill>
                  <a:schemeClr val="tx1"/>
                </a:solidFill>
                <a:latin typeface="Times New Roman" panose="02020603050405020304" pitchFamily="18" charset="0"/>
              </a:rPr>
              <a:t>special education students are counted as follows</a:t>
            </a:r>
            <a:r>
              <a:rPr lang="en-US" altLang="en-US" sz="2400" b="1" dirty="0">
                <a:solidFill>
                  <a:schemeClr val="tx1"/>
                </a:solidFill>
                <a:latin typeface="Times New Roman" panose="02020603050405020304" pitchFamily="18" charset="0"/>
              </a:rPr>
              <a:t>:</a:t>
            </a:r>
          </a:p>
          <a:p>
            <a:pPr algn="ctr" eaLnBrk="1" hangingPunct="1">
              <a:spcBef>
                <a:spcPct val="0"/>
              </a:spcBef>
              <a:buClrTx/>
              <a:buFontTx/>
              <a:buNone/>
            </a:pPr>
            <a:endParaRPr lang="en-US" altLang="en-US" sz="2400" b="1" dirty="0">
              <a:solidFill>
                <a:schemeClr val="tx1"/>
              </a:solidFill>
              <a:latin typeface="Times New Roman" panose="02020603050405020304" pitchFamily="18" charset="0"/>
            </a:endParaRPr>
          </a:p>
          <a:p>
            <a:pPr algn="ctr" eaLnBrk="1" hangingPunct="1">
              <a:spcBef>
                <a:spcPct val="0"/>
              </a:spcBef>
              <a:buClrTx/>
              <a:buFontTx/>
              <a:buNone/>
            </a:pPr>
            <a:endParaRPr lang="en-US" altLang="en-US" sz="2400" b="1" dirty="0">
              <a:solidFill>
                <a:schemeClr val="tx1"/>
              </a:solidFill>
              <a:latin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537424759"/>
              </p:ext>
            </p:extLst>
          </p:nvPr>
        </p:nvGraphicFramePr>
        <p:xfrm>
          <a:off x="799505" y="2867454"/>
          <a:ext cx="7232386" cy="2492874"/>
        </p:xfrm>
        <a:graphic>
          <a:graphicData uri="http://schemas.openxmlformats.org/drawingml/2006/table">
            <a:tbl>
              <a:tblPr firstRow="1" firstCol="1" bandRow="1">
                <a:tableStyleId>{5940675A-B579-460E-94D1-54222C63F5DA}</a:tableStyleId>
              </a:tblPr>
              <a:tblGrid>
                <a:gridCol w="3616193">
                  <a:extLst>
                    <a:ext uri="{9D8B030D-6E8A-4147-A177-3AD203B41FA5}">
                      <a16:colId xmlns:a16="http://schemas.microsoft.com/office/drawing/2014/main" val="20000"/>
                    </a:ext>
                  </a:extLst>
                </a:gridCol>
                <a:gridCol w="3616193">
                  <a:extLst>
                    <a:ext uri="{9D8B030D-6E8A-4147-A177-3AD203B41FA5}">
                      <a16:colId xmlns:a16="http://schemas.microsoft.com/office/drawing/2014/main" val="20001"/>
                    </a:ext>
                  </a:extLst>
                </a:gridCol>
              </a:tblGrid>
              <a:tr h="394730">
                <a:tc>
                  <a:txBody>
                    <a:bodyPr/>
                    <a:lstStyle/>
                    <a:p>
                      <a:r>
                        <a:rPr lang="en-US" sz="2200" b="1" dirty="0">
                          <a:latin typeface="Times New Roman" panose="02020603050405020304" pitchFamily="18" charset="0"/>
                          <a:cs typeface="Times New Roman" panose="02020603050405020304" pitchFamily="18" charset="0"/>
                        </a:rPr>
                        <a:t>Grade Level</a:t>
                      </a:r>
                    </a:p>
                  </a:txBody>
                  <a:tcPr/>
                </a:tc>
                <a:tc>
                  <a:txBody>
                    <a:bodyPr/>
                    <a:lstStyle/>
                    <a:p>
                      <a:r>
                        <a:rPr lang="en-US" sz="2200" b="1" dirty="0">
                          <a:latin typeface="Times New Roman" panose="02020603050405020304" pitchFamily="18" charset="0"/>
                          <a:cs typeface="Times New Roman" panose="02020603050405020304" pitchFamily="18" charset="0"/>
                        </a:rPr>
                        <a:t>School</a:t>
                      </a:r>
                    </a:p>
                  </a:txBody>
                  <a:tcPr/>
                </a:tc>
                <a:extLst>
                  <a:ext uri="{0D108BD9-81ED-4DB2-BD59-A6C34878D82A}">
                    <a16:rowId xmlns:a16="http://schemas.microsoft.com/office/drawing/2014/main" val="10000"/>
                  </a:ext>
                </a:extLst>
              </a:tr>
              <a:tr h="688718">
                <a:tc>
                  <a:txBody>
                    <a:bodyPr/>
                    <a:lstStyle/>
                    <a:p>
                      <a:r>
                        <a:rPr lang="en-US" sz="2200" dirty="0">
                          <a:latin typeface="Times New Roman" panose="02020603050405020304" pitchFamily="18" charset="0"/>
                          <a:cs typeface="Times New Roman" panose="02020603050405020304" pitchFamily="18" charset="0"/>
                        </a:rPr>
                        <a:t>Pre-K to 5</a:t>
                      </a:r>
                    </a:p>
                  </a:txBody>
                  <a:tcPr anchor="b"/>
                </a:tc>
                <a:tc>
                  <a:txBody>
                    <a:bodyPr/>
                    <a:lstStyle/>
                    <a:p>
                      <a:r>
                        <a:rPr lang="en-US" sz="2200" dirty="0">
                          <a:latin typeface="Times New Roman" panose="02020603050405020304" pitchFamily="18" charset="0"/>
                          <a:cs typeface="Times New Roman" panose="02020603050405020304" pitchFamily="18" charset="0"/>
                        </a:rPr>
                        <a:t>Elementary School</a:t>
                      </a:r>
                    </a:p>
                  </a:txBody>
                  <a:tcPr anchor="b"/>
                </a:tc>
                <a:extLst>
                  <a:ext uri="{0D108BD9-81ED-4DB2-BD59-A6C34878D82A}">
                    <a16:rowId xmlns:a16="http://schemas.microsoft.com/office/drawing/2014/main" val="10001"/>
                  </a:ext>
                </a:extLst>
              </a:tr>
              <a:tr h="688718">
                <a:tc>
                  <a:txBody>
                    <a:bodyPr/>
                    <a:lstStyle/>
                    <a:p>
                      <a:r>
                        <a:rPr lang="en-US" sz="2200" dirty="0">
                          <a:latin typeface="Times New Roman" panose="02020603050405020304" pitchFamily="18" charset="0"/>
                          <a:cs typeface="Times New Roman" panose="02020603050405020304" pitchFamily="18" charset="0"/>
                        </a:rPr>
                        <a:t>6 to 8</a:t>
                      </a:r>
                    </a:p>
                  </a:txBody>
                  <a:tcPr anchor="b"/>
                </a:tc>
                <a:tc>
                  <a:txBody>
                    <a:bodyPr/>
                    <a:lstStyle/>
                    <a:p>
                      <a:r>
                        <a:rPr lang="en-US" sz="2200" dirty="0">
                          <a:latin typeface="Times New Roman" panose="02020603050405020304" pitchFamily="18" charset="0"/>
                          <a:cs typeface="Times New Roman" panose="02020603050405020304" pitchFamily="18" charset="0"/>
                        </a:rPr>
                        <a:t>Middle School</a:t>
                      </a:r>
                    </a:p>
                  </a:txBody>
                  <a:tcPr anchor="b"/>
                </a:tc>
                <a:extLst>
                  <a:ext uri="{0D108BD9-81ED-4DB2-BD59-A6C34878D82A}">
                    <a16:rowId xmlns:a16="http://schemas.microsoft.com/office/drawing/2014/main" val="10002"/>
                  </a:ext>
                </a:extLst>
              </a:tr>
              <a:tr h="688718">
                <a:tc>
                  <a:txBody>
                    <a:bodyPr/>
                    <a:lstStyle/>
                    <a:p>
                      <a:r>
                        <a:rPr lang="en-US" sz="2200" dirty="0">
                          <a:latin typeface="Times New Roman" panose="02020603050405020304" pitchFamily="18" charset="0"/>
                          <a:cs typeface="Times New Roman" panose="02020603050405020304" pitchFamily="18" charset="0"/>
                        </a:rPr>
                        <a:t>9 to 12</a:t>
                      </a:r>
                    </a:p>
                  </a:txBody>
                  <a:tcPr anchor="b"/>
                </a:tc>
                <a:tc>
                  <a:txBody>
                    <a:bodyPr/>
                    <a:lstStyle/>
                    <a:p>
                      <a:r>
                        <a:rPr lang="en-US" sz="2200" dirty="0">
                          <a:latin typeface="Times New Roman" panose="02020603050405020304" pitchFamily="18" charset="0"/>
                          <a:cs typeface="Times New Roman" panose="02020603050405020304" pitchFamily="18" charset="0"/>
                        </a:rPr>
                        <a:t>High</a:t>
                      </a:r>
                      <a:r>
                        <a:rPr lang="en-US" sz="2200" baseline="0" dirty="0">
                          <a:latin typeface="Times New Roman" panose="02020603050405020304" pitchFamily="18" charset="0"/>
                          <a:cs typeface="Times New Roman" panose="02020603050405020304" pitchFamily="18" charset="0"/>
                        </a:rPr>
                        <a:t> School</a:t>
                      </a:r>
                      <a:endParaRPr lang="en-US" sz="2200" dirty="0">
                        <a:latin typeface="Times New Roman" panose="02020603050405020304" pitchFamily="18" charset="0"/>
                        <a:cs typeface="Times New Roman" panose="02020603050405020304" pitchFamily="18" charset="0"/>
                      </a:endParaRPr>
                    </a:p>
                  </a:txBody>
                  <a:tcPr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7940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5501" y="228600"/>
            <a:ext cx="8883941" cy="1333500"/>
          </a:xfrm>
        </p:spPr>
        <p:txBody>
          <a:bodyPr>
            <a:normAutofit/>
          </a:bodyPr>
          <a:lstStyle/>
          <a:p>
            <a:pPr algn="ctr"/>
            <a:r>
              <a:rPr lang="en-US" alt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Low Income (Free/Reduced) </a:t>
            </a:r>
            <a:br>
              <a:rPr lang="en-US" alt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Resident Enrollment</a:t>
            </a:r>
            <a:endParaRPr lang="en-US" alt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4035" name="Text Box 4"/>
          <p:cNvSpPr txBox="1">
            <a:spLocks noChangeArrowheads="1"/>
          </p:cNvSpPr>
          <p:nvPr/>
        </p:nvSpPr>
        <p:spPr bwMode="auto">
          <a:xfrm>
            <a:off x="424045" y="2062137"/>
            <a:ext cx="8116274" cy="225497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defPPr>
              <a:defRPr lang="en-US"/>
            </a:defPPr>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742950" indent="-285750">
              <a:defRPr>
                <a:latin typeface="Century Gothic" panose="020B0502020202020204" pitchFamily="34" charset="0"/>
              </a:defRPr>
            </a:lvl2pPr>
            <a:lvl3pPr marL="1143000" indent="-228600">
              <a:defRPr>
                <a:latin typeface="Century Gothic" panose="020B0502020202020204" pitchFamily="34" charset="0"/>
              </a:defRPr>
            </a:lvl3pPr>
            <a:lvl4pPr marL="1600200" indent="-228600">
              <a:defRPr>
                <a:latin typeface="Century Gothic" panose="020B0502020202020204" pitchFamily="34" charset="0"/>
              </a:defRPr>
            </a:lvl4pPr>
            <a:lvl5pPr marL="2057400" indent="-228600">
              <a:defRPr>
                <a:latin typeface="Century Gothic" panose="020B0502020202020204" pitchFamily="34" charset="0"/>
              </a:defRPr>
            </a:lvl5pPr>
            <a:lvl6pPr marL="2514600" indent="-228600" fontAlgn="base">
              <a:spcBef>
                <a:spcPct val="0"/>
              </a:spcBef>
              <a:spcAft>
                <a:spcPct val="0"/>
              </a:spcAft>
              <a:defRPr>
                <a:latin typeface="Century Gothic" panose="020B0502020202020204" pitchFamily="34" charset="0"/>
              </a:defRPr>
            </a:lvl6pPr>
            <a:lvl7pPr marL="2971800" indent="-228600" fontAlgn="base">
              <a:spcBef>
                <a:spcPct val="0"/>
              </a:spcBef>
              <a:spcAft>
                <a:spcPct val="0"/>
              </a:spcAft>
              <a:defRPr>
                <a:latin typeface="Century Gothic" panose="020B0502020202020204" pitchFamily="34" charset="0"/>
              </a:defRPr>
            </a:lvl7pPr>
            <a:lvl8pPr marL="3429000" indent="-228600" fontAlgn="base">
              <a:spcBef>
                <a:spcPct val="0"/>
              </a:spcBef>
              <a:spcAft>
                <a:spcPct val="0"/>
              </a:spcAft>
              <a:defRPr>
                <a:latin typeface="Century Gothic" panose="020B0502020202020204" pitchFamily="34" charset="0"/>
              </a:defRPr>
            </a:lvl8pPr>
            <a:lvl9pPr marL="3886200" indent="-228600" fontAlgn="base">
              <a:spcBef>
                <a:spcPct val="0"/>
              </a:spcBef>
              <a:spcAft>
                <a:spcPct val="0"/>
              </a:spcAft>
              <a:defRPr>
                <a:latin typeface="Century Gothic" panose="020B0502020202020204" pitchFamily="34" charset="0"/>
              </a:defRPr>
            </a:lvl9pPr>
          </a:lstStyle>
          <a:p>
            <a:r>
              <a:rPr lang="en-US" altLang="en-US" dirty="0"/>
              <a:t>Report Free or Reduced count separately.</a:t>
            </a:r>
          </a:p>
          <a:p>
            <a:r>
              <a:rPr lang="en-US" altLang="en-US" dirty="0"/>
              <a:t>Resident Low Income = On Roll Low Income + Sent  Low Income - Received Low  Income</a:t>
            </a:r>
          </a:p>
          <a:p>
            <a:r>
              <a:rPr lang="en-US" altLang="en-US" dirty="0"/>
              <a:t>Free/ Reduced Lunch of ALL students including LEP  Low Income</a:t>
            </a:r>
          </a:p>
          <a:p>
            <a:r>
              <a:rPr lang="en-US" altLang="en-US" dirty="0"/>
              <a:t>LEP Low Income must be &lt;= Total Free/Reduced</a:t>
            </a:r>
          </a:p>
          <a:p>
            <a:r>
              <a:rPr lang="en-US" altLang="en-US" dirty="0"/>
              <a:t>Note: Include on </a:t>
            </a:r>
            <a:r>
              <a:rPr lang="en-US" altLang="en-US" dirty="0" err="1"/>
              <a:t>On</a:t>
            </a:r>
            <a:r>
              <a:rPr lang="en-US" altLang="en-US" dirty="0"/>
              <a:t> Roll, Sent and Received tabs</a:t>
            </a:r>
          </a:p>
        </p:txBody>
      </p:sp>
    </p:spTree>
    <p:extLst>
      <p:ext uri="{BB962C8B-B14F-4D97-AF65-F5344CB8AC3E}">
        <p14:creationId xmlns:p14="http://schemas.microsoft.com/office/powerpoint/2010/main" val="385439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a:extLst>
              <a:ext uri="{FF2B5EF4-FFF2-40B4-BE49-F238E27FC236}">
                <a16:creationId xmlns:a16="http://schemas.microsoft.com/office/drawing/2014/main" id="{3F0AC27F-5058-4F58-8D46-6635F86E8441}"/>
              </a:ext>
            </a:extLst>
          </p:cNvPr>
          <p:cNvSpPr>
            <a:spLocks noGrp="1" noChangeArrowheads="1"/>
          </p:cNvSpPr>
          <p:nvPr>
            <p:ph type="title"/>
          </p:nvPr>
        </p:nvSpPr>
        <p:spPr>
          <a:xfrm>
            <a:off x="478173" y="306373"/>
            <a:ext cx="7847901" cy="1287463"/>
          </a:xfrm>
        </p:spPr>
        <p:txBody>
          <a:bodyPr rtlCol="0">
            <a:normAutofit/>
          </a:bodyPr>
          <a:lstStyle/>
          <a:p>
            <a:pPr algn="ctr" fontAlgn="auto">
              <a:spcAft>
                <a:spcPts val="0"/>
              </a:spcAft>
              <a:defRPr/>
            </a:pPr>
            <a:r>
              <a:rPr lang="en-US" sz="4000" dirty="0">
                <a:effectLst>
                  <a:outerShdw blurRad="38100" dist="38100" dir="2700000" algn="tl">
                    <a:srgbClr val="000000">
                      <a:alpha val="43137"/>
                    </a:srgbClr>
                  </a:outerShdw>
                </a:effectLst>
                <a:latin typeface="Times New Roman" pitchFamily="18" charset="0"/>
              </a:rPr>
              <a:t>Low Income (Free/Reduced)</a:t>
            </a:r>
            <a:br>
              <a:rPr lang="en-US" sz="4000" dirty="0">
                <a:effectLst>
                  <a:outerShdw blurRad="38100" dist="38100" dir="2700000" algn="tl">
                    <a:srgbClr val="000000">
                      <a:alpha val="43137"/>
                    </a:srgbClr>
                  </a:outerShdw>
                </a:effectLst>
                <a:latin typeface="Times New Roman" pitchFamily="18" charset="0"/>
              </a:rPr>
            </a:br>
            <a:r>
              <a:rPr lang="en-US" sz="3200" dirty="0">
                <a:effectLst>
                  <a:outerShdw blurRad="38100" dist="38100" dir="2700000" algn="tl">
                    <a:srgbClr val="000000">
                      <a:alpha val="43137"/>
                    </a:srgbClr>
                  </a:outerShdw>
                </a:effectLst>
                <a:latin typeface="Times New Roman" pitchFamily="18" charset="0"/>
              </a:rPr>
              <a:t>Non – CEP Districts</a:t>
            </a:r>
            <a:endParaRPr lang="en-US" sz="4000" dirty="0">
              <a:effectLst>
                <a:outerShdw blurRad="38100" dist="38100" dir="2700000" algn="tl">
                  <a:srgbClr val="000000">
                    <a:alpha val="43137"/>
                  </a:srgbClr>
                </a:outerShdw>
              </a:effectLst>
              <a:latin typeface="Times New Roman" pitchFamily="18" charset="0"/>
            </a:endParaRPr>
          </a:p>
        </p:txBody>
      </p:sp>
      <p:sp>
        <p:nvSpPr>
          <p:cNvPr id="45060" name="Rectangle 6"/>
          <p:cNvSpPr>
            <a:spLocks noChangeArrowheads="1"/>
          </p:cNvSpPr>
          <p:nvPr/>
        </p:nvSpPr>
        <p:spPr bwMode="auto">
          <a:xfrm>
            <a:off x="922118" y="1440007"/>
            <a:ext cx="7403956"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algn="just"/>
            <a:r>
              <a:rPr lang="en-US" altLang="en-US" sz="2400" dirty="0">
                <a:latin typeface="Times New Roman" panose="02020603050405020304" pitchFamily="18" charset="0"/>
                <a:cs typeface="Times New Roman" panose="02020603050405020304" pitchFamily="18" charset="0"/>
              </a:rPr>
              <a:t>Option #1:</a:t>
            </a:r>
          </a:p>
          <a:p>
            <a:pPr marL="0" marR="0" algn="just">
              <a:spcBef>
                <a:spcPts val="0"/>
              </a:spcBef>
              <a:spcAft>
                <a:spcPts val="0"/>
              </a:spcAft>
            </a:pPr>
            <a:r>
              <a:rPr lang="en-US"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school district may choose to certify its ASSA low income count supported by </a:t>
            </a:r>
            <a:r>
              <a:rPr lang="en-US" sz="23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2022-2023 school lunch applications </a:t>
            </a:r>
            <a:r>
              <a:rPr lang="en-US" sz="23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received as of October 14, 2022 and carryover* applications from 2019-2020, 2020-2021 or 2021-2022.  A prior year application may only be used if a more recent application was not received by the district.</a:t>
            </a:r>
          </a:p>
          <a:p>
            <a:pPr marL="0" marR="0" algn="just">
              <a:spcBef>
                <a:spcPts val="0"/>
              </a:spcBef>
              <a:spcAft>
                <a:spcPts val="0"/>
              </a:spcAft>
            </a:pPr>
            <a:endParaRPr lang="en-US" sz="2300" dirty="0">
              <a:latin typeface="Times New Roman" panose="02020603050405020304" pitchFamily="18" charset="0"/>
              <a:cs typeface="Times New Roman" panose="02020603050405020304" pitchFamily="18" charset="0"/>
            </a:endParaRPr>
          </a:p>
          <a:p>
            <a:pPr algn="just"/>
            <a:r>
              <a:rPr lang="en-US" sz="2300" dirty="0">
                <a:solidFill>
                  <a:srgbClr val="201F1E"/>
                </a:solidFill>
                <a:latin typeface="Times New Roman" panose="02020603050405020304" pitchFamily="18" charset="0"/>
                <a:cs typeface="Times New Roman" panose="02020603050405020304" pitchFamily="18" charset="0"/>
              </a:rPr>
              <a:t>*</a:t>
            </a:r>
            <a:r>
              <a:rPr lang="en-US" altLang="en-US" sz="1600" dirty="0">
                <a:latin typeface="Times New Roman" panose="02020603050405020304" pitchFamily="18" charset="0"/>
                <a:cs typeface="Times New Roman" panose="02020603050405020304" pitchFamily="18" charset="0"/>
              </a:rPr>
              <a:t>Prior year eligibility information (carryover) used to identify low-income students cannot include direct certification since school districts are required to update their direct certification lists prior to the enrollment count. If a student does not appear on the most recent direct certification list, and an approved application (lunch or household) is not completed, the student is no longer low income for state aid reporting purposes. </a:t>
            </a:r>
          </a:p>
          <a:p>
            <a:pPr algn="just"/>
            <a:r>
              <a:rPr lang="en-US" altLang="en-US" sz="1600" dirty="0">
                <a:latin typeface="Times New Roman" panose="02020603050405020304" pitchFamily="18" charset="0"/>
                <a:cs typeface="Times New Roman" panose="02020603050405020304" pitchFamily="18" charset="0"/>
              </a:rPr>
              <a:t> </a:t>
            </a:r>
            <a:endParaRPr lang="en-US" sz="2300" dirty="0">
              <a:solidFill>
                <a:srgbClr val="201F1E"/>
              </a:solidFill>
              <a:latin typeface="Times New Roman" panose="02020603050405020304" pitchFamily="18" charset="0"/>
              <a:cs typeface="Times New Roman" panose="02020603050405020304" pitchFamily="18" charset="0"/>
            </a:endParaRPr>
          </a:p>
          <a:p>
            <a:pPr algn="just"/>
            <a:r>
              <a:rPr lang="en-US" sz="2300" dirty="0">
                <a:solidFill>
                  <a:srgbClr val="201F1E"/>
                </a:solidFill>
                <a:latin typeface="Times New Roman" panose="02020603050405020304" pitchFamily="18" charset="0"/>
                <a:cs typeface="Times New Roman" panose="02020603050405020304" pitchFamily="18" charset="0"/>
              </a:rPr>
              <a:t>Or</a:t>
            </a:r>
          </a:p>
          <a:p>
            <a:pPr algn="just"/>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7442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9DD30-324A-45E0-9014-F3AE35D9956B}"/>
              </a:ext>
            </a:extLst>
          </p:cNvPr>
          <p:cNvSpPr>
            <a:spLocks noGrp="1"/>
          </p:cNvSpPr>
          <p:nvPr>
            <p:ph type="title"/>
          </p:nvPr>
        </p:nvSpPr>
        <p:spPr/>
        <p:txBody>
          <a:bodyPr/>
          <a:lstStyle/>
          <a:p>
            <a:pPr algn="ctr"/>
            <a:r>
              <a:rPr lang="en-US" dirty="0">
                <a:effectLst>
                  <a:outerShdw blurRad="38100" dist="38100" dir="2700000" algn="tl">
                    <a:srgbClr val="000000">
                      <a:alpha val="43137"/>
                    </a:srgbClr>
                  </a:outerShdw>
                </a:effectLst>
                <a:latin typeface="Times New Roman" pitchFamily="18" charset="0"/>
              </a:rPr>
              <a:t>Low Income (Free/Reduced)</a:t>
            </a:r>
            <a:br>
              <a:rPr lang="en-US" dirty="0">
                <a:effectLst>
                  <a:outerShdw blurRad="38100" dist="38100" dir="2700000" algn="tl">
                    <a:srgbClr val="000000">
                      <a:alpha val="43137"/>
                    </a:srgbClr>
                  </a:outerShdw>
                </a:effectLst>
                <a:latin typeface="Times New Roman" pitchFamily="18" charset="0"/>
              </a:rPr>
            </a:br>
            <a:r>
              <a:rPr lang="en-US" sz="3200" dirty="0">
                <a:effectLst>
                  <a:outerShdw blurRad="38100" dist="38100" dir="2700000" algn="tl">
                    <a:srgbClr val="000000">
                      <a:alpha val="43137"/>
                    </a:srgbClr>
                  </a:outerShdw>
                </a:effectLst>
                <a:latin typeface="Times New Roman" pitchFamily="18" charset="0"/>
              </a:rPr>
              <a:t>Non – CEP Districts</a:t>
            </a:r>
            <a:endParaRPr lang="en-US" dirty="0"/>
          </a:p>
        </p:txBody>
      </p:sp>
      <p:sp>
        <p:nvSpPr>
          <p:cNvPr id="3" name="Content Placeholder 2">
            <a:extLst>
              <a:ext uri="{FF2B5EF4-FFF2-40B4-BE49-F238E27FC236}">
                <a16:creationId xmlns:a16="http://schemas.microsoft.com/office/drawing/2014/main" id="{5D94CD15-5F5E-487F-9594-39F28474292E}"/>
              </a:ext>
            </a:extLst>
          </p:cNvPr>
          <p:cNvSpPr>
            <a:spLocks noGrp="1"/>
          </p:cNvSpPr>
          <p:nvPr>
            <p:ph idx="1"/>
          </p:nvPr>
        </p:nvSpPr>
        <p:spPr/>
        <p:txBody>
          <a:bodyPr>
            <a:normAutofit/>
          </a:bodyPr>
          <a:lstStyle/>
          <a:p>
            <a:pPr eaLnBrk="1" hangingPunct="1">
              <a:spcBef>
                <a:spcPct val="50000"/>
              </a:spcBef>
              <a:buClr>
                <a:schemeClr val="accent1"/>
              </a:buClr>
              <a:buSzPct val="75000"/>
              <a:buFont typeface="Monotype Sorts" panose="05010101010101010101" pitchFamily="2" charset="2"/>
              <a:buNone/>
            </a:pPr>
            <a:r>
              <a:rPr lang="en-US" altLang="en-US" sz="2200" dirty="0">
                <a:latin typeface="Times New Roman" panose="02020603050405020304" pitchFamily="18" charset="0"/>
                <a:cs typeface="Times New Roman" panose="02020603050405020304" pitchFamily="18" charset="0"/>
              </a:rPr>
              <a:t>Option #2:</a:t>
            </a:r>
          </a:p>
          <a:p>
            <a:pPr marL="0" eaLnBrk="1" hangingPunct="1">
              <a:spcBef>
                <a:spcPct val="50000"/>
              </a:spcBef>
              <a:buClr>
                <a:schemeClr val="accent1"/>
              </a:buClr>
              <a:buSzPct val="75000"/>
              <a:buFont typeface="Monotype Sorts" panose="05010101010101010101" pitchFamily="2" charset="2"/>
              <a:buNone/>
            </a:pPr>
            <a:r>
              <a:rPr lang="en-US" altLang="en-US" sz="2200" dirty="0">
                <a:latin typeface="Times New Roman" panose="02020603050405020304" pitchFamily="18" charset="0"/>
                <a:cs typeface="Times New Roman" panose="02020603050405020304" pitchFamily="18" charset="0"/>
              </a:rPr>
              <a:t>A school district can update its free/reduced counts through the date of the final ASSA certification. If the district updates its low income counts this way using the current year applications, then no carryover applications can be included.</a:t>
            </a:r>
          </a:p>
          <a:p>
            <a:pPr eaLnBrk="1" hangingPunct="1">
              <a:spcBef>
                <a:spcPct val="50000"/>
              </a:spcBef>
              <a:buClr>
                <a:schemeClr val="accent1"/>
              </a:buClr>
              <a:buSzPct val="75000"/>
              <a:buFont typeface="Monotype Sorts" panose="05010101010101010101" pitchFamily="2" charset="2"/>
              <a:buNone/>
            </a:pPr>
            <a:endParaRPr lang="en-US" altLang="en-US" sz="2200" dirty="0">
              <a:latin typeface="Times New Roman" panose="02020603050405020304" pitchFamily="18" charset="0"/>
              <a:cs typeface="Times New Roman" panose="02020603050405020304" pitchFamily="18" charset="0"/>
            </a:endParaRPr>
          </a:p>
          <a:p>
            <a:pPr marL="0" eaLnBrk="1" hangingPunct="1">
              <a:spcBef>
                <a:spcPct val="50000"/>
              </a:spcBef>
              <a:buClr>
                <a:schemeClr val="accent1"/>
              </a:buClr>
              <a:buSzPct val="75000"/>
              <a:buFont typeface="Monotype Sorts" panose="05010101010101010101" pitchFamily="2" charset="2"/>
              <a:buNone/>
            </a:pPr>
            <a:r>
              <a:rPr lang="en-US" altLang="en-US" sz="2200" dirty="0">
                <a:latin typeface="Times New Roman" panose="02020603050405020304" pitchFamily="18" charset="0"/>
                <a:cs typeface="Times New Roman" panose="02020603050405020304" pitchFamily="18" charset="0"/>
              </a:rPr>
              <a:t>Regardless of the option used, the final ASSA submission must only reflect students who were on roll on October 14, 2022. </a:t>
            </a:r>
          </a:p>
          <a:p>
            <a:endParaRPr lang="en-US" dirty="0"/>
          </a:p>
        </p:txBody>
      </p:sp>
    </p:spTree>
    <p:extLst>
      <p:ext uri="{BB962C8B-B14F-4D97-AF65-F5344CB8AC3E}">
        <p14:creationId xmlns:p14="http://schemas.microsoft.com/office/powerpoint/2010/main" val="339463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a:xfrm>
            <a:off x="470483" y="322976"/>
            <a:ext cx="7772400" cy="1143000"/>
          </a:xfrm>
        </p:spPr>
        <p:txBody>
          <a:bodyPr vert="horz" lIns="91440" tIns="45720" rIns="91440" bIns="45720" rtlCol="0" anchor="ctr">
            <a:normAutofit/>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ASSA and NJ SMART</a:t>
            </a:r>
          </a:p>
        </p:txBody>
      </p:sp>
      <p:sp>
        <p:nvSpPr>
          <p:cNvPr id="25603" name="Content Placeholder 2"/>
          <p:cNvSpPr>
            <a:spLocks noGrp="1" noChangeArrowheads="1"/>
          </p:cNvSpPr>
          <p:nvPr>
            <p:ph idx="1"/>
          </p:nvPr>
        </p:nvSpPr>
        <p:spPr>
          <a:xfrm>
            <a:off x="680906" y="1504426"/>
            <a:ext cx="7772400" cy="4669871"/>
          </a:xfrm>
        </p:spPr>
        <p:txBody>
          <a:bodyPr>
            <a:noAutofit/>
          </a:bodyPr>
          <a:lstStyle/>
          <a:p>
            <a:pPr>
              <a:lnSpc>
                <a:spcPct val="80000"/>
              </a:lnSpc>
              <a:buSzPct val="88000"/>
              <a:buFont typeface="Wingdings" panose="05000000000000000000" pitchFamily="2" charset="2"/>
              <a:buChar char="§"/>
            </a:pPr>
            <a:r>
              <a:rPr lang="en-US" altLang="en-US" sz="2000" dirty="0">
                <a:latin typeface="Times New Roman" panose="02020603050405020304" pitchFamily="18" charset="0"/>
                <a:cs typeface="Times New Roman" panose="02020603050405020304" pitchFamily="18" charset="0"/>
              </a:rPr>
              <a:t>District submits NJ SMART data as usual.</a:t>
            </a:r>
          </a:p>
          <a:p>
            <a:pPr>
              <a:lnSpc>
                <a:spcPct val="80000"/>
              </a:lnSpc>
              <a:buSzPct val="88000"/>
              <a:buFont typeface="Wingdings" panose="05000000000000000000" pitchFamily="2" charset="2"/>
              <a:buChar char="§"/>
            </a:pPr>
            <a:endParaRPr lang="en-US" altLang="en-US" sz="20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000" dirty="0">
                <a:latin typeface="Times New Roman" panose="02020603050405020304" pitchFamily="18" charset="0"/>
                <a:cs typeface="Times New Roman" panose="02020603050405020304" pitchFamily="18" charset="0"/>
              </a:rPr>
              <a:t>District Enrollment Report is a report included in NJ SMART. It summarizes the current SID Management data that will be preloaded in the ASSA. Prior to the NJ SMART snapshot date of October 14, a district should log into NJSMART and view its district’s Enrollment Report. All corrections in NJSMART need to be made prior to the October 14 snapshot. After this date, any changes applicable to October 14 can only be made in the ASSA.</a:t>
            </a:r>
          </a:p>
          <a:p>
            <a:pPr>
              <a:lnSpc>
                <a:spcPct val="80000"/>
              </a:lnSpc>
              <a:buSzPct val="88000"/>
              <a:buFont typeface="Wingdings" panose="05000000000000000000" pitchFamily="2" charset="2"/>
              <a:buChar char="§"/>
            </a:pPr>
            <a:endParaRPr lang="en-US" altLang="en-US" sz="20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000" dirty="0">
                <a:latin typeface="Times New Roman" panose="02020603050405020304" pitchFamily="18" charset="0"/>
                <a:cs typeface="Times New Roman" panose="02020603050405020304" pitchFamily="18" charset="0"/>
              </a:rPr>
              <a:t>DOE will preload aggregated NJ SMART SID Management data to ASSA and Charter Enrollment system (CHE).</a:t>
            </a:r>
          </a:p>
          <a:p>
            <a:pPr>
              <a:lnSpc>
                <a:spcPct val="80000"/>
              </a:lnSpc>
              <a:buSzPct val="88000"/>
              <a:buFont typeface="Wingdings" panose="05000000000000000000" pitchFamily="2" charset="2"/>
              <a:buChar char="§"/>
            </a:pPr>
            <a:endParaRPr lang="en-US" altLang="en-US" sz="20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000" dirty="0">
                <a:latin typeface="Times New Roman" panose="02020603050405020304" pitchFamily="18" charset="0"/>
                <a:cs typeface="Times New Roman" panose="02020603050405020304" pitchFamily="18" charset="0"/>
              </a:rPr>
              <a:t>ASSA allows district a chance to review and correct NJ SMART aggregate counts by enrollment categories for state aid purposes.</a:t>
            </a:r>
          </a:p>
        </p:txBody>
      </p:sp>
    </p:spTree>
    <p:extLst>
      <p:ext uri="{BB962C8B-B14F-4D97-AF65-F5344CB8AC3E}">
        <p14:creationId xmlns:p14="http://schemas.microsoft.com/office/powerpoint/2010/main" val="2758608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1006" y="56631"/>
            <a:ext cx="7086600" cy="1447800"/>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Low Income (Free/Reduced) </a:t>
            </a:r>
            <a:br>
              <a:rPr lang="en-US" altLang="en-US" sz="4000" dirty="0">
                <a:effectLst>
                  <a:outerShdw blurRad="38100" dist="38100" dir="2700000" algn="tl">
                    <a:srgbClr val="000000">
                      <a:alpha val="43137"/>
                    </a:srgbClr>
                  </a:outerShdw>
                </a:effectLst>
                <a:latin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rPr>
              <a:t>CEP Districts</a:t>
            </a:r>
            <a:endParaRPr lang="en-US" altLang="en-US" sz="2800" dirty="0">
              <a:effectLst>
                <a:outerShdw blurRad="38100" dist="38100" dir="2700000" algn="tl">
                  <a:srgbClr val="000000">
                    <a:alpha val="43137"/>
                  </a:srgbClr>
                </a:outerShdw>
              </a:effectLst>
              <a:latin typeface="Times New Roman" panose="02020603050405020304" pitchFamily="18" charset="0"/>
            </a:endParaRPr>
          </a:p>
        </p:txBody>
      </p:sp>
      <p:sp>
        <p:nvSpPr>
          <p:cNvPr id="47107" name="Rectangle 6"/>
          <p:cNvSpPr>
            <a:spLocks noChangeArrowheads="1"/>
          </p:cNvSpPr>
          <p:nvPr/>
        </p:nvSpPr>
        <p:spPr bwMode="auto">
          <a:xfrm>
            <a:off x="827526" y="1705729"/>
            <a:ext cx="7826558" cy="260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spcBef>
                <a:spcPct val="50000"/>
              </a:spcBef>
              <a:buClr>
                <a:schemeClr val="accent1"/>
              </a:buClr>
              <a:buSzPct val="75000"/>
              <a:buFont typeface="Monotype Sorts" panose="05010101010101010101" pitchFamily="2" charset="2"/>
              <a:buNone/>
            </a:pPr>
            <a:r>
              <a:rPr lang="en-US" altLang="en-US" sz="2000" dirty="0">
                <a:latin typeface="Times New Roman" panose="02020603050405020304" pitchFamily="18" charset="0"/>
                <a:cs typeface="Times New Roman" panose="02020603050405020304" pitchFamily="18" charset="0"/>
              </a:rPr>
              <a:t>Schools participating in the Department of Agriculture’s Community Eligibility Provision (CEP) must use the Department of Education’s Household Information Survey or direct certification to determine the low income status of students. Students are not automatically reported as free lunch.</a:t>
            </a:r>
          </a:p>
          <a:p>
            <a:pPr eaLnBrk="1" hangingPunct="1">
              <a:spcBef>
                <a:spcPct val="50000"/>
              </a:spcBef>
              <a:buClr>
                <a:schemeClr val="accent1"/>
              </a:buClr>
              <a:buSzPct val="75000"/>
              <a:buFont typeface="Monotype Sorts" panose="05010101010101010101" pitchFamily="2" charset="2"/>
              <a:buNone/>
            </a:pPr>
            <a:r>
              <a:rPr lang="en-US" altLang="en-US" sz="2000" dirty="0">
                <a:latin typeface="Times New Roman" panose="02020603050405020304" pitchFamily="18" charset="0"/>
                <a:cs typeface="Times New Roman" panose="02020603050405020304" pitchFamily="18" charset="0"/>
              </a:rPr>
              <a:t>CEP program information is available at </a:t>
            </a:r>
            <a:r>
              <a:rPr lang="en-US" altLang="en-US" sz="2000" dirty="0">
                <a:latin typeface="Times New Roman" panose="02020603050405020304" pitchFamily="18" charset="0"/>
                <a:cs typeface="Times New Roman" panose="02020603050405020304" pitchFamily="18" charset="0"/>
                <a:hlinkClick r:id="rId3"/>
              </a:rPr>
              <a:t>CEP Information</a:t>
            </a:r>
            <a:endParaRPr lang="en-US" altLang="en-US" sz="2000" dirty="0">
              <a:latin typeface="Times New Roman" panose="02020603050405020304" pitchFamily="18" charset="0"/>
              <a:cs typeface="Times New Roman" panose="02020603050405020304" pitchFamily="18" charset="0"/>
            </a:endParaRPr>
          </a:p>
          <a:p>
            <a:pPr eaLnBrk="1" hangingPunct="1">
              <a:spcBef>
                <a:spcPct val="50000"/>
              </a:spcBef>
              <a:buClr>
                <a:schemeClr val="accent1"/>
              </a:buClr>
              <a:buSzPct val="75000"/>
              <a:buFont typeface="Monotype Sorts" panose="05010101010101010101" pitchFamily="2" charset="2"/>
              <a:buNone/>
            </a:pPr>
            <a:endParaRPr lang="en-US" alt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181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83366" y="289625"/>
            <a:ext cx="7886700" cy="1325563"/>
          </a:xfrm>
        </p:spPr>
        <p:txBody>
          <a:bodyPr>
            <a:normAutofit/>
          </a:bodyPr>
          <a:lstStyle/>
          <a:p>
            <a:pPr algn="ctr"/>
            <a:r>
              <a:rPr lang="en-US" altLang="en-US" sz="3600" dirty="0">
                <a:effectLst>
                  <a:outerShdw blurRad="38100" dist="38100" dir="2700000" algn="tl">
                    <a:srgbClr val="000000">
                      <a:alpha val="43137"/>
                    </a:srgbClr>
                  </a:outerShdw>
                </a:effectLst>
                <a:latin typeface="Times New Roman" panose="02020603050405020304" pitchFamily="18" charset="0"/>
              </a:rPr>
              <a:t>Limited English Proficient</a:t>
            </a:r>
            <a:br>
              <a:rPr lang="en-US" altLang="en-US" sz="3600" dirty="0">
                <a:effectLst>
                  <a:outerShdw blurRad="38100" dist="38100" dir="2700000" algn="tl">
                    <a:srgbClr val="000000">
                      <a:alpha val="43137"/>
                    </a:srgbClr>
                  </a:outerShdw>
                </a:effectLst>
                <a:latin typeface="Times New Roman" panose="02020603050405020304" pitchFamily="18" charset="0"/>
              </a:rPr>
            </a:br>
            <a:r>
              <a:rPr lang="en-US" altLang="en-US" sz="3600" dirty="0">
                <a:solidFill>
                  <a:schemeClr val="tx1"/>
                </a:solidFill>
                <a:effectLst>
                  <a:outerShdw blurRad="38100" dist="38100" dir="2700000" algn="tl">
                    <a:srgbClr val="000000">
                      <a:alpha val="43137"/>
                    </a:srgbClr>
                  </a:outerShdw>
                </a:effectLst>
                <a:latin typeface="Times New Roman" panose="02020603050405020304" pitchFamily="18" charset="0"/>
              </a:rPr>
              <a:t>Definition</a:t>
            </a:r>
            <a:endParaRPr lang="en-US" altLang="en-US" sz="3600" dirty="0">
              <a:solidFill>
                <a:schemeClr val="tx1"/>
              </a:solidFill>
              <a:effectLst>
                <a:outerShdw blurRad="38100" dist="38100" dir="2700000" algn="tl">
                  <a:srgbClr val="000000">
                    <a:alpha val="43137"/>
                  </a:srgbClr>
                </a:outerShdw>
              </a:effectLst>
            </a:endParaRPr>
          </a:p>
        </p:txBody>
      </p:sp>
      <p:sp>
        <p:nvSpPr>
          <p:cNvPr id="2" name="Content Placeholder 1">
            <a:extLst>
              <a:ext uri="{FF2B5EF4-FFF2-40B4-BE49-F238E27FC236}">
                <a16:creationId xmlns:a16="http://schemas.microsoft.com/office/drawing/2014/main" id="{CC7D146E-6E5F-4CBB-B350-B807A79372CD}"/>
              </a:ext>
            </a:extLst>
          </p:cNvPr>
          <p:cNvSpPr>
            <a:spLocks noGrp="1"/>
          </p:cNvSpPr>
          <p:nvPr>
            <p:ph idx="1"/>
          </p:nvPr>
        </p:nvSpPr>
        <p:spPr>
          <a:xfrm>
            <a:off x="411062" y="1929468"/>
            <a:ext cx="7961152" cy="3624044"/>
          </a:xfrm>
        </p:spPr>
        <p:txBody>
          <a:bodyPr>
            <a:normAutofit/>
          </a:bodyPr>
          <a:lstStyle/>
          <a:p>
            <a:pPr>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Resident and non-resident students identified as English Language Learners (ELL), in accordance with N.J.A.C. 6A:15.1.3(b), who are participating in a bilingual, ESL, or ELS program; and</a:t>
            </a:r>
          </a:p>
          <a:p>
            <a:pPr>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Students who continue to need and participate in bilingual, ESL or ELS program services on the basis of multiple indicators as per N.J.A.C. 6A:15-1.10(c)</a:t>
            </a:r>
          </a:p>
        </p:txBody>
      </p:sp>
    </p:spTree>
    <p:extLst>
      <p:ext uri="{BB962C8B-B14F-4D97-AF65-F5344CB8AC3E}">
        <p14:creationId xmlns:p14="http://schemas.microsoft.com/office/powerpoint/2010/main" val="1527508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0" name="Rectangle 4">
            <a:extLst>
              <a:ext uri="{FF2B5EF4-FFF2-40B4-BE49-F238E27FC236}">
                <a16:creationId xmlns:a16="http://schemas.microsoft.com/office/drawing/2014/main" id="{0BE616D1-A718-4B32-81CB-1F5C905A2AF2}"/>
              </a:ext>
            </a:extLst>
          </p:cNvPr>
          <p:cNvSpPr>
            <a:spLocks noGrp="1" noChangeArrowheads="1"/>
          </p:cNvSpPr>
          <p:nvPr>
            <p:ph type="title"/>
          </p:nvPr>
        </p:nvSpPr>
        <p:spPr>
          <a:xfrm>
            <a:off x="-126360" y="365126"/>
            <a:ext cx="7886700" cy="1325563"/>
          </a:xfrm>
        </p:spPr>
        <p:txBody>
          <a:bodyPr rtlCol="0">
            <a:no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 LEP (Limited English Proficiency)</a:t>
            </a:r>
            <a:b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 </a:t>
            </a:r>
            <a:r>
              <a:rPr lang="en-US" sz="32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Resident Enrollment </a:t>
            </a:r>
            <a:endPar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endParaRPr>
          </a:p>
        </p:txBody>
      </p:sp>
      <p:sp>
        <p:nvSpPr>
          <p:cNvPr id="2" name="Content Placeholder 1">
            <a:extLst>
              <a:ext uri="{FF2B5EF4-FFF2-40B4-BE49-F238E27FC236}">
                <a16:creationId xmlns:a16="http://schemas.microsoft.com/office/drawing/2014/main" id="{AD87B2B4-23DB-4F47-B0F6-84C2E6CA669A}"/>
              </a:ext>
            </a:extLst>
          </p:cNvPr>
          <p:cNvSpPr>
            <a:spLocks noGrp="1"/>
          </p:cNvSpPr>
          <p:nvPr>
            <p:ph idx="1"/>
          </p:nvPr>
        </p:nvSpPr>
        <p:spPr/>
        <p:txBody>
          <a:bodyPr vert="horz" lIns="91440" tIns="45720" rIns="91440" bIns="45720" rtlCol="0">
            <a:normAutofit/>
          </a:bodyPr>
          <a:lstStyle/>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LEP Full Time or Shared Time</a:t>
            </a: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LEP student low Income status: Low Income ( Free/Reduced)</a:t>
            </a: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LEP Low Income Resident = LEP  Low Income On Roll + LEP  Low Income Sent – LEP  Low income  Received</a:t>
            </a: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LEP Not Low Income Resident = LEP  Not Low Income On Roll + LEP  Not Low Income Sent – LEP  Not Low income  Received</a:t>
            </a:r>
          </a:p>
          <a:p>
            <a:pPr>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Note:  Include on </a:t>
            </a:r>
            <a:r>
              <a:rPr lang="en-US" sz="2200" dirty="0" err="1">
                <a:latin typeface="Times New Roman" panose="02020603050405020304" pitchFamily="18" charset="0"/>
                <a:cs typeface="Times New Roman" panose="02020603050405020304" pitchFamily="18" charset="0"/>
              </a:rPr>
              <a:t>On</a:t>
            </a:r>
            <a:r>
              <a:rPr lang="en-US" sz="2200" dirty="0">
                <a:latin typeface="Times New Roman" panose="02020603050405020304" pitchFamily="18" charset="0"/>
                <a:cs typeface="Times New Roman" panose="02020603050405020304" pitchFamily="18" charset="0"/>
              </a:rPr>
              <a:t> Roll, Sent and Received tabs</a:t>
            </a:r>
          </a:p>
          <a:p>
            <a:pPr>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7326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899" y="253767"/>
            <a:ext cx="7086600" cy="1371600"/>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Speech Only </a:t>
            </a:r>
            <a:br>
              <a:rPr lang="en-US" altLang="en-US" sz="4000" dirty="0">
                <a:effectLst>
                  <a:outerShdw blurRad="38100" dist="38100" dir="2700000" algn="tl">
                    <a:srgbClr val="000000">
                      <a:alpha val="43137"/>
                    </a:srgbClr>
                  </a:outerShdw>
                </a:effectLst>
                <a:latin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rPr>
              <a:t>Resident Enrollment</a:t>
            </a:r>
            <a:endParaRPr lang="en-US" altLang="en-US" sz="2800" dirty="0">
              <a:effectLst>
                <a:outerShdw blurRad="38100" dist="38100" dir="2700000" algn="tl">
                  <a:srgbClr val="000000">
                    <a:alpha val="43137"/>
                  </a:srgbClr>
                </a:outerShdw>
              </a:effectLst>
              <a:latin typeface="Times New Roman" panose="02020603050405020304" pitchFamily="18" charset="0"/>
            </a:endParaRPr>
          </a:p>
        </p:txBody>
      </p:sp>
      <p:sp>
        <p:nvSpPr>
          <p:cNvPr id="50179" name="Rectangle 23"/>
          <p:cNvSpPr>
            <a:spLocks noChangeArrowheads="1"/>
          </p:cNvSpPr>
          <p:nvPr/>
        </p:nvSpPr>
        <p:spPr bwMode="auto">
          <a:xfrm>
            <a:off x="758504" y="2067886"/>
            <a:ext cx="8278964" cy="375586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cap="sq" algn="ctr">
                <a:solidFill>
                  <a:srgbClr val="000000"/>
                </a:solidFill>
                <a:miter lim="800000"/>
                <a:headEnd/>
                <a:tailEnd/>
              </a14:hiddenLine>
            </a:ext>
          </a:extLst>
        </p:spPr>
        <p:txBody>
          <a:bodyPr vert="horz" lIns="91440" tIns="45720" rIns="91440" bIns="45720" rtlCol="0">
            <a:normAutofit/>
          </a:bodyPr>
          <a:lstStyle>
            <a:lvl1pPr marL="457200" indent="-45720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marL="228600" indent="-228600" defTabSz="914400">
              <a:lnSpc>
                <a:spcPct val="90000"/>
              </a:lnSpc>
              <a:spcBef>
                <a:spcPts val="1000"/>
              </a:spcBef>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Student is not counted in a Special Education program</a:t>
            </a:r>
          </a:p>
          <a:p>
            <a:pPr marL="228600" indent="-228600" defTabSz="914400">
              <a:lnSpc>
                <a:spcPct val="90000"/>
              </a:lnSpc>
              <a:spcBef>
                <a:spcPts val="1000"/>
              </a:spcBef>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90000"/>
              </a:lnSpc>
              <a:spcBef>
                <a:spcPts val="1000"/>
              </a:spcBef>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Meets the definition of 6A:14-3.6 Determination of eligibility for speech-language services</a:t>
            </a:r>
          </a:p>
          <a:p>
            <a:pPr marL="228600" indent="-228600" defTabSz="914400">
              <a:lnSpc>
                <a:spcPct val="90000"/>
              </a:lnSpc>
              <a:spcBef>
                <a:spcPts val="1000"/>
              </a:spcBef>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90000"/>
              </a:lnSpc>
              <a:spcBef>
                <a:spcPts val="1000"/>
              </a:spcBef>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Speech Resident </a:t>
            </a:r>
          </a:p>
          <a:p>
            <a:pPr marL="0" indent="0" defTabSz="914400">
              <a:lnSpc>
                <a:spcPct val="90000"/>
              </a:lnSpc>
              <a:spcBef>
                <a:spcPts val="1000"/>
              </a:spcBef>
            </a:pPr>
            <a:r>
              <a:rPr lang="en-US" altLang="en-US" sz="2200" dirty="0">
                <a:latin typeface="Times New Roman" panose="02020603050405020304" pitchFamily="18" charset="0"/>
                <a:cs typeface="Times New Roman" panose="02020603050405020304" pitchFamily="18" charset="0"/>
              </a:rPr>
              <a:t>	= </a:t>
            </a:r>
            <a:r>
              <a:rPr lang="en-US" altLang="en-US" sz="2000" dirty="0">
                <a:latin typeface="Times New Roman" panose="02020603050405020304" pitchFamily="18" charset="0"/>
                <a:cs typeface="Times New Roman" panose="02020603050405020304" pitchFamily="18" charset="0"/>
              </a:rPr>
              <a:t>On Roll Speech Only + Sent Speech Only – Received Speech Only</a:t>
            </a:r>
          </a:p>
        </p:txBody>
      </p:sp>
    </p:spTree>
    <p:extLst>
      <p:ext uri="{BB962C8B-B14F-4D97-AF65-F5344CB8AC3E}">
        <p14:creationId xmlns:p14="http://schemas.microsoft.com/office/powerpoint/2010/main" val="2965312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00143" y="155401"/>
            <a:ext cx="7886700" cy="1325563"/>
          </a:xfrm>
        </p:spPr>
        <p:txBody>
          <a:bodyPr>
            <a:normAutofit/>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Home Instruction</a:t>
            </a:r>
          </a:p>
        </p:txBody>
      </p:sp>
      <p:sp>
        <p:nvSpPr>
          <p:cNvPr id="2" name="Content Placeholder 1">
            <a:extLst>
              <a:ext uri="{FF2B5EF4-FFF2-40B4-BE49-F238E27FC236}">
                <a16:creationId xmlns:a16="http://schemas.microsoft.com/office/drawing/2014/main" id="{FE637F97-FFE6-462A-A3CF-899705628364}"/>
              </a:ext>
            </a:extLst>
          </p:cNvPr>
          <p:cNvSpPr>
            <a:spLocks noGrp="1"/>
          </p:cNvSpPr>
          <p:nvPr>
            <p:ph idx="1"/>
          </p:nvPr>
        </p:nvSpPr>
        <p:spPr>
          <a:xfrm>
            <a:off x="628650" y="1951460"/>
            <a:ext cx="7886700" cy="3492995"/>
          </a:xfrm>
        </p:spPr>
        <p:txBody>
          <a:bodyPr>
            <a:normAutofit/>
          </a:bodyPr>
          <a:lstStyle/>
          <a:p>
            <a:pPr>
              <a:spcBef>
                <a:spcPts val="0"/>
              </a:spcBef>
              <a:buFont typeface="Wingdings" panose="05000000000000000000" pitchFamily="2" charset="2"/>
              <a:buChar char="§"/>
              <a:defRPr/>
            </a:pPr>
            <a:r>
              <a:rPr lang="en-US" sz="2400" dirty="0">
                <a:latin typeface="Times New Roman" panose="02020603050405020304" pitchFamily="18" charset="0"/>
                <a:cs typeface="Times New Roman" panose="02020603050405020304" pitchFamily="18" charset="0"/>
              </a:rPr>
              <a:t>Students are not home schooled</a:t>
            </a:r>
          </a:p>
          <a:p>
            <a:pPr>
              <a:spcBef>
                <a:spcPts val="0"/>
              </a:spcBef>
              <a:buFont typeface="Wingdings" panose="05000000000000000000" pitchFamily="2" charset="2"/>
              <a:buChar char="§"/>
              <a:defRPr/>
            </a:pPr>
            <a:endParaRPr lang="en-US" sz="24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defRPr/>
            </a:pPr>
            <a:r>
              <a:rPr lang="en-US" sz="2400" dirty="0">
                <a:latin typeface="Times New Roman" panose="02020603050405020304" pitchFamily="18" charset="0"/>
                <a:cs typeface="Times New Roman" panose="02020603050405020304" pitchFamily="18" charset="0"/>
              </a:rPr>
              <a:t>Include home instruction students in the count of Students On Roll</a:t>
            </a:r>
          </a:p>
          <a:p>
            <a:pPr>
              <a:spcBef>
                <a:spcPts val="0"/>
              </a:spcBef>
              <a:buFont typeface="Wingdings" panose="05000000000000000000" pitchFamily="2" charset="2"/>
              <a:buChar char="§"/>
              <a:defRPr/>
            </a:pPr>
            <a:endParaRPr lang="en-US" sz="24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defRPr/>
            </a:pPr>
            <a:r>
              <a:rPr lang="en-US" sz="2400" dirty="0">
                <a:latin typeface="Times New Roman" panose="02020603050405020304" pitchFamily="18" charset="0"/>
                <a:cs typeface="Times New Roman" panose="02020603050405020304" pitchFamily="18" charset="0"/>
              </a:rPr>
              <a:t>Include home instruction students in students sent to or received from other districts.</a:t>
            </a:r>
          </a:p>
          <a:p>
            <a:pPr>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001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a:extLst>
              <a:ext uri="{FF2B5EF4-FFF2-40B4-BE49-F238E27FC236}">
                <a16:creationId xmlns:a16="http://schemas.microsoft.com/office/drawing/2014/main" id="{1D29ABA5-D5B8-4F5B-8CFC-A05F4656BAF3}"/>
              </a:ext>
            </a:extLst>
          </p:cNvPr>
          <p:cNvSpPr>
            <a:spLocks noGrp="1" noChangeArrowheads="1"/>
          </p:cNvSpPr>
          <p:nvPr>
            <p:ph type="title"/>
          </p:nvPr>
        </p:nvSpPr>
        <p:spPr>
          <a:xfrm>
            <a:off x="-117971" y="323181"/>
            <a:ext cx="7886700" cy="1325563"/>
          </a:xfrm>
        </p:spPr>
        <p:txBody>
          <a:bodyPr rtlCol="0">
            <a:no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Sent Full-Time to </a:t>
            </a:r>
            <a:b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br>
            <a:r>
              <a:rPr lang="en-US" sz="32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Contracted Preschool Program</a:t>
            </a:r>
            <a:endPar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endParaRPr>
          </a:p>
        </p:txBody>
      </p:sp>
      <p:sp>
        <p:nvSpPr>
          <p:cNvPr id="188419" name="Rectangle 3">
            <a:extLst>
              <a:ext uri="{FF2B5EF4-FFF2-40B4-BE49-F238E27FC236}">
                <a16:creationId xmlns:a16="http://schemas.microsoft.com/office/drawing/2014/main" id="{615E643B-3D19-48CA-91FA-5F21FCCEBDC0}"/>
              </a:ext>
            </a:extLst>
          </p:cNvPr>
          <p:cNvSpPr>
            <a:spLocks noGrp="1" noChangeArrowheads="1"/>
          </p:cNvSpPr>
          <p:nvPr>
            <p:ph idx="1"/>
          </p:nvPr>
        </p:nvSpPr>
        <p:spPr>
          <a:xfrm>
            <a:off x="628650" y="2278631"/>
            <a:ext cx="7886700" cy="3560107"/>
          </a:xfrm>
        </p:spPr>
        <p:txBody>
          <a:bodyPr vert="horz" lIns="91440" tIns="45720" rIns="91440" bIns="45720" rtlCol="0">
            <a:normAutofit/>
          </a:bodyPr>
          <a:lstStyle/>
          <a:p>
            <a:pPr>
              <a:spcBef>
                <a:spcPts val="0"/>
              </a:spcBef>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Enhanced Head Start</a:t>
            </a:r>
          </a:p>
          <a:p>
            <a:pPr>
              <a:spcBef>
                <a:spcPts val="0"/>
              </a:spcBef>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Provider Preschool </a:t>
            </a:r>
          </a:p>
          <a:p>
            <a:pPr>
              <a:spcBef>
                <a:spcPts val="0"/>
              </a:spcBef>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Do not report Federal fully funded Head Start</a:t>
            </a:r>
          </a:p>
        </p:txBody>
      </p:sp>
    </p:spTree>
    <p:extLst>
      <p:ext uri="{BB962C8B-B14F-4D97-AF65-F5344CB8AC3E}">
        <p14:creationId xmlns:p14="http://schemas.microsoft.com/office/powerpoint/2010/main" val="31472636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62855" y="234543"/>
            <a:ext cx="7239000" cy="1143000"/>
          </a:xfrm>
        </p:spPr>
        <p:txBody>
          <a:bodyPr>
            <a:normAutofit/>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Preschool</a:t>
            </a:r>
          </a:p>
        </p:txBody>
      </p:sp>
      <p:sp>
        <p:nvSpPr>
          <p:cNvPr id="54275" name="Text Box 3"/>
          <p:cNvSpPr txBox="1">
            <a:spLocks noChangeArrowheads="1"/>
          </p:cNvSpPr>
          <p:nvPr/>
        </p:nvSpPr>
        <p:spPr bwMode="auto">
          <a:xfrm>
            <a:off x="598415" y="2046914"/>
            <a:ext cx="7848600" cy="230832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vert="horz" lIns="91440" tIns="45720" rIns="91440" bIns="45720" rtlCol="0">
            <a:normAutofit/>
          </a:bodyPr>
          <a:lstStyle>
            <a:lvl1pPr marL="228600" indent="-228600" defTabSz="914400">
              <a:lnSpc>
                <a:spcPct val="90000"/>
              </a:lnSpc>
              <a:spcBef>
                <a:spcPts val="0"/>
              </a:spcBef>
              <a:buFont typeface="Wingdings" panose="05000000000000000000" pitchFamily="2" charset="2"/>
              <a:buChar char="§"/>
              <a:defRPr sz="24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altLang="en-US" dirty="0"/>
              <a:t>Report general education preschool students on either the Preschool – 3 year old or the Preschool – 4 year old lines.</a:t>
            </a:r>
          </a:p>
          <a:p>
            <a:endParaRPr lang="en-US" altLang="en-US" dirty="0"/>
          </a:p>
          <a:p>
            <a:endParaRPr lang="en-US" altLang="en-US" dirty="0"/>
          </a:p>
          <a:p>
            <a:r>
              <a:rPr lang="en-US" altLang="en-US" dirty="0"/>
              <a:t>Report  Preschool Disabled as Special Education -Elementary.</a:t>
            </a:r>
          </a:p>
          <a:p>
            <a:endParaRPr lang="en-US" altLang="en-US" dirty="0"/>
          </a:p>
        </p:txBody>
      </p:sp>
    </p:spTree>
    <p:extLst>
      <p:ext uri="{BB962C8B-B14F-4D97-AF65-F5344CB8AC3E}">
        <p14:creationId xmlns:p14="http://schemas.microsoft.com/office/powerpoint/2010/main" val="954315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BB91E0C2-F85D-45BD-B369-7C6140D21298}"/>
              </a:ext>
            </a:extLst>
          </p:cNvPr>
          <p:cNvSpPr>
            <a:spLocks noGrp="1" noChangeArrowheads="1"/>
          </p:cNvSpPr>
          <p:nvPr>
            <p:ph type="title"/>
          </p:nvPr>
        </p:nvSpPr>
        <p:spPr>
          <a:xfrm>
            <a:off x="0" y="273342"/>
            <a:ext cx="7587143" cy="914400"/>
          </a:xfrm>
        </p:spPr>
        <p:txBody>
          <a:bodyPr lIns="92075" tIns="46038" rIns="92075" bIns="46038" rtlCol="0" anchor="ctr">
            <a:no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Vocational Enrichment Programs</a:t>
            </a:r>
          </a:p>
        </p:txBody>
      </p:sp>
      <p:sp>
        <p:nvSpPr>
          <p:cNvPr id="37891" name="Rectangle 3">
            <a:extLst>
              <a:ext uri="{FF2B5EF4-FFF2-40B4-BE49-F238E27FC236}">
                <a16:creationId xmlns:a16="http://schemas.microsoft.com/office/drawing/2014/main" id="{C0842888-041B-42BF-B7A0-1AB032B2854E}"/>
              </a:ext>
            </a:extLst>
          </p:cNvPr>
          <p:cNvSpPr>
            <a:spLocks noGrp="1" noChangeArrowheads="1"/>
          </p:cNvSpPr>
          <p:nvPr>
            <p:ph idx="1"/>
          </p:nvPr>
        </p:nvSpPr>
        <p:spPr>
          <a:xfrm>
            <a:off x="362824" y="1698770"/>
            <a:ext cx="7816442" cy="340173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lIns="92075" tIns="46038" rIns="92075" bIns="46038" rtlCol="0">
            <a:normAutofit/>
          </a:bodyPr>
          <a:lstStyle/>
          <a:p>
            <a:pPr marL="168275" lvl="1" indent="0" fontAlgn="auto">
              <a:lnSpc>
                <a:spcPct val="90000"/>
              </a:lnSpc>
              <a:spcAft>
                <a:spcPts val="0"/>
              </a:spcAft>
              <a:buClr>
                <a:schemeClr val="tx1"/>
              </a:buClr>
              <a:buFont typeface="Monotype Sorts" panose="05010101010101010101" pitchFamily="2" charset="2"/>
              <a:buNone/>
              <a:defRPr/>
            </a:pPr>
            <a:r>
              <a:rPr lang="en-US" altLang="en-US" dirty="0">
                <a:latin typeface="Times New Roman" panose="02020603050405020304" pitchFamily="18" charset="0"/>
                <a:cs typeface="Times New Roman" panose="02020603050405020304" pitchFamily="18" charset="0"/>
              </a:rPr>
              <a:t>If a district sends a student to a full-time enrichment program at a County Vocational district in the same county:</a:t>
            </a:r>
          </a:p>
          <a:p>
            <a:pPr marL="168275" lvl="1" indent="0" fontAlgn="auto">
              <a:lnSpc>
                <a:spcPct val="90000"/>
              </a:lnSpc>
              <a:spcAft>
                <a:spcPts val="0"/>
              </a:spcAft>
              <a:buClr>
                <a:schemeClr val="tx1"/>
              </a:buClr>
              <a:buFont typeface="Monotype Sorts" panose="05010101010101010101" pitchFamily="2" charset="2"/>
              <a:buNone/>
              <a:defRPr/>
            </a:pPr>
            <a:endParaRPr lang="en-US" altLang="en-US" dirty="0">
              <a:latin typeface="Times New Roman" panose="02020603050405020304" pitchFamily="18" charset="0"/>
              <a:cs typeface="Times New Roman" panose="02020603050405020304" pitchFamily="18" charset="0"/>
            </a:endParaRPr>
          </a:p>
          <a:p>
            <a:pPr marL="511175" lvl="1" indent="-342900">
              <a:buFont typeface="Wingdings" panose="05000000000000000000" pitchFamily="2" charset="2"/>
              <a:buChar char="§"/>
              <a:defRPr/>
            </a:pPr>
            <a:r>
              <a:rPr lang="en-US" altLang="en-US" sz="2000" dirty="0">
                <a:latin typeface="Times New Roman" panose="02020603050405020304" pitchFamily="18" charset="0"/>
                <a:cs typeface="Times New Roman" panose="02020603050405020304" pitchFamily="18" charset="0"/>
              </a:rPr>
              <a:t>County Vocational district must report as Regular Vocational.</a:t>
            </a:r>
          </a:p>
          <a:p>
            <a:pPr marL="511175" lvl="1" indent="-342900">
              <a:buFont typeface="Wingdings" panose="05000000000000000000" pitchFamily="2" charset="2"/>
              <a:buChar char="§"/>
              <a:defRPr/>
            </a:pPr>
            <a:endParaRPr lang="en-US" altLang="en-US" sz="2000" dirty="0">
              <a:latin typeface="Times New Roman" panose="02020603050405020304" pitchFamily="18" charset="0"/>
              <a:cs typeface="Times New Roman" panose="02020603050405020304" pitchFamily="18" charset="0"/>
            </a:endParaRPr>
          </a:p>
          <a:p>
            <a:pPr marL="511175" lvl="1" indent="-342900">
              <a:buFont typeface="Wingdings" panose="05000000000000000000" pitchFamily="2" charset="2"/>
              <a:buChar char="§"/>
              <a:defRPr/>
            </a:pPr>
            <a:r>
              <a:rPr lang="en-US" altLang="en-US" sz="2000" dirty="0">
                <a:latin typeface="Times New Roman" panose="02020603050405020304" pitchFamily="18" charset="0"/>
                <a:cs typeface="Times New Roman" panose="02020603050405020304" pitchFamily="18" charset="0"/>
              </a:rPr>
              <a:t>State Aid will follow the student to County Vocational district rather than the sending district.</a:t>
            </a:r>
          </a:p>
          <a:p>
            <a:pPr marL="511175" lvl="1" indent="-342900">
              <a:buClr>
                <a:schemeClr val="tx1"/>
              </a:buClr>
              <a:defRPr/>
            </a:pPr>
            <a:endParaRPr lang="en-US" altLang="en-US" dirty="0">
              <a:latin typeface="Times New Roman" panose="02020603050405020304" pitchFamily="18" charset="0"/>
              <a:cs typeface="Times New Roman" panose="02020603050405020304" pitchFamily="18" charset="0"/>
            </a:endParaRPr>
          </a:p>
          <a:p>
            <a:pPr marL="168275" lvl="1" indent="0" fontAlgn="auto">
              <a:lnSpc>
                <a:spcPct val="90000"/>
              </a:lnSpc>
              <a:spcAft>
                <a:spcPts val="0"/>
              </a:spcAft>
              <a:buClr>
                <a:schemeClr val="tx1"/>
              </a:buClr>
              <a:buFont typeface="Monotype Sorts" panose="05010101010101010101" pitchFamily="2" charset="2"/>
              <a:buNone/>
              <a:defRPr/>
            </a:pPr>
            <a:endParaRPr lang="en-US" altLang="en-US" dirty="0">
              <a:latin typeface="Times New Roman" panose="02020603050405020304" pitchFamily="18" charset="0"/>
              <a:cs typeface="Times New Roman" panose="02020603050405020304" pitchFamily="18" charset="0"/>
            </a:endParaRPr>
          </a:p>
          <a:p>
            <a:pPr marL="168275" lvl="1" indent="0" fontAlgn="auto">
              <a:lnSpc>
                <a:spcPct val="90000"/>
              </a:lnSpc>
              <a:spcAft>
                <a:spcPts val="0"/>
              </a:spcAft>
              <a:buClr>
                <a:schemeClr val="tx1"/>
              </a:buClr>
              <a:buFont typeface="Monotype Sorts" panose="05010101010101010101" pitchFamily="2" charset="2"/>
              <a:buNone/>
              <a:defRPr/>
            </a:pP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944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1026">
            <a:extLst>
              <a:ext uri="{FF2B5EF4-FFF2-40B4-BE49-F238E27FC236}">
                <a16:creationId xmlns:a16="http://schemas.microsoft.com/office/drawing/2014/main" id="{08273466-7732-40B2-9030-BD71E73A1571}"/>
              </a:ext>
            </a:extLst>
          </p:cNvPr>
          <p:cNvSpPr>
            <a:spLocks noGrp="1" noChangeArrowheads="1"/>
          </p:cNvSpPr>
          <p:nvPr>
            <p:ph type="title"/>
          </p:nvPr>
        </p:nvSpPr>
        <p:spPr>
          <a:xfrm>
            <a:off x="-151526" y="79900"/>
            <a:ext cx="7886700" cy="1325563"/>
          </a:xfrm>
        </p:spPr>
        <p:txBody>
          <a:bodyPr rtlCol="0">
            <a:norm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Sent to County Voc Shared-Time</a:t>
            </a:r>
          </a:p>
        </p:txBody>
      </p:sp>
      <p:sp>
        <p:nvSpPr>
          <p:cNvPr id="2" name="Content Placeholder 1">
            <a:extLst>
              <a:ext uri="{FF2B5EF4-FFF2-40B4-BE49-F238E27FC236}">
                <a16:creationId xmlns:a16="http://schemas.microsoft.com/office/drawing/2014/main" id="{C6D9E2DB-E170-4B6D-A3FB-F3484C7CF184}"/>
              </a:ext>
            </a:extLst>
          </p:cNvPr>
          <p:cNvSpPr>
            <a:spLocks noGrp="1"/>
          </p:cNvSpPr>
          <p:nvPr>
            <p:ph idx="1"/>
          </p:nvPr>
        </p:nvSpPr>
        <p:spPr>
          <a:xfrm>
            <a:off x="444091" y="1816748"/>
            <a:ext cx="8193881" cy="3878889"/>
          </a:xfrm>
        </p:spPr>
        <p:txBody>
          <a:bodyPr/>
          <a:lstStyle/>
          <a:p>
            <a:pPr>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Sent Shared-Time to </a:t>
            </a:r>
            <a:r>
              <a:rPr lang="en-US" altLang="en-US" sz="2400" dirty="0" err="1">
                <a:latin typeface="Times New Roman" panose="02020603050405020304" pitchFamily="18" charset="0"/>
                <a:cs typeface="Times New Roman" panose="02020603050405020304" pitchFamily="18" charset="0"/>
              </a:rPr>
              <a:t>Voc</a:t>
            </a:r>
            <a:r>
              <a:rPr lang="en-US" altLang="en-US" sz="2400" dirty="0">
                <a:latin typeface="Times New Roman" panose="02020603050405020304" pitchFamily="18" charset="0"/>
                <a:cs typeface="Times New Roman" panose="02020603050405020304" pitchFamily="18" charset="0"/>
              </a:rPr>
              <a:t> data reported by districts is only used for send/receive edit purposes.</a:t>
            </a:r>
          </a:p>
          <a:p>
            <a:pPr>
              <a:buFont typeface="Wingdings" panose="05000000000000000000" pitchFamily="2" charset="2"/>
              <a:buChar char="§"/>
              <a:defRPr/>
            </a:pPr>
            <a:endParaRPr lang="en-US" alt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District (sender) does not receive state aid for Shared-Time vocational placement.</a:t>
            </a:r>
          </a:p>
          <a:p>
            <a:pPr>
              <a:buFont typeface="Wingdings" panose="05000000000000000000" pitchFamily="2" charset="2"/>
              <a:buChar char="§"/>
              <a:defRPr/>
            </a:pPr>
            <a:endParaRPr lang="en-US" altLang="en-US"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defRPr/>
            </a:pPr>
            <a:r>
              <a:rPr lang="en-US" altLang="en-US" sz="2400" dirty="0">
                <a:latin typeface="Times New Roman" panose="02020603050405020304" pitchFamily="18" charset="0"/>
                <a:cs typeface="Times New Roman" panose="02020603050405020304" pitchFamily="18" charset="0"/>
              </a:rPr>
              <a:t>County vocational district (receiver) will receive state aid for Shared-Time enrollment.</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66382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111853"/>
            <a:ext cx="7493000" cy="1143000"/>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Regional District &amp; Constituents</a:t>
            </a:r>
            <a:endParaRPr lang="en-US" altLang="en-US" sz="4000" dirty="0">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38915" name="Rectangle 3">
            <a:extLst>
              <a:ext uri="{FF2B5EF4-FFF2-40B4-BE49-F238E27FC236}">
                <a16:creationId xmlns:a16="http://schemas.microsoft.com/office/drawing/2014/main" id="{8BEB5D08-2F72-4E50-B58E-7CCD01E2DA90}"/>
              </a:ext>
            </a:extLst>
          </p:cNvPr>
          <p:cNvSpPr>
            <a:spLocks noGrp="1" noChangeArrowheads="1"/>
          </p:cNvSpPr>
          <p:nvPr>
            <p:ph idx="1"/>
          </p:nvPr>
        </p:nvSpPr>
        <p:spPr>
          <a:xfrm>
            <a:off x="0" y="1894568"/>
            <a:ext cx="8277890" cy="3886200"/>
          </a:xfrm>
        </p:spPr>
        <p:txBody>
          <a:bodyPr vert="horz" lIns="91440" tIns="45720" rIns="91440" bIns="45720" rtlCol="0">
            <a:normAutofit/>
          </a:bodyPr>
          <a:lstStyle/>
          <a:p>
            <a:pPr lvl="1">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No sent/received relationship</a:t>
            </a:r>
          </a:p>
          <a:p>
            <a:pPr lvl="1">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Report total resident enrollment breakdown from constituents on Regional Enrollment Breakdown screen.</a:t>
            </a:r>
          </a:p>
          <a:p>
            <a:pPr lvl="1">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Sum of the breakdown must equal total resident count.</a:t>
            </a:r>
          </a:p>
          <a:p>
            <a:pPr lvl="1">
              <a:buFont typeface="Wingdings" panose="05000000000000000000" pitchFamily="2" charset="2"/>
              <a:buChar char="§"/>
            </a:pP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200" dirty="0">
                <a:latin typeface="Times New Roman" panose="02020603050405020304" pitchFamily="18" charset="0"/>
                <a:cs typeface="Times New Roman" panose="02020603050405020304" pitchFamily="18" charset="0"/>
              </a:rPr>
              <a:t>Information is used to decide the apportionment of tax from each municipality.</a:t>
            </a:r>
          </a:p>
        </p:txBody>
      </p:sp>
    </p:spTree>
    <p:extLst>
      <p:ext uri="{BB962C8B-B14F-4D97-AF65-F5344CB8AC3E}">
        <p14:creationId xmlns:p14="http://schemas.microsoft.com/office/powerpoint/2010/main" val="2516374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a:xfrm>
            <a:off x="470483" y="322976"/>
            <a:ext cx="7772400" cy="1143000"/>
          </a:xfrm>
        </p:spPr>
        <p:txBody>
          <a:bodyPr vert="horz" lIns="91440" tIns="45720" rIns="91440" bIns="45720" rtlCol="0" anchor="ctr">
            <a:normAutofit/>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ASSA Essentials</a:t>
            </a:r>
          </a:p>
        </p:txBody>
      </p:sp>
      <p:sp>
        <p:nvSpPr>
          <p:cNvPr id="25603" name="Content Placeholder 2"/>
          <p:cNvSpPr>
            <a:spLocks noGrp="1" noChangeArrowheads="1"/>
          </p:cNvSpPr>
          <p:nvPr>
            <p:ph idx="1"/>
          </p:nvPr>
        </p:nvSpPr>
        <p:spPr>
          <a:xfrm>
            <a:off x="664128" y="1789651"/>
            <a:ext cx="7772400" cy="4267200"/>
          </a:xfrm>
        </p:spPr>
        <p:txBody>
          <a:bodyPr vert="horz" lIns="91440" tIns="45720" rIns="91440" bIns="45720" rtlCol="0">
            <a:noAutofit/>
          </a:bodyPr>
          <a:lstStyle/>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If a district modifies the preloaded data, the district must make sure it has resolved sent and received edits.</a:t>
            </a:r>
          </a:p>
          <a:p>
            <a:pPr>
              <a:lnSpc>
                <a:spcPct val="80000"/>
              </a:lnSpc>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Receiving district’s enrollment will be used for final ASSA if there is an unresolved sent and received edit.</a:t>
            </a:r>
          </a:p>
          <a:p>
            <a:pPr>
              <a:lnSpc>
                <a:spcPct val="80000"/>
              </a:lnSpc>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a:lnSpc>
                <a:spcPct val="80000"/>
              </a:lnSpc>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District Chief Administrator or Business Administrator must certify the ASSA. </a:t>
            </a:r>
          </a:p>
        </p:txBody>
      </p:sp>
    </p:spTree>
    <p:extLst>
      <p:ext uri="{BB962C8B-B14F-4D97-AF65-F5344CB8AC3E}">
        <p14:creationId xmlns:p14="http://schemas.microsoft.com/office/powerpoint/2010/main" val="3415871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noChangeArrowheads="1"/>
          </p:cNvSpPr>
          <p:nvPr>
            <p:ph type="title"/>
          </p:nvPr>
        </p:nvSpPr>
        <p:spPr>
          <a:xfrm>
            <a:off x="-109581" y="105067"/>
            <a:ext cx="7886700" cy="1325563"/>
          </a:xfrm>
        </p:spPr>
        <p:txBody>
          <a:bodyPr>
            <a:normAutofit/>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rPr>
              <a:t>Sent / Received: K-8 sent to 9-12</a:t>
            </a:r>
            <a:endParaRPr lang="en-US" altLang="en-US" sz="4000" dirty="0">
              <a:effectLst>
                <a:outerShdw blurRad="38100" dist="38100" dir="2700000" algn="tl">
                  <a:srgbClr val="000000">
                    <a:alpha val="43137"/>
                  </a:srgbClr>
                </a:outerShdw>
              </a:effectLst>
            </a:endParaRPr>
          </a:p>
        </p:txBody>
      </p:sp>
      <p:sp>
        <p:nvSpPr>
          <p:cNvPr id="58371" name="Text Box 3"/>
          <p:cNvSpPr txBox="1">
            <a:spLocks noChangeArrowheads="1"/>
          </p:cNvSpPr>
          <p:nvPr/>
        </p:nvSpPr>
        <p:spPr bwMode="auto">
          <a:xfrm>
            <a:off x="444616" y="1520504"/>
            <a:ext cx="7986319"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defRPr>
            </a:lvl1pPr>
            <a:lvl2pPr>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buClr>
                <a:srgbClr val="FF3300"/>
              </a:buClr>
            </a:pPr>
            <a:r>
              <a:rPr lang="en-US" altLang="en-US" sz="2200" dirty="0">
                <a:latin typeface="Times New Roman" panose="02020603050405020304" pitchFamily="18" charset="0"/>
                <a:cs typeface="Times New Roman" panose="02020603050405020304" pitchFamily="18" charset="0"/>
              </a:rPr>
              <a:t>District is not part of a Regional District:</a:t>
            </a:r>
          </a:p>
          <a:p>
            <a:pPr lvl="1" eaLnBrk="1" hangingPunct="1">
              <a:buClr>
                <a:srgbClr val="FF3300"/>
              </a:buClr>
            </a:pPr>
            <a:endParaRPr lang="en-US" altLang="en-US" sz="2200" dirty="0">
              <a:latin typeface="Times New Roman" panose="02020603050405020304" pitchFamily="18" charset="0"/>
              <a:cs typeface="Times New Roman" panose="02020603050405020304" pitchFamily="18" charset="0"/>
            </a:endParaRP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K-8 district reports: Sent full-time to 9-12 district</a:t>
            </a: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9-12 district reports: Received full time and On Roll full time</a:t>
            </a:r>
          </a:p>
          <a:p>
            <a:pPr eaLnBrk="1" hangingPunct="1">
              <a:buClr>
                <a:srgbClr val="FF3300"/>
              </a:buClr>
            </a:pPr>
            <a:endParaRPr lang="en-US" altLang="en-US" sz="2200" dirty="0">
              <a:latin typeface="Times New Roman" panose="02020603050405020304" pitchFamily="18" charset="0"/>
              <a:cs typeface="Times New Roman" panose="02020603050405020304" pitchFamily="18" charset="0"/>
            </a:endParaRPr>
          </a:p>
          <a:p>
            <a:pPr eaLnBrk="1" hangingPunct="1">
              <a:buClr>
                <a:srgbClr val="FF3300"/>
              </a:buClr>
            </a:pPr>
            <a:r>
              <a:rPr lang="en-US" altLang="en-US" sz="2200" b="1" dirty="0">
                <a:latin typeface="Times New Roman" panose="02020603050405020304" pitchFamily="18" charset="0"/>
                <a:cs typeface="Times New Roman" panose="02020603050405020304" pitchFamily="18" charset="0"/>
              </a:rPr>
              <a:t>Or</a:t>
            </a:r>
          </a:p>
          <a:p>
            <a:pPr eaLnBrk="1" hangingPunct="1">
              <a:buClr>
                <a:srgbClr val="FF3300"/>
              </a:buClr>
            </a:pPr>
            <a:endParaRPr lang="en-US" altLang="en-US" sz="2200" dirty="0">
              <a:latin typeface="Times New Roman" panose="02020603050405020304" pitchFamily="18" charset="0"/>
              <a:cs typeface="Times New Roman" panose="02020603050405020304" pitchFamily="18" charset="0"/>
            </a:endParaRP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K-8 district reports: Sent shared time to 9-12 district, and </a:t>
            </a: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Sent shared time to other placement</a:t>
            </a:r>
          </a:p>
          <a:p>
            <a:pPr lvl="1" eaLnBrk="1" hangingPunct="1">
              <a:buClr>
                <a:srgbClr val="FF3300"/>
              </a:buClr>
            </a:pPr>
            <a:r>
              <a:rPr lang="en-US" altLang="en-US" sz="2200" dirty="0">
                <a:latin typeface="Times New Roman" panose="02020603050405020304" pitchFamily="18" charset="0"/>
                <a:cs typeface="Times New Roman" panose="02020603050405020304" pitchFamily="18" charset="0"/>
              </a:rPr>
              <a:t>9-12 district reports: Received shared time and On Roll shared time</a:t>
            </a:r>
          </a:p>
        </p:txBody>
      </p:sp>
    </p:spTree>
    <p:extLst>
      <p:ext uri="{BB962C8B-B14F-4D97-AF65-F5344CB8AC3E}">
        <p14:creationId xmlns:p14="http://schemas.microsoft.com/office/powerpoint/2010/main" val="3000175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313888"/>
            <a:ext cx="7298422" cy="1143000"/>
          </a:xfrm>
        </p:spPr>
        <p:txBody>
          <a:bodyPr/>
          <a:lstStyle/>
          <a:p>
            <a:pPr algn="ctr"/>
            <a: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Special  Circumstance Letters</a:t>
            </a:r>
            <a:br>
              <a:rPr lang="en-US" alt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Reasons for filing</a:t>
            </a:r>
          </a:p>
        </p:txBody>
      </p:sp>
      <p:sp>
        <p:nvSpPr>
          <p:cNvPr id="44035" name="Text Box 3">
            <a:extLst>
              <a:ext uri="{FF2B5EF4-FFF2-40B4-BE49-F238E27FC236}">
                <a16:creationId xmlns:a16="http://schemas.microsoft.com/office/drawing/2014/main" id="{F5A2954A-E2BB-4D1B-8C85-4D56BD57F378}"/>
              </a:ext>
            </a:extLst>
          </p:cNvPr>
          <p:cNvSpPr txBox="1">
            <a:spLocks noChangeArrowheads="1"/>
          </p:cNvSpPr>
          <p:nvPr/>
        </p:nvSpPr>
        <p:spPr bwMode="auto">
          <a:xfrm>
            <a:off x="505465" y="2116822"/>
            <a:ext cx="7502525" cy="2751522"/>
          </a:xfrm>
          <a:prstGeom prst="rect">
            <a:avLst/>
          </a:prstGeom>
          <a:noFill/>
          <a:ln w="12700" cap="sq">
            <a:noFill/>
            <a:miter lim="800000"/>
            <a:headEnd/>
            <a:tailEnd/>
          </a:ln>
        </p:spPr>
        <p:txBody>
          <a:bodyPr>
            <a:spAutoFit/>
          </a:bodyPr>
          <a:lstStyle/>
          <a:p>
            <a:pPr eaLnBrk="1" fontAlgn="auto" hangingPunct="1">
              <a:spcBef>
                <a:spcPts val="0"/>
              </a:spcBef>
              <a:spcAft>
                <a:spcPts val="0"/>
              </a:spcAft>
              <a:buClr>
                <a:srgbClr val="FF3300"/>
              </a:buClr>
              <a:defRPr/>
            </a:pPr>
            <a:r>
              <a:rPr lang="en-US" sz="2400" dirty="0">
                <a:latin typeface="+mn-lt"/>
              </a:rPr>
              <a:t>Only due to ASSA software limitation:</a:t>
            </a:r>
          </a:p>
          <a:p>
            <a:pPr marL="857250" indent="-857250" eaLnBrk="1" fontAlgn="auto" hangingPunct="1">
              <a:spcBef>
                <a:spcPts val="0"/>
              </a:spcBef>
              <a:spcAft>
                <a:spcPts val="0"/>
              </a:spcAft>
              <a:buClr>
                <a:srgbClr val="FF3300"/>
              </a:buClr>
              <a:buFont typeface="Wingdings" pitchFamily="2" charset="2"/>
              <a:buChar char="ý"/>
              <a:defRPr/>
            </a:pPr>
            <a:endParaRPr lang="en-US" sz="2400" dirty="0">
              <a:latin typeface="+mn-lt"/>
            </a:endParaRPr>
          </a:p>
          <a:p>
            <a:pPr marL="625475" lvl="1" indent="-457200" eaLnBrk="1" fontAlgn="auto" hangingPunct="1">
              <a:lnSpc>
                <a:spcPct val="90000"/>
              </a:lnSpc>
              <a:spcBef>
                <a:spcPct val="20000"/>
              </a:spcBef>
              <a:spcAft>
                <a:spcPts val="0"/>
              </a:spcAft>
              <a:buFont typeface="Wingdings" panose="05000000000000000000" pitchFamily="2" charset="2"/>
              <a:buChar char="§"/>
              <a:defRPr/>
            </a:pPr>
            <a:r>
              <a:rPr lang="en-US" sz="2400" dirty="0">
                <a:latin typeface="+mn-lt"/>
              </a:rPr>
              <a:t>When a district has no way to report a student.</a:t>
            </a:r>
          </a:p>
          <a:p>
            <a:pPr marL="625475" lvl="1" indent="-457200" eaLnBrk="1" fontAlgn="auto" hangingPunct="1">
              <a:lnSpc>
                <a:spcPct val="90000"/>
              </a:lnSpc>
              <a:spcBef>
                <a:spcPct val="20000"/>
              </a:spcBef>
              <a:spcAft>
                <a:spcPts val="0"/>
              </a:spcAft>
              <a:buFont typeface="Wingdings" panose="05000000000000000000" pitchFamily="2" charset="2"/>
              <a:buChar char="§"/>
              <a:defRPr/>
            </a:pPr>
            <a:r>
              <a:rPr lang="en-US" sz="2400" dirty="0">
                <a:latin typeface="+mn-lt"/>
              </a:rPr>
              <a:t>When a district must bypass edit to transmit the data.</a:t>
            </a:r>
          </a:p>
          <a:p>
            <a:pPr marL="857250" indent="-857250" eaLnBrk="1" fontAlgn="auto" hangingPunct="1">
              <a:spcBef>
                <a:spcPts val="0"/>
              </a:spcBef>
              <a:spcAft>
                <a:spcPts val="0"/>
              </a:spcAft>
              <a:buClr>
                <a:srgbClr val="FF3300"/>
              </a:buClr>
              <a:buFont typeface="Wingdings" pitchFamily="2" charset="2"/>
              <a:buChar char="ý"/>
              <a:defRPr/>
            </a:pPr>
            <a:endParaRPr lang="en-US" sz="2400" dirty="0">
              <a:latin typeface="+mn-lt"/>
            </a:endParaRPr>
          </a:p>
          <a:p>
            <a:pPr eaLnBrk="1" fontAlgn="auto" hangingPunct="1">
              <a:spcBef>
                <a:spcPts val="0"/>
              </a:spcBef>
              <a:spcAft>
                <a:spcPts val="0"/>
              </a:spcAft>
              <a:buClr>
                <a:srgbClr val="FF3300"/>
              </a:buClr>
              <a:defRPr/>
            </a:pPr>
            <a:r>
              <a:rPr lang="en-US" sz="2400" dirty="0">
                <a:latin typeface="+mn-lt"/>
              </a:rPr>
              <a:t>All districts must follow the filing procedure.</a:t>
            </a:r>
          </a:p>
          <a:p>
            <a:pPr eaLnBrk="1" fontAlgn="auto" hangingPunct="1">
              <a:spcBef>
                <a:spcPts val="0"/>
              </a:spcBef>
              <a:spcAft>
                <a:spcPts val="0"/>
              </a:spcAft>
              <a:buClr>
                <a:srgbClr val="FF3300"/>
              </a:buClr>
              <a:defRPr/>
            </a:pPr>
            <a:endParaRPr lang="en-US" sz="2400" dirty="0">
              <a:latin typeface="+mn-lt"/>
            </a:endParaRPr>
          </a:p>
        </p:txBody>
      </p:sp>
    </p:spTree>
    <p:extLst>
      <p:ext uri="{BB962C8B-B14F-4D97-AF65-F5344CB8AC3E}">
        <p14:creationId xmlns:p14="http://schemas.microsoft.com/office/powerpoint/2010/main" val="3222739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 y="230819"/>
            <a:ext cx="7013359" cy="1325563"/>
          </a:xfrm>
        </p:spPr>
        <p:txBody>
          <a:bodyPr>
            <a:normAutofit/>
          </a:bodyPr>
          <a:lstStyle/>
          <a:p>
            <a:r>
              <a:rPr lang="en-US" alt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Procedure for Reporting Special  Circumstance</a:t>
            </a:r>
          </a:p>
        </p:txBody>
      </p:sp>
      <p:sp>
        <p:nvSpPr>
          <p:cNvPr id="37891" name="Rectangle 3">
            <a:extLst>
              <a:ext uri="{FF2B5EF4-FFF2-40B4-BE49-F238E27FC236}">
                <a16:creationId xmlns:a16="http://schemas.microsoft.com/office/drawing/2014/main" id="{104CFF8B-7877-4288-B95B-11E6C9E4A455}"/>
              </a:ext>
            </a:extLst>
          </p:cNvPr>
          <p:cNvSpPr>
            <a:spLocks noChangeArrowheads="1"/>
          </p:cNvSpPr>
          <p:nvPr/>
        </p:nvSpPr>
        <p:spPr bwMode="auto">
          <a:xfrm>
            <a:off x="296939" y="2550028"/>
            <a:ext cx="7696200" cy="830997"/>
          </a:xfrm>
          <a:prstGeom prst="rect">
            <a:avLst/>
          </a:prstGeom>
          <a:noFill/>
          <a:ln w="12700" cap="sq">
            <a:noFill/>
            <a:miter lim="800000"/>
            <a:headEnd/>
            <a:tailEnd/>
          </a:ln>
        </p:spPr>
        <p:txBody>
          <a:bodyPr>
            <a:spAutoFit/>
          </a:bodyPr>
          <a:lstStyle/>
          <a:p>
            <a:pPr algn="just">
              <a:defRPr/>
            </a:pPr>
            <a:r>
              <a:rPr lang="en-US" sz="2400" dirty="0"/>
              <a:t>Contact DOE through email before submission deadline to see if there is a way to report a special situation.</a:t>
            </a:r>
          </a:p>
        </p:txBody>
      </p:sp>
    </p:spTree>
    <p:extLst>
      <p:ext uri="{BB962C8B-B14F-4D97-AF65-F5344CB8AC3E}">
        <p14:creationId xmlns:p14="http://schemas.microsoft.com/office/powerpoint/2010/main" val="1312854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r>
              <a:rPr lang="en-US" altLang="en-US" sz="4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Sent / Received Edit Process</a:t>
            </a:r>
          </a:p>
        </p:txBody>
      </p:sp>
      <p:sp>
        <p:nvSpPr>
          <p:cNvPr id="38923" name="Rectangle 18">
            <a:extLst>
              <a:ext uri="{FF2B5EF4-FFF2-40B4-BE49-F238E27FC236}">
                <a16:creationId xmlns:a16="http://schemas.microsoft.com/office/drawing/2014/main" id="{90F4432B-B2FE-47E5-B2A4-2545C10282D7}"/>
              </a:ext>
            </a:extLst>
          </p:cNvPr>
          <p:cNvSpPr>
            <a:spLocks noChangeArrowheads="1"/>
          </p:cNvSpPr>
          <p:nvPr/>
        </p:nvSpPr>
        <p:spPr bwMode="auto">
          <a:xfrm>
            <a:off x="614704" y="1771604"/>
            <a:ext cx="8094289" cy="3816429"/>
          </a:xfrm>
          <a:prstGeom prst="rect">
            <a:avLst/>
          </a:prstGeom>
          <a:noFill/>
          <a:ln w="9525">
            <a:noFill/>
            <a:miter lim="800000"/>
            <a:headEnd/>
            <a:tailEnd/>
          </a:ln>
        </p:spPr>
        <p:txBody>
          <a:bodyPr wrap="square">
            <a:spAutoFit/>
          </a:bodyPr>
          <a:lstStyle/>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Send/Receive edits are on line.</a:t>
            </a:r>
          </a:p>
          <a:p>
            <a:pPr marL="342900" indent="-342900" eaLnBrk="1" fontAlgn="auto" hangingPunct="1">
              <a:spcBef>
                <a:spcPts val="0"/>
              </a:spcBef>
              <a:spcAft>
                <a:spcPts val="0"/>
              </a:spcAft>
              <a:buFont typeface="Wingdings" panose="05000000000000000000" pitchFamily="2" charset="2"/>
              <a:buChar char="§"/>
              <a:defRPr/>
            </a:pPr>
            <a:endParaRPr lang="en-US" sz="22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Districts must resolve discrepancies between themselves.</a:t>
            </a:r>
          </a:p>
          <a:p>
            <a:pPr marL="342900" indent="-342900" eaLnBrk="1" fontAlgn="auto" hangingPunct="1">
              <a:spcBef>
                <a:spcPts val="0"/>
              </a:spcBef>
              <a:spcAft>
                <a:spcPts val="0"/>
              </a:spcAft>
              <a:buFont typeface="Wingdings" panose="05000000000000000000" pitchFamily="2" charset="2"/>
              <a:buChar char="§"/>
              <a:defRPr/>
            </a:pPr>
            <a:endParaRPr lang="en-US" sz="22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Senders district must check the Send/Receive edit after closing date to make sure both sides agree.</a:t>
            </a:r>
          </a:p>
          <a:p>
            <a:pPr marL="342900" indent="-342900" eaLnBrk="1" fontAlgn="auto" hangingPunct="1">
              <a:spcBef>
                <a:spcPts val="0"/>
              </a:spcBef>
              <a:spcAft>
                <a:spcPts val="0"/>
              </a:spcAft>
              <a:buFont typeface="Wingdings" panose="05000000000000000000" pitchFamily="2" charset="2"/>
              <a:buChar char="§"/>
              <a:defRPr/>
            </a:pPr>
            <a:endParaRPr lang="en-US" sz="22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Seek County office help in case of dispute.</a:t>
            </a:r>
          </a:p>
          <a:p>
            <a:pPr marL="342900" indent="-342900" eaLnBrk="1" fontAlgn="auto" hangingPunct="1">
              <a:spcBef>
                <a:spcPts val="0"/>
              </a:spcBef>
              <a:spcAft>
                <a:spcPts val="0"/>
              </a:spcAft>
              <a:buFont typeface="Wingdings" panose="05000000000000000000" pitchFamily="2" charset="2"/>
              <a:buChar char="§"/>
              <a:defRPr/>
            </a:pPr>
            <a:endParaRPr lang="en-US" sz="2200" dirty="0">
              <a:latin typeface="Times New Roman" panose="02020603050405020304" pitchFamily="18" charset="0"/>
              <a:cs typeface="Times New Roman" panose="02020603050405020304" pitchFamily="18" charset="0"/>
            </a:endParaRPr>
          </a:p>
          <a:p>
            <a:pPr marL="342900" indent="-342900" eaLnBrk="1" fontAlgn="auto" hangingPunct="1">
              <a:spcBef>
                <a:spcPts val="0"/>
              </a:spcBef>
              <a:spcAft>
                <a:spcPts val="0"/>
              </a:spcAft>
              <a:buFont typeface="Wingdings" panose="05000000000000000000" pitchFamily="2" charset="2"/>
              <a:buChar char="§"/>
              <a:defRPr/>
            </a:pPr>
            <a:r>
              <a:rPr lang="en-US" sz="2200" dirty="0">
                <a:latin typeface="Times New Roman" panose="02020603050405020304" pitchFamily="18" charset="0"/>
                <a:cs typeface="Times New Roman" panose="02020603050405020304" pitchFamily="18" charset="0"/>
              </a:rPr>
              <a:t>ASSA uses the receiving district information as final send/receive relationship.</a:t>
            </a:r>
          </a:p>
        </p:txBody>
      </p:sp>
    </p:spTree>
    <p:extLst>
      <p:ext uri="{BB962C8B-B14F-4D97-AF65-F5344CB8AC3E}">
        <p14:creationId xmlns:p14="http://schemas.microsoft.com/office/powerpoint/2010/main" val="2843843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3801AB3-1B9F-408B-B00E-CAF036064277}"/>
              </a:ext>
            </a:extLst>
          </p:cNvPr>
          <p:cNvSpPr>
            <a:spLocks noGrp="1" noChangeArrowheads="1"/>
          </p:cNvSpPr>
          <p:nvPr>
            <p:ph type="title"/>
          </p:nvPr>
        </p:nvSpPr>
        <p:spPr>
          <a:xfrm>
            <a:off x="1599500" y="61518"/>
            <a:ext cx="5187193" cy="1356221"/>
          </a:xfrm>
        </p:spPr>
        <p:txBody>
          <a:bodyPr rtlCol="0">
            <a:normAutofit/>
          </a:bodyPr>
          <a:lstStyle/>
          <a:p>
            <a:pPr algn="ctr" fontAlgn="auto">
              <a:spcAft>
                <a:spcPts val="0"/>
              </a:spcAft>
              <a:defRPr/>
            </a:pPr>
            <a:r>
              <a:rPr lang="en-US" sz="4000"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ASSA Help</a:t>
            </a:r>
            <a:endParaRPr lang="en-US" sz="3600" b="1" dirty="0">
              <a:solidFill>
                <a:schemeClr val="tx1">
                  <a:lumMod val="85000"/>
                  <a:lumOff val="15000"/>
                </a:schemeClr>
              </a:solidFill>
              <a:effectLst>
                <a:outerShdw blurRad="38100" dist="38100" dir="2700000" algn="tl">
                  <a:srgbClr val="000000">
                    <a:alpha val="43137"/>
                  </a:srgbClr>
                </a:outerShdw>
              </a:effectLst>
              <a:latin typeface="Times New Roman" pitchFamily="18" charset="0"/>
            </a:endParaRPr>
          </a:p>
        </p:txBody>
      </p:sp>
      <p:sp>
        <p:nvSpPr>
          <p:cNvPr id="9" name="Content Placeholder 8">
            <a:extLst>
              <a:ext uri="{FF2B5EF4-FFF2-40B4-BE49-F238E27FC236}">
                <a16:creationId xmlns:a16="http://schemas.microsoft.com/office/drawing/2014/main" id="{ED2A9D1A-276D-4B90-BFD3-9B36CDB93DB3}"/>
              </a:ext>
            </a:extLst>
          </p:cNvPr>
          <p:cNvSpPr>
            <a:spLocks noGrp="1"/>
          </p:cNvSpPr>
          <p:nvPr>
            <p:ph idx="1"/>
          </p:nvPr>
        </p:nvSpPr>
        <p:spPr>
          <a:xfrm>
            <a:off x="692091" y="1448557"/>
            <a:ext cx="7359956" cy="4893520"/>
          </a:xfrm>
        </p:spPr>
        <p:txBody>
          <a:bodyPr rtlCol="0">
            <a:noAutofit/>
          </a:bodyPr>
          <a:lstStyle/>
          <a:p>
            <a:pPr indent="4763" algn="ctr" fontAlgn="auto">
              <a:spcAft>
                <a:spcPts val="0"/>
              </a:spcAft>
              <a:buFont typeface="Monotype Sorts" panose="05010101010101010101" pitchFamily="2" charset="2"/>
              <a:buNone/>
              <a:defRPr/>
            </a:pPr>
            <a:endParaRPr lang="en-US" sz="2000" dirty="0">
              <a:latin typeface="Times New Roman" panose="02020603050405020304" pitchFamily="18" charset="0"/>
              <a:cs typeface="Times New Roman" panose="02020603050405020304" pitchFamily="18" charset="0"/>
            </a:endParaRPr>
          </a:p>
          <a:p>
            <a:pPr indent="4763" algn="ctr">
              <a:buNone/>
              <a:defRPr/>
            </a:pPr>
            <a:r>
              <a:rPr lang="en-US" sz="2000" dirty="0">
                <a:latin typeface="Times New Roman" panose="02020603050405020304" pitchFamily="18" charset="0"/>
                <a:cs typeface="Times New Roman" panose="02020603050405020304" pitchFamily="18" charset="0"/>
              </a:rPr>
              <a:t>All ASSA program and technical questions must be  e-mailed to:</a:t>
            </a:r>
          </a:p>
          <a:p>
            <a:pPr indent="4763" algn="ctr">
              <a:buNone/>
              <a:defRPr/>
            </a:pPr>
            <a:r>
              <a:rPr lang="en-US" sz="2000" dirty="0">
                <a:latin typeface="Times New Roman" panose="02020603050405020304" pitchFamily="18" charset="0"/>
                <a:cs typeface="Times New Roman" panose="02020603050405020304" pitchFamily="18" charset="0"/>
              </a:rPr>
              <a:t> Office of School Finance </a:t>
            </a:r>
          </a:p>
          <a:p>
            <a:pPr indent="4763" algn="ctr" fontAlgn="auto">
              <a:spcAft>
                <a:spcPts val="0"/>
              </a:spcAft>
              <a:buFont typeface="Monotype Sorts" panose="05010101010101010101" pitchFamily="2" charset="2"/>
              <a:buNone/>
              <a:defRPr/>
            </a:pPr>
            <a:r>
              <a:rPr lang="en-US" sz="2000" dirty="0">
                <a:latin typeface="Times New Roman" panose="02020603050405020304" pitchFamily="18" charset="0"/>
                <a:cs typeface="Times New Roman" panose="02020603050405020304" pitchFamily="18" charset="0"/>
              </a:rPr>
              <a:t>at</a:t>
            </a:r>
          </a:p>
          <a:p>
            <a:pPr indent="4763" algn="ctr" fontAlgn="auto">
              <a:spcAft>
                <a:spcPts val="0"/>
              </a:spcAft>
              <a:buFont typeface="Monotype Sorts" panose="05010101010101010101" pitchFamily="2" charset="2"/>
              <a:buNone/>
              <a:defRPr/>
            </a:pPr>
            <a:r>
              <a:rPr lang="en-US" sz="2000" b="1" dirty="0">
                <a:solidFill>
                  <a:srgbClr val="0070C0"/>
                </a:solidFill>
                <a:latin typeface="Times New Roman" panose="02020603050405020304" pitchFamily="18" charset="0"/>
                <a:cs typeface="Times New Roman" panose="02020603050405020304" pitchFamily="18" charset="0"/>
                <a:hlinkClick r:id="rId2"/>
              </a:rPr>
              <a:t>ASSA@doe.nj.gov</a:t>
            </a:r>
            <a:r>
              <a:rPr lang="en-US" sz="2000" b="1" dirty="0">
                <a:solidFill>
                  <a:srgbClr val="0070C0"/>
                </a:solidFill>
                <a:latin typeface="Times New Roman" panose="02020603050405020304" pitchFamily="18" charset="0"/>
                <a:cs typeface="Times New Roman" panose="02020603050405020304" pitchFamily="18" charset="0"/>
              </a:rPr>
              <a:t> </a:t>
            </a:r>
          </a:p>
          <a:p>
            <a:pPr indent="4763" algn="ctr" fontAlgn="auto">
              <a:spcAft>
                <a:spcPts val="0"/>
              </a:spcAft>
              <a:buFont typeface="Monotype Sorts" panose="05010101010101010101" pitchFamily="2" charset="2"/>
              <a:buNone/>
              <a:defRPr/>
            </a:pPr>
            <a:endParaRPr lang="en-US" sz="2000" dirty="0">
              <a:solidFill>
                <a:srgbClr val="0070C0"/>
              </a:solidFill>
              <a:latin typeface="Times New Roman" panose="02020603050405020304" pitchFamily="18" charset="0"/>
              <a:cs typeface="Times New Roman" panose="02020603050405020304" pitchFamily="18" charset="0"/>
            </a:endParaRPr>
          </a:p>
          <a:p>
            <a:pPr indent="4763" algn="ctr" fontAlgn="auto">
              <a:spcAft>
                <a:spcPts val="0"/>
              </a:spcAft>
              <a:buFont typeface="Monotype Sorts" panose="05010101010101010101" pitchFamily="2" charset="2"/>
              <a:buNone/>
              <a:defRPr/>
            </a:pPr>
            <a:endParaRPr lang="en-US" sz="2000" dirty="0">
              <a:solidFill>
                <a:srgbClr val="0070C0"/>
              </a:solidFill>
              <a:latin typeface="Times New Roman" panose="02020603050405020304" pitchFamily="18" charset="0"/>
              <a:cs typeface="Times New Roman" panose="02020603050405020304" pitchFamily="18" charset="0"/>
            </a:endParaRPr>
          </a:p>
          <a:p>
            <a:pPr indent="4763" algn="ctr" fontAlgn="auto">
              <a:spcAft>
                <a:spcPts val="0"/>
              </a:spcAft>
              <a:buFont typeface="Monotype Sorts" panose="05010101010101010101" pitchFamily="2" charset="2"/>
              <a:buNone/>
              <a:defRPr/>
            </a:pPr>
            <a:r>
              <a:rPr lang="en-US" sz="2000" dirty="0">
                <a:latin typeface="Times New Roman" panose="02020603050405020304" pitchFamily="18" charset="0"/>
                <a:cs typeface="Times New Roman" panose="02020603050405020304" pitchFamily="18" charset="0"/>
              </a:rPr>
              <a:t>Next fiscal year’s state aid calculation will be based on the 	October 14 ASSA Collection. </a:t>
            </a:r>
          </a:p>
          <a:p>
            <a:pPr indent="4763" algn="ctr" fontAlgn="auto">
              <a:spcAft>
                <a:spcPts val="0"/>
              </a:spcAft>
              <a:buFont typeface="Monotype Sorts" panose="05010101010101010101" pitchFamily="2" charset="2"/>
              <a:buNone/>
              <a:defRPr/>
            </a:pPr>
            <a:r>
              <a:rPr lang="en-US" sz="2000" dirty="0">
                <a:solidFill>
                  <a:srgbClr val="0070C0"/>
                </a:solidFill>
                <a:latin typeface="Times New Roman" panose="02020603050405020304" pitchFamily="18" charset="0"/>
                <a:cs typeface="Times New Roman" panose="02020603050405020304" pitchFamily="18" charset="0"/>
              </a:rPr>
              <a:t>Thank you!</a:t>
            </a:r>
          </a:p>
          <a:p>
            <a:pPr indent="4763" algn="ctr" fontAlgn="auto">
              <a:spcAft>
                <a:spcPts val="0"/>
              </a:spcAft>
              <a:buFont typeface="Monotype Sorts" panose="05010101010101010101" pitchFamily="2" charset="2"/>
              <a:buNone/>
              <a:defRPr/>
            </a:pPr>
            <a:endParaRPr lang="en-US" sz="2000" dirty="0">
              <a:latin typeface="Times New Roman" panose="02020603050405020304" pitchFamily="18" charset="0"/>
              <a:cs typeface="Times New Roman" panose="02020603050405020304" pitchFamily="18" charset="0"/>
            </a:endParaRPr>
          </a:p>
          <a:p>
            <a:pPr indent="4763" algn="ctr" fontAlgn="auto">
              <a:spcAft>
                <a:spcPts val="0"/>
              </a:spcAft>
              <a:buFont typeface="Monotype Sorts" panose="05010101010101010101" pitchFamily="2" charset="2"/>
              <a:buNone/>
              <a:defRPr/>
            </a:pPr>
            <a:endParaRPr lang="en-US" sz="2000" dirty="0">
              <a:latin typeface="Times New Roman" panose="02020603050405020304" pitchFamily="18" charset="0"/>
              <a:cs typeface="Times New Roman" panose="02020603050405020304" pitchFamily="18" charset="0"/>
            </a:endParaRPr>
          </a:p>
          <a:p>
            <a:pPr indent="4763" algn="ctr" fontAlgn="auto">
              <a:spcAft>
                <a:spcPts val="0"/>
              </a:spcAft>
              <a:buFont typeface="Monotype Sorts" panose="05010101010101010101" pitchFamily="2" charset="2"/>
              <a:buNone/>
              <a:defRP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326363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21391" y="229299"/>
            <a:ext cx="6858000" cy="1104900"/>
          </a:xfrm>
        </p:spPr>
        <p:txBody>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rPr>
              <a:t>More ASSA Essentials</a:t>
            </a:r>
            <a:endParaRPr lang="en-US" altLang="en-US" sz="3000" dirty="0">
              <a:effectLst>
                <a:outerShdw blurRad="38100" dist="38100" dir="2700000" algn="tl">
                  <a:srgbClr val="000000">
                    <a:alpha val="43137"/>
                  </a:srgbClr>
                </a:outerShdw>
              </a:effectLst>
              <a:latin typeface="Times New Roman" panose="02020603050405020304" pitchFamily="18" charset="0"/>
            </a:endParaRPr>
          </a:p>
        </p:txBody>
      </p:sp>
      <p:sp>
        <p:nvSpPr>
          <p:cNvPr id="27651" name="TextBox 4"/>
          <p:cNvSpPr txBox="1">
            <a:spLocks noChangeArrowheads="1"/>
          </p:cNvSpPr>
          <p:nvPr/>
        </p:nvSpPr>
        <p:spPr bwMode="auto">
          <a:xfrm>
            <a:off x="552825" y="1822832"/>
            <a:ext cx="7924800" cy="317009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altLang="en-US" dirty="0"/>
              <a:t>District must provide Low Income (Free and Reduced Milk Lunch), LEP (Low Income or Not Low Income) for students sent to or received from other districts.</a:t>
            </a:r>
          </a:p>
          <a:p>
            <a:endParaRPr lang="en-US" altLang="en-US" dirty="0"/>
          </a:p>
          <a:p>
            <a:r>
              <a:rPr lang="en-US" altLang="en-US" dirty="0"/>
              <a:t>Charter school enrollment will be preloaded from DOE Charter Enrollment system.</a:t>
            </a:r>
          </a:p>
          <a:p>
            <a:endParaRPr lang="en-US" altLang="en-US" dirty="0"/>
          </a:p>
          <a:p>
            <a:r>
              <a:rPr lang="en-US" altLang="en-US" dirty="0"/>
              <a:t>Enrollment snap-shot date is Oct.14 or last school day before Oct.16.</a:t>
            </a:r>
          </a:p>
        </p:txBody>
      </p:sp>
    </p:spTree>
    <p:extLst>
      <p:ext uri="{BB962C8B-B14F-4D97-AF65-F5344CB8AC3E}">
        <p14:creationId xmlns:p14="http://schemas.microsoft.com/office/powerpoint/2010/main" val="2134887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01336" y="100668"/>
            <a:ext cx="7696200" cy="1676400"/>
          </a:xfrm>
        </p:spPr>
        <p:txBody>
          <a:bodyPr>
            <a:noAutofit/>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rPr>
              <a:t>The First Thing to do:</a:t>
            </a:r>
            <a:br>
              <a:rPr lang="en-US" altLang="en-US" dirty="0">
                <a:effectLst>
                  <a:outerShdw blurRad="38100" dist="38100" dir="2700000" algn="tl">
                    <a:srgbClr val="000000">
                      <a:alpha val="43137"/>
                    </a:srgbClr>
                  </a:outerShdw>
                </a:effectLst>
                <a:latin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rPr>
              <a:t>check school listing or choice status</a:t>
            </a:r>
            <a:endParaRPr lang="en-US" altLang="en-US" sz="3400" dirty="0">
              <a:effectLst>
                <a:outerShdw blurRad="38100" dist="38100" dir="2700000" algn="tl">
                  <a:srgbClr val="000000">
                    <a:alpha val="43137"/>
                  </a:srgbClr>
                </a:outerShdw>
              </a:effectLst>
              <a:latin typeface="Times New Roman" panose="02020603050405020304" pitchFamily="18" charset="0"/>
            </a:endParaRPr>
          </a:p>
        </p:txBody>
      </p:sp>
      <p:sp>
        <p:nvSpPr>
          <p:cNvPr id="29699" name="Text Box 27"/>
          <p:cNvSpPr txBox="1">
            <a:spLocks noChangeArrowheads="1"/>
          </p:cNvSpPr>
          <p:nvPr/>
        </p:nvSpPr>
        <p:spPr bwMode="auto">
          <a:xfrm>
            <a:off x="497048" y="2130295"/>
            <a:ext cx="7698996" cy="267765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defPPr>
              <a:defRPr lang="en-US"/>
            </a:defPPr>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altLang="en-US" dirty="0"/>
              <a:t>School Listing: Select On Roll tab to review schools listed.</a:t>
            </a:r>
          </a:p>
          <a:p>
            <a:endParaRPr lang="en-US" altLang="en-US" dirty="0"/>
          </a:p>
          <a:p>
            <a:endParaRPr lang="en-US" altLang="en-US" dirty="0"/>
          </a:p>
          <a:p>
            <a:r>
              <a:rPr lang="en-US" altLang="en-US" dirty="0"/>
              <a:t>Choice District: Click Choice tab to see whether the software allows you to make entry.</a:t>
            </a:r>
          </a:p>
          <a:p>
            <a:endParaRPr lang="en-US" altLang="en-US" dirty="0"/>
          </a:p>
        </p:txBody>
      </p:sp>
    </p:spTree>
    <p:extLst>
      <p:ext uri="{BB962C8B-B14F-4D97-AF65-F5344CB8AC3E}">
        <p14:creationId xmlns:p14="http://schemas.microsoft.com/office/powerpoint/2010/main" val="3842161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7202" y="67112"/>
            <a:ext cx="7696200" cy="1676400"/>
          </a:xfrm>
        </p:spPr>
        <p:txBody>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rPr>
              <a:t>Before any data change:</a:t>
            </a:r>
            <a:br>
              <a:rPr lang="en-US" altLang="en-US" sz="4000" dirty="0">
                <a:effectLst>
                  <a:outerShdw blurRad="38100" dist="38100" dir="2700000" algn="tl">
                    <a:srgbClr val="000000">
                      <a:alpha val="43137"/>
                    </a:srgbClr>
                  </a:outerShdw>
                </a:effectLst>
                <a:latin typeface="Times New Roman" panose="02020603050405020304" pitchFamily="18" charset="0"/>
              </a:rPr>
            </a:br>
            <a:r>
              <a:rPr lang="en-US" altLang="en-US" sz="3200" dirty="0">
                <a:effectLst>
                  <a:outerShdw blurRad="38100" dist="38100" dir="2700000" algn="tl">
                    <a:srgbClr val="000000">
                      <a:alpha val="43137"/>
                    </a:srgbClr>
                  </a:outerShdw>
                </a:effectLst>
                <a:latin typeface="Times New Roman" panose="02020603050405020304" pitchFamily="18" charset="0"/>
              </a:rPr>
              <a:t>check preload accuracy</a:t>
            </a:r>
            <a:endParaRPr lang="en-US" altLang="en-US" sz="2800" dirty="0">
              <a:effectLst>
                <a:outerShdw blurRad="38100" dist="38100" dir="2700000" algn="tl">
                  <a:srgbClr val="000000">
                    <a:alpha val="43137"/>
                  </a:srgbClr>
                </a:outerShdw>
              </a:effectLst>
              <a:latin typeface="Times New Roman" panose="02020603050405020304" pitchFamily="18" charset="0"/>
            </a:endParaRPr>
          </a:p>
        </p:txBody>
      </p:sp>
      <p:sp>
        <p:nvSpPr>
          <p:cNvPr id="31747" name="Text Box 27"/>
          <p:cNvSpPr txBox="1">
            <a:spLocks noChangeArrowheads="1"/>
          </p:cNvSpPr>
          <p:nvPr/>
        </p:nvSpPr>
        <p:spPr bwMode="auto">
          <a:xfrm>
            <a:off x="570803" y="2173997"/>
            <a:ext cx="7840911" cy="306750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defPPr>
              <a:defRPr lang="en-US"/>
            </a:defPPr>
            <a:lvl1pPr marL="228600" indent="-228600" defTabSz="914400">
              <a:lnSpc>
                <a:spcPct val="80000"/>
              </a:lnSpc>
              <a:spcBef>
                <a:spcPts val="1000"/>
              </a:spcBef>
              <a:buSzPct val="88000"/>
              <a:buFont typeface="Wingdings" panose="05000000000000000000" pitchFamily="2" charset="2"/>
              <a:buChar char="§"/>
              <a:defRPr sz="2200">
                <a:latin typeface="Times New Roman" panose="02020603050405020304" pitchFamily="18" charset="0"/>
                <a:cs typeface="Times New Roman" panose="02020603050405020304" pitchFamily="18" charset="0"/>
              </a:defRPr>
            </a:lvl1pPr>
            <a:lvl2pPr marL="685800" indent="-228600" defTabSz="914400">
              <a:lnSpc>
                <a:spcPct val="90000"/>
              </a:lnSpc>
              <a:spcBef>
                <a:spcPts val="500"/>
              </a:spcBef>
              <a:buFont typeface="Arial" panose="020B0604020202020204" pitchFamily="34" charset="0"/>
              <a:buChar char="•"/>
              <a:defRPr sz="2400">
                <a:latin typeface="Bell MT" panose="02020503060305020303" pitchFamily="18" charset="0"/>
              </a:defRPr>
            </a:lvl2pPr>
            <a:lvl3pPr marL="1143000" indent="-228600" defTabSz="914400">
              <a:lnSpc>
                <a:spcPct val="90000"/>
              </a:lnSpc>
              <a:spcBef>
                <a:spcPts val="500"/>
              </a:spcBef>
              <a:buFont typeface="Arial" panose="020B0604020202020204" pitchFamily="34" charset="0"/>
              <a:buChar char="•"/>
              <a:defRPr sz="2000">
                <a:latin typeface="Bell MT" panose="02020503060305020303" pitchFamily="18" charset="0"/>
              </a:defRPr>
            </a:lvl3pPr>
            <a:lvl4pPr marL="1600200" indent="-228600" defTabSz="914400">
              <a:lnSpc>
                <a:spcPct val="90000"/>
              </a:lnSpc>
              <a:spcBef>
                <a:spcPts val="500"/>
              </a:spcBef>
              <a:buFont typeface="Arial" panose="020B0604020202020204" pitchFamily="34" charset="0"/>
              <a:buChar char="•"/>
              <a:defRPr>
                <a:latin typeface="Bell MT" panose="02020503060305020303" pitchFamily="18" charset="0"/>
              </a:defRPr>
            </a:lvl4pPr>
            <a:lvl5pPr marL="2057400" indent="-228600" defTabSz="914400">
              <a:lnSpc>
                <a:spcPct val="90000"/>
              </a:lnSpc>
              <a:spcBef>
                <a:spcPts val="500"/>
              </a:spcBef>
              <a:buFont typeface="Arial" panose="020B0604020202020204" pitchFamily="34" charset="0"/>
              <a:buChar char="•"/>
              <a:defRPr>
                <a:latin typeface="Bell MT" panose="02020503060305020303" pitchFamily="18" charset="0"/>
              </a:defRPr>
            </a:lvl5pPr>
            <a:lvl6pPr marL="2514600" indent="-228600" defTabSz="914400">
              <a:lnSpc>
                <a:spcPct val="90000"/>
              </a:lnSpc>
              <a:spcBef>
                <a:spcPts val="500"/>
              </a:spcBef>
              <a:buFont typeface="Arial" panose="020B0604020202020204" pitchFamily="34" charset="0"/>
              <a:buChar char="•"/>
            </a:lvl6pPr>
            <a:lvl7pPr marL="2971800" indent="-228600" defTabSz="914400">
              <a:lnSpc>
                <a:spcPct val="90000"/>
              </a:lnSpc>
              <a:spcBef>
                <a:spcPts val="500"/>
              </a:spcBef>
              <a:buFont typeface="Arial" panose="020B0604020202020204" pitchFamily="34" charset="0"/>
              <a:buChar char="•"/>
            </a:lvl7pPr>
            <a:lvl8pPr marL="3429000" indent="-228600" defTabSz="914400">
              <a:lnSpc>
                <a:spcPct val="90000"/>
              </a:lnSpc>
              <a:spcBef>
                <a:spcPts val="500"/>
              </a:spcBef>
              <a:buFont typeface="Arial" panose="020B0604020202020204" pitchFamily="34" charset="0"/>
              <a:buChar char="•"/>
            </a:lvl8pPr>
            <a:lvl9pPr marL="3886200" indent="-228600" defTabSz="914400">
              <a:lnSpc>
                <a:spcPct val="90000"/>
              </a:lnSpc>
              <a:spcBef>
                <a:spcPts val="500"/>
              </a:spcBef>
              <a:buFont typeface="Arial" panose="020B0604020202020204" pitchFamily="34" charset="0"/>
              <a:buChar char="•"/>
            </a:lvl9pPr>
          </a:lstStyle>
          <a:p>
            <a:r>
              <a:rPr lang="en-US" altLang="en-US" dirty="0"/>
              <a:t>NJ SMART preload:  Compare DOE preload with district’s NJ SMART reports.</a:t>
            </a:r>
          </a:p>
          <a:p>
            <a:endParaRPr lang="en-US" altLang="en-US" dirty="0"/>
          </a:p>
          <a:p>
            <a:r>
              <a:rPr lang="en-US" altLang="en-US" dirty="0"/>
              <a:t>Districts with Charter School students:  Verify data with Charter School Enrollment (CHE) system Oct.14 Report. Please refer to the CHE schedule and instructions for information about certifying charter school enrollments.</a:t>
            </a:r>
          </a:p>
          <a:p>
            <a:endParaRPr lang="en-US" altLang="en-US" dirty="0"/>
          </a:p>
        </p:txBody>
      </p:sp>
    </p:spTree>
    <p:extLst>
      <p:ext uri="{BB962C8B-B14F-4D97-AF65-F5344CB8AC3E}">
        <p14:creationId xmlns:p14="http://schemas.microsoft.com/office/powerpoint/2010/main" val="2316023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87385" y="144710"/>
            <a:ext cx="7467600" cy="1371600"/>
          </a:xfrm>
        </p:spPr>
        <p:txBody>
          <a:bodyPr>
            <a:normAutofit/>
          </a:bodyPr>
          <a:lstStyle/>
          <a:p>
            <a:pPr algn="ctr"/>
            <a:r>
              <a:rPr lang="en-US" altLang="en-US" dirty="0">
                <a:effectLst>
                  <a:outerShdw blurRad="38100" dist="38100" dir="2700000" algn="tl">
                    <a:srgbClr val="000000">
                      <a:alpha val="43137"/>
                    </a:srgbClr>
                  </a:outerShdw>
                </a:effectLst>
                <a:latin typeface="Times New Roman" panose="02020603050405020304" pitchFamily="18" charset="0"/>
              </a:rPr>
              <a:t>Problems/Discrepancies?</a:t>
            </a:r>
            <a:endParaRPr lang="en-US" altLang="en-US" sz="2400" dirty="0">
              <a:effectLst>
                <a:outerShdw blurRad="38100" dist="38100" dir="2700000" algn="tl">
                  <a:srgbClr val="000000">
                    <a:alpha val="43137"/>
                  </a:srgbClr>
                </a:outerShdw>
              </a:effectLst>
              <a:latin typeface="Times New Roman" panose="02020603050405020304" pitchFamily="18" charset="0"/>
            </a:endParaRPr>
          </a:p>
        </p:txBody>
      </p:sp>
      <p:sp>
        <p:nvSpPr>
          <p:cNvPr id="33795" name="Rectangle 14"/>
          <p:cNvSpPr>
            <a:spLocks noChangeArrowheads="1"/>
          </p:cNvSpPr>
          <p:nvPr/>
        </p:nvSpPr>
        <p:spPr bwMode="auto">
          <a:xfrm>
            <a:off x="615891" y="1865152"/>
            <a:ext cx="7467600" cy="362124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457200" indent="-45720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marL="228600" indent="-228600" defTabSz="914400">
              <a:lnSpc>
                <a:spcPct val="80000"/>
              </a:lnSpc>
              <a:spcBef>
                <a:spcPts val="1000"/>
              </a:spcBef>
              <a:buSzPct val="88000"/>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Make changes in ASSA to reflect the most accurate Oct.14 count.</a:t>
            </a:r>
          </a:p>
          <a:p>
            <a:pPr marL="228600" indent="-228600" defTabSz="914400">
              <a:lnSpc>
                <a:spcPct val="80000"/>
              </a:lnSpc>
              <a:spcBef>
                <a:spcPts val="1000"/>
              </a:spcBef>
              <a:buSzPct val="88000"/>
              <a:buFont typeface="Wingdings" panose="05000000000000000000" pitchFamily="2" charset="2"/>
              <a:buChar char="§"/>
            </a:pPr>
            <a:endParaRPr lang="en-US" altLang="en-US" sz="24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Report data correctly in next year’s NJ SMART.</a:t>
            </a:r>
          </a:p>
          <a:p>
            <a:pPr marL="228600" indent="-228600" defTabSz="914400">
              <a:lnSpc>
                <a:spcPct val="80000"/>
              </a:lnSpc>
              <a:spcBef>
                <a:spcPts val="1000"/>
              </a:spcBef>
              <a:buSzPct val="88000"/>
              <a:buFont typeface="Wingdings" panose="05000000000000000000" pitchFamily="2" charset="2"/>
              <a:buChar char="§"/>
            </a:pPr>
            <a:endParaRPr lang="en-US" altLang="en-US" sz="24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400" dirty="0">
                <a:latin typeface="Times New Roman" panose="02020603050405020304" pitchFamily="18" charset="0"/>
                <a:cs typeface="Times New Roman" panose="02020603050405020304" pitchFamily="18" charset="0"/>
              </a:rPr>
              <a:t>Report to DOE any other software problems.</a:t>
            </a:r>
          </a:p>
        </p:txBody>
      </p:sp>
    </p:spTree>
    <p:extLst>
      <p:ext uri="{BB962C8B-B14F-4D97-AF65-F5344CB8AC3E}">
        <p14:creationId xmlns:p14="http://schemas.microsoft.com/office/powerpoint/2010/main" val="87311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46776" y="287323"/>
            <a:ext cx="7467600" cy="1063305"/>
          </a:xfrm>
        </p:spPr>
        <p:txBody>
          <a:bodyPr>
            <a:normAutofit/>
          </a:bodyPr>
          <a:lstStyle/>
          <a:p>
            <a:pPr algn="ctr"/>
            <a:r>
              <a:rPr lang="en-US" dirty="0">
                <a:solidFill>
                  <a:schemeClr val="tx1">
                    <a:lumMod val="85000"/>
                    <a:lumOff val="15000"/>
                  </a:schemeClr>
                </a:solidFill>
                <a:effectLst>
                  <a:outerShdw blurRad="38100" dist="38100" dir="2700000" algn="tl">
                    <a:srgbClr val="000000">
                      <a:alpha val="43137"/>
                    </a:srgbClr>
                  </a:outerShdw>
                </a:effectLst>
                <a:latin typeface="Times New Roman" pitchFamily="18" charset="0"/>
              </a:rPr>
              <a:t>Certification</a:t>
            </a:r>
            <a:endParaRPr lang="en-US" altLang="en-US" sz="2400" dirty="0">
              <a:effectLst>
                <a:outerShdw blurRad="38100" dist="38100" dir="2700000" algn="tl">
                  <a:srgbClr val="000000">
                    <a:alpha val="43137"/>
                  </a:srgbClr>
                </a:outerShdw>
              </a:effectLst>
              <a:latin typeface="Times New Roman" panose="02020603050405020304" pitchFamily="18" charset="0"/>
            </a:endParaRPr>
          </a:p>
        </p:txBody>
      </p:sp>
      <p:sp>
        <p:nvSpPr>
          <p:cNvPr id="33795" name="Rectangle 14"/>
          <p:cNvSpPr>
            <a:spLocks noChangeArrowheads="1"/>
          </p:cNvSpPr>
          <p:nvPr/>
        </p:nvSpPr>
        <p:spPr bwMode="auto">
          <a:xfrm>
            <a:off x="553744" y="1865152"/>
            <a:ext cx="8101982" cy="431370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457200" indent="-457200">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marL="228600" indent="-228600" defTabSz="914400">
              <a:lnSpc>
                <a:spcPct val="80000"/>
              </a:lnSpc>
              <a:spcBef>
                <a:spcPts val="1000"/>
              </a:spcBef>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District must review preliminary ASSA summary before proceeding to certify ASSA submission. </a:t>
            </a:r>
          </a:p>
          <a:p>
            <a:pPr marL="228600" indent="-228600" defTabSz="914400">
              <a:lnSpc>
                <a:spcPct val="80000"/>
              </a:lnSpc>
              <a:spcBef>
                <a:spcPts val="1000"/>
              </a:spcBef>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Districts with charter students must also certify the Charter Enrollment System(CHE) by the CHE due date or the ASSA must be recertified. </a:t>
            </a:r>
          </a:p>
          <a:p>
            <a:pPr marL="228600" indent="-228600" defTabSz="914400">
              <a:lnSpc>
                <a:spcPct val="80000"/>
              </a:lnSpc>
              <a:spcBef>
                <a:spcPts val="1000"/>
              </a:spcBef>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District must recertify if there is a later revision, including changes in CHE.</a:t>
            </a:r>
          </a:p>
          <a:p>
            <a:pPr marL="228600" indent="-228600" defTabSz="914400">
              <a:lnSpc>
                <a:spcPct val="80000"/>
              </a:lnSpc>
              <a:spcBef>
                <a:spcPts val="1000"/>
              </a:spcBef>
              <a:buSzPct val="88000"/>
              <a:buFont typeface="Wingdings" panose="05000000000000000000" pitchFamily="2" charset="2"/>
              <a:buChar char="§"/>
            </a:pPr>
            <a:endParaRPr lang="en-US" altLang="en-US" sz="2200" dirty="0">
              <a:latin typeface="Times New Roman" panose="02020603050405020304" pitchFamily="18" charset="0"/>
              <a:cs typeface="Times New Roman" panose="02020603050405020304" pitchFamily="18" charset="0"/>
            </a:endParaRPr>
          </a:p>
          <a:p>
            <a:pPr marL="228600" indent="-228600" defTabSz="914400">
              <a:lnSpc>
                <a:spcPct val="80000"/>
              </a:lnSpc>
              <a:spcBef>
                <a:spcPts val="1000"/>
              </a:spcBef>
              <a:buSzPct val="88000"/>
              <a:buFont typeface="Wingdings" panose="05000000000000000000" pitchFamily="2" charset="2"/>
              <a:buChar char="§"/>
            </a:pPr>
            <a:r>
              <a:rPr lang="en-US" altLang="en-US" sz="2200" dirty="0">
                <a:latin typeface="Times New Roman" panose="02020603050405020304" pitchFamily="18" charset="0"/>
                <a:cs typeface="Times New Roman" panose="02020603050405020304" pitchFamily="18" charset="0"/>
              </a:rPr>
              <a:t>Final ASSA summary will be based on receiving district information after system is closed.</a:t>
            </a:r>
          </a:p>
        </p:txBody>
      </p:sp>
    </p:spTree>
    <p:extLst>
      <p:ext uri="{BB962C8B-B14F-4D97-AF65-F5344CB8AC3E}">
        <p14:creationId xmlns:p14="http://schemas.microsoft.com/office/powerpoint/2010/main" val="1975662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ubtitle 2"/>
          <p:cNvSpPr>
            <a:spLocks noGrp="1" noChangeArrowheads="1"/>
          </p:cNvSpPr>
          <p:nvPr>
            <p:ph type="title" idx="4294967295"/>
          </p:nvPr>
        </p:nvSpPr>
        <p:spPr>
          <a:xfrm>
            <a:off x="177800" y="2130425"/>
            <a:ext cx="5359400" cy="842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altLang="en-US" sz="54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Bell MT" panose="02020503060305020303" pitchFamily="18" charset="0"/>
                <a:ea typeface="+mn-ea"/>
                <a:cs typeface="+mn-cs"/>
              </a:rPr>
              <a:t>ASSA Basics</a:t>
            </a:r>
          </a:p>
        </p:txBody>
      </p:sp>
    </p:spTree>
    <p:extLst>
      <p:ext uri="{BB962C8B-B14F-4D97-AF65-F5344CB8AC3E}">
        <p14:creationId xmlns:p14="http://schemas.microsoft.com/office/powerpoint/2010/main" val="5189261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TotalTime>
  <Words>1907</Words>
  <PresentationFormat>On-screen Show (4:3)</PresentationFormat>
  <Paragraphs>219</Paragraphs>
  <Slides>34</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Bell MT</vt:lpstr>
      <vt:lpstr>Calibri</vt:lpstr>
      <vt:lpstr>Impact</vt:lpstr>
      <vt:lpstr>Monotype Sorts</vt:lpstr>
      <vt:lpstr>Symbol</vt:lpstr>
      <vt:lpstr>Times New Roman</vt:lpstr>
      <vt:lpstr>Wingdings</vt:lpstr>
      <vt:lpstr>Office Theme</vt:lpstr>
      <vt:lpstr>Application for State School Aid   (ASSA)  October 14, 2022</vt:lpstr>
      <vt:lpstr>ASSA and NJ SMART</vt:lpstr>
      <vt:lpstr>ASSA Essentials</vt:lpstr>
      <vt:lpstr>More ASSA Essentials</vt:lpstr>
      <vt:lpstr>The First Thing to do: check school listing or choice status</vt:lpstr>
      <vt:lpstr>Before any data change: check preload accuracy</vt:lpstr>
      <vt:lpstr>Problems/Discrepancies?</vt:lpstr>
      <vt:lpstr>Certification</vt:lpstr>
      <vt:lpstr>ASSA Basics</vt:lpstr>
      <vt:lpstr>Resident Enrollment</vt:lpstr>
      <vt:lpstr>Merged District Resident Enrollment</vt:lpstr>
      <vt:lpstr> Absent &amp; Drop-Out</vt:lpstr>
      <vt:lpstr>Half-day vs. Shared-time Enrollment</vt:lpstr>
      <vt:lpstr>School Choice Inter-district Public School Choice Program Act of 2010</vt:lpstr>
      <vt:lpstr>School Choice </vt:lpstr>
      <vt:lpstr>Special Education  Grade Level Designation</vt:lpstr>
      <vt:lpstr>Low Income (Free/Reduced)  Resident Enrollment</vt:lpstr>
      <vt:lpstr>Low Income (Free/Reduced) Non – CEP Districts</vt:lpstr>
      <vt:lpstr>Low Income (Free/Reduced) Non – CEP Districts</vt:lpstr>
      <vt:lpstr>Low Income (Free/Reduced)  CEP Districts</vt:lpstr>
      <vt:lpstr>Limited English Proficient Definition</vt:lpstr>
      <vt:lpstr> LEP (Limited English Proficiency)  Resident Enrollment </vt:lpstr>
      <vt:lpstr>Speech Only  Resident Enrollment</vt:lpstr>
      <vt:lpstr>Home Instruction</vt:lpstr>
      <vt:lpstr>Sent Full-Time to  Contracted Preschool Program</vt:lpstr>
      <vt:lpstr>Preschool</vt:lpstr>
      <vt:lpstr>Vocational Enrichment Programs</vt:lpstr>
      <vt:lpstr>Sent to County Voc Shared-Time</vt:lpstr>
      <vt:lpstr>Regional District &amp; Constituents</vt:lpstr>
      <vt:lpstr>Sent / Received: K-8 sent to 9-12</vt:lpstr>
      <vt:lpstr>Special  Circumstance Letters Reasons for filing</vt:lpstr>
      <vt:lpstr>Procedure for Reporting Special  Circumstance</vt:lpstr>
      <vt:lpstr>Sent / Received Edit Process</vt:lpstr>
      <vt:lpstr>ASSA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2018-04-24T13:00:11Z</dcterms:created>
  <dcterms:modified xsi:type="dcterms:W3CDTF">2022-09-12T19:06:27Z</dcterms:modified>
</cp:coreProperties>
</file>