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7" r:id="rId2"/>
    <p:sldId id="297" r:id="rId3"/>
    <p:sldId id="263" r:id="rId4"/>
    <p:sldId id="307" r:id="rId5"/>
    <p:sldId id="264" r:id="rId6"/>
    <p:sldId id="306" r:id="rId7"/>
    <p:sldId id="314" r:id="rId8"/>
    <p:sldId id="298" r:id="rId9"/>
    <p:sldId id="282" r:id="rId10"/>
    <p:sldId id="267" r:id="rId11"/>
    <p:sldId id="299" r:id="rId12"/>
    <p:sldId id="310" r:id="rId13"/>
    <p:sldId id="270" r:id="rId14"/>
    <p:sldId id="292" r:id="rId15"/>
    <p:sldId id="325" r:id="rId16"/>
    <p:sldId id="300" r:id="rId17"/>
    <p:sldId id="273" r:id="rId18"/>
    <p:sldId id="284" r:id="rId19"/>
    <p:sldId id="312" r:id="rId20"/>
    <p:sldId id="322" r:id="rId21"/>
    <p:sldId id="274" r:id="rId22"/>
    <p:sldId id="324" r:id="rId23"/>
    <p:sldId id="301" r:id="rId24"/>
    <p:sldId id="275" r:id="rId25"/>
    <p:sldId id="277" r:id="rId26"/>
    <p:sldId id="278" r:id="rId27"/>
    <p:sldId id="279" r:id="rId28"/>
    <p:sldId id="280" r:id="rId29"/>
    <p:sldId id="287" r:id="rId30"/>
    <p:sldId id="323" r:id="rId31"/>
    <p:sldId id="288" r:id="rId32"/>
    <p:sldId id="281" r:id="rId33"/>
    <p:sldId id="319" r:id="rId34"/>
    <p:sldId id="318" r:id="rId35"/>
    <p:sldId id="320" r:id="rId36"/>
    <p:sldId id="316" r:id="rId37"/>
    <p:sldId id="293" r:id="rId38"/>
    <p:sldId id="296" r:id="rId39"/>
    <p:sldId id="309" r:id="rId40"/>
    <p:sldId id="315" r:id="rId41"/>
    <p:sldId id="295"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0" autoAdjust="0"/>
    <p:restoredTop sz="94660"/>
  </p:normalViewPr>
  <p:slideViewPr>
    <p:cSldViewPr snapToGrid="0">
      <p:cViewPr varScale="1">
        <p:scale>
          <a:sx n="122" d="100"/>
          <a:sy n="122" d="100"/>
        </p:scale>
        <p:origin x="16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16EDA5D-0308-4D8C-9B55-671A7E38002C}" type="datetimeFigureOut">
              <a:rPr lang="en-US" smtClean="0"/>
              <a:t>6/13/2018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07FD99C-5193-425C-951A-8BBD5AE71090}" type="slidenum">
              <a:rPr lang="en-US" smtClean="0"/>
              <a:t>‹#›</a:t>
            </a:fld>
            <a:endParaRPr lang="en-US" dirty="0"/>
          </a:p>
        </p:txBody>
      </p:sp>
    </p:spTree>
    <p:extLst>
      <p:ext uri="{BB962C8B-B14F-4D97-AF65-F5344CB8AC3E}">
        <p14:creationId xmlns:p14="http://schemas.microsoft.com/office/powerpoint/2010/main" val="301545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sz="1400" dirty="0"/>
          </a:p>
        </p:txBody>
      </p:sp>
    </p:spTree>
    <p:extLst>
      <p:ext uri="{BB962C8B-B14F-4D97-AF65-F5344CB8AC3E}">
        <p14:creationId xmlns:p14="http://schemas.microsoft.com/office/powerpoint/2010/main" val="69366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240960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20729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377580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262706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4055889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1084803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3606840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2255640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790072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15597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7490" y="3490913"/>
            <a:ext cx="7566090" cy="3211317"/>
          </a:xfrm>
          <a:prstGeom prst="rect">
            <a:avLst/>
          </a:prstGeom>
        </p:spPr>
        <p:txBody>
          <a:bodyPr/>
          <a:lstStyle/>
          <a:p>
            <a:endParaRPr lang="en-US" sz="1400" dirty="0"/>
          </a:p>
        </p:txBody>
      </p:sp>
    </p:spTree>
    <p:extLst>
      <p:ext uri="{BB962C8B-B14F-4D97-AF65-F5344CB8AC3E}">
        <p14:creationId xmlns:p14="http://schemas.microsoft.com/office/powerpoint/2010/main" val="205772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242939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329607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46072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389927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348927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417910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336979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DBFB38-D315-4CBB-AA15-7D2F484E5EC4}"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6DD2B-D5C8-479D-AFB6-CB3B174C615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55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DBFB38-D315-4CBB-AA15-7D2F484E5EC4}"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22300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DBFB38-D315-4CBB-AA15-7D2F484E5EC4}"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603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DBFB38-D315-4CBB-AA15-7D2F484E5EC4}"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201377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BFB38-D315-4CBB-AA15-7D2F484E5EC4}"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6DD2B-D5C8-479D-AFB6-CB3B174C615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90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DBFB38-D315-4CBB-AA15-7D2F484E5EC4}"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31591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DBFB38-D315-4CBB-AA15-7D2F484E5EC4}" type="datetimeFigureOut">
              <a:rPr lang="en-US" smtClean="0"/>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290805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DBFB38-D315-4CBB-AA15-7D2F484E5EC4}" type="datetimeFigureOut">
              <a:rPr lang="en-US" smtClean="0"/>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183602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9DBFB38-D315-4CBB-AA15-7D2F484E5EC4}" type="datetimeFigureOut">
              <a:rPr lang="en-US" smtClean="0"/>
              <a:t>6/13/2018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77536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9DBFB38-D315-4CBB-AA15-7D2F484E5EC4}" type="datetimeFigureOut">
              <a:rPr lang="en-US" smtClean="0"/>
              <a:t>6/13/2018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66DD2B-D5C8-479D-AFB6-CB3B174C6155}" type="slidenum">
              <a:rPr lang="en-US" smtClean="0"/>
              <a:t>‹#›</a:t>
            </a:fld>
            <a:endParaRPr lang="en-US" dirty="0"/>
          </a:p>
        </p:txBody>
      </p:sp>
    </p:spTree>
    <p:extLst>
      <p:ext uri="{BB962C8B-B14F-4D97-AF65-F5344CB8AC3E}">
        <p14:creationId xmlns:p14="http://schemas.microsoft.com/office/powerpoint/2010/main" val="193887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BFB38-D315-4CBB-AA15-7D2F484E5EC4}"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286720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9DBFB38-D315-4CBB-AA15-7D2F484E5EC4}" type="datetimeFigureOut">
              <a:rPr lang="en-US" smtClean="0"/>
              <a:t>6/13/2018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466DD2B-D5C8-479D-AFB6-CB3B174C615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0476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nj.gov/highereducation/EOF/EOF_Forms.shtml" TargetMode="External"/><Relationship Id="rId2" Type="http://schemas.openxmlformats.org/officeDocument/2006/relationships/hyperlink" Target="../../FY18%20Attachment%20B1%20REVISED.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j.gov/highereducation/EOF/EOF_Forms.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anis.flanagan@njhe.state.nj.us" TargetMode="External"/><Relationship Id="rId2" Type="http://schemas.openxmlformats.org/officeDocument/2006/relationships/hyperlink" Target="mailto:Hasani.carter@oshe.nj.gov" TargetMode="External"/><Relationship Id="rId1" Type="http://schemas.openxmlformats.org/officeDocument/2006/relationships/slideLayout" Target="../slideLayouts/slideLayout7.xml"/><Relationship Id="rId6" Type="http://schemas.openxmlformats.org/officeDocument/2006/relationships/hyperlink" Target="mailto:Kelechi.Unegbu@oshe.nj.gov" TargetMode="External"/><Relationship Id="rId5" Type="http://schemas.openxmlformats.org/officeDocument/2006/relationships/hyperlink" Target="mailto:Maisha.howard@oshe.nj.gov" TargetMode="External"/><Relationship Id="rId4" Type="http://schemas.openxmlformats.org/officeDocument/2006/relationships/hyperlink" Target="mailto:Shakia.Williams@oshe.nj.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nj.gov/highereducation/EOF/EOF_Forms.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j.gov/highereducation/EOF/EOF_Program_Resources.s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nj.gov/highereducation/EOF/EOF_Program_Resources.s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FY19 EOF Contract Budget Training Webinar</a:t>
            </a:r>
            <a:r>
              <a:rPr lang="en-US" b="1" dirty="0"/>
              <a:t/>
            </a:r>
            <a:br>
              <a:rPr lang="en-US" b="1" dirty="0"/>
            </a:br>
            <a:endParaRPr lang="en-US" b="1" dirty="0"/>
          </a:p>
        </p:txBody>
      </p:sp>
      <p:sp>
        <p:nvSpPr>
          <p:cNvPr id="3" name="Subtitle 2"/>
          <p:cNvSpPr>
            <a:spLocks noGrp="1"/>
          </p:cNvSpPr>
          <p:nvPr>
            <p:ph type="subTitle" idx="1"/>
          </p:nvPr>
        </p:nvSpPr>
        <p:spPr/>
        <p:txBody>
          <a:bodyPr>
            <a:normAutofit fontScale="85000" lnSpcReduction="20000"/>
          </a:bodyPr>
          <a:lstStyle/>
          <a:p>
            <a:r>
              <a:rPr lang="en-US" dirty="0" smtClean="0"/>
              <a:t>June 2018 - WEBINAR</a:t>
            </a:r>
          </a:p>
          <a:p>
            <a:r>
              <a:rPr lang="en-US" dirty="0" smtClean="0"/>
              <a:t>New Jersey Office of the Secretary of Higher Education (OSHE)</a:t>
            </a:r>
          </a:p>
          <a:p>
            <a:r>
              <a:rPr lang="en-US" dirty="0" smtClean="0"/>
              <a:t>Educational Opportunity Fund (EOF) Program</a:t>
            </a:r>
            <a:endParaRPr lang="en-US" dirty="0"/>
          </a:p>
        </p:txBody>
      </p:sp>
    </p:spTree>
    <p:extLst>
      <p:ext uri="{BB962C8B-B14F-4D97-AF65-F5344CB8AC3E}">
        <p14:creationId xmlns:p14="http://schemas.microsoft.com/office/powerpoint/2010/main" val="2227978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smtClean="0"/>
              <a:t>Contract Budget Attachment B1 – </a:t>
            </a:r>
            <a:r>
              <a:rPr lang="en-US" b="1" dirty="0" smtClean="0">
                <a:solidFill>
                  <a:srgbClr val="FF0000"/>
                </a:solidFill>
              </a:rPr>
              <a:t>REVISED FORMAT FOR FY19 </a:t>
            </a:r>
            <a:endParaRPr lang="en-US" b="1" dirty="0">
              <a:solidFill>
                <a:srgbClr val="FF0000"/>
              </a:solidFill>
            </a:endParaRPr>
          </a:p>
        </p:txBody>
      </p:sp>
      <p:sp>
        <p:nvSpPr>
          <p:cNvPr id="5" name="Text Placeholder 4"/>
          <p:cNvSpPr>
            <a:spLocks noGrp="1"/>
          </p:cNvSpPr>
          <p:nvPr>
            <p:ph type="body" idx="1"/>
          </p:nvPr>
        </p:nvSpPr>
        <p:spPr/>
        <p:txBody>
          <a:bodyPr>
            <a:normAutofit fontScale="92500"/>
          </a:bodyPr>
          <a:lstStyle/>
          <a:p>
            <a:r>
              <a:rPr lang="en-US" dirty="0" smtClean="0"/>
              <a:t>EOF Program Mission Statement &amp; support services (Respond to 4 questions)</a:t>
            </a:r>
            <a:endParaRPr lang="en-US" dirty="0"/>
          </a:p>
        </p:txBody>
      </p:sp>
      <p:sp>
        <p:nvSpPr>
          <p:cNvPr id="6" name="Content Placeholder 5"/>
          <p:cNvSpPr>
            <a:spLocks noGrp="1"/>
          </p:cNvSpPr>
          <p:nvPr>
            <p:ph sz="half" idx="2"/>
          </p:nvPr>
        </p:nvSpPr>
        <p:spPr>
          <a:solidFill>
            <a:schemeClr val="bg1"/>
          </a:solidFill>
          <a:ln>
            <a:solidFill>
              <a:schemeClr val="tx1"/>
            </a:solidFill>
          </a:ln>
        </p:spPr>
        <p:txBody>
          <a:bodyPr>
            <a:normAutofit/>
          </a:bodyPr>
          <a:lstStyle/>
          <a:p>
            <a:r>
              <a:rPr lang="en-US" dirty="0" smtClean="0"/>
              <a:t>Describe </a:t>
            </a:r>
            <a:r>
              <a:rPr lang="en-US" dirty="0"/>
              <a:t>the overall purpose of the campus-based EOF </a:t>
            </a:r>
            <a:r>
              <a:rPr lang="en-US" dirty="0" smtClean="0"/>
              <a:t>program</a:t>
            </a:r>
            <a:endParaRPr lang="en-US" dirty="0"/>
          </a:p>
          <a:p>
            <a:r>
              <a:rPr lang="en-US" dirty="0" smtClean="0"/>
              <a:t>Describe </a:t>
            </a:r>
            <a:r>
              <a:rPr lang="en-US" dirty="0"/>
              <a:t>how your program’s mission supports the overall mission of your institution</a:t>
            </a:r>
          </a:p>
          <a:p>
            <a:r>
              <a:rPr lang="en-US" dirty="0" smtClean="0"/>
              <a:t>Describe </a:t>
            </a:r>
            <a:r>
              <a:rPr lang="en-US" dirty="0"/>
              <a:t>how your program’s mission relates to the </a:t>
            </a:r>
            <a:r>
              <a:rPr lang="en-US" dirty="0" smtClean="0"/>
              <a:t>OSHE/EOF mission</a:t>
            </a:r>
            <a:endParaRPr lang="en-US" dirty="0"/>
          </a:p>
          <a:p>
            <a:r>
              <a:rPr lang="en-US" dirty="0"/>
              <a:t>L</a:t>
            </a:r>
            <a:r>
              <a:rPr lang="en-US" dirty="0" smtClean="0"/>
              <a:t>ist </a:t>
            </a:r>
            <a:r>
              <a:rPr lang="en-US" dirty="0"/>
              <a:t>the services to be </a:t>
            </a:r>
            <a:r>
              <a:rPr lang="en-US" dirty="0" smtClean="0"/>
              <a:t>provided during FY19</a:t>
            </a:r>
            <a:endParaRPr lang="en-US" dirty="0"/>
          </a:p>
        </p:txBody>
      </p:sp>
      <p:sp>
        <p:nvSpPr>
          <p:cNvPr id="7" name="Text Placeholder 6"/>
          <p:cNvSpPr>
            <a:spLocks noGrp="1"/>
          </p:cNvSpPr>
          <p:nvPr>
            <p:ph type="body" sz="quarter" idx="3"/>
          </p:nvPr>
        </p:nvSpPr>
        <p:spPr>
          <a:xfrm>
            <a:off x="6217920" y="1668685"/>
            <a:ext cx="4937760" cy="736282"/>
          </a:xfrm>
        </p:spPr>
        <p:txBody>
          <a:bodyPr>
            <a:normAutofit/>
          </a:bodyPr>
          <a:lstStyle/>
          <a:p>
            <a:r>
              <a:rPr lang="en-US" dirty="0" smtClean="0"/>
              <a:t>EOF Program Goals &amp; Objectives</a:t>
            </a:r>
            <a:endParaRPr lang="en-US" dirty="0"/>
          </a:p>
        </p:txBody>
      </p:sp>
      <p:sp>
        <p:nvSpPr>
          <p:cNvPr id="8" name="Content Placeholder 7"/>
          <p:cNvSpPr>
            <a:spLocks noGrp="1"/>
          </p:cNvSpPr>
          <p:nvPr>
            <p:ph sz="quarter" idx="4"/>
          </p:nvPr>
        </p:nvSpPr>
        <p:spPr>
          <a:xfrm>
            <a:off x="6217920" y="2199746"/>
            <a:ext cx="4937760" cy="4143375"/>
          </a:xfrm>
          <a:solidFill>
            <a:schemeClr val="bg1"/>
          </a:solidFill>
          <a:ln>
            <a:solidFill>
              <a:schemeClr val="tx1"/>
            </a:solidFill>
          </a:ln>
        </p:spPr>
        <p:txBody>
          <a:bodyPr>
            <a:normAutofit fontScale="70000" lnSpcReduction="20000"/>
          </a:bodyPr>
          <a:lstStyle/>
          <a:p>
            <a:pPr marL="0" indent="0" algn="ctr">
              <a:buNone/>
            </a:pPr>
            <a:r>
              <a:rPr lang="en-US" b="1" dirty="0" smtClean="0"/>
              <a:t> 7 Mandatory Goals</a:t>
            </a:r>
          </a:p>
          <a:p>
            <a:r>
              <a:rPr lang="en-US" sz="2300" dirty="0" smtClean="0"/>
              <a:t>1. Pre-freshman &amp; Renewal Summer Program </a:t>
            </a:r>
          </a:p>
          <a:p>
            <a:r>
              <a:rPr lang="en-US" sz="2300" dirty="0" smtClean="0"/>
              <a:t>2. Recruitment and Admission</a:t>
            </a:r>
          </a:p>
          <a:p>
            <a:r>
              <a:rPr lang="en-US" sz="2300" dirty="0" smtClean="0"/>
              <a:t>3. Assessment of Student Learning and Developmental Skills – Academic Support </a:t>
            </a:r>
          </a:p>
          <a:p>
            <a:r>
              <a:rPr lang="en-US" sz="2300" dirty="0" smtClean="0"/>
              <a:t>4. Student Learning and Development – Counseling Component</a:t>
            </a:r>
          </a:p>
          <a:p>
            <a:r>
              <a:rPr lang="en-US" sz="2300" dirty="0" smtClean="0"/>
              <a:t>5. Plans to address student retention: Program Retention Goals (Actual Percentages are required)</a:t>
            </a:r>
          </a:p>
          <a:p>
            <a:r>
              <a:rPr lang="en-US" sz="2300" dirty="0" smtClean="0"/>
              <a:t>6. Plans to address student persistence and time to completion (Percentage of Students to achieve SAP is required)</a:t>
            </a:r>
          </a:p>
          <a:p>
            <a:r>
              <a:rPr lang="en-US" sz="2300" dirty="0" smtClean="0"/>
              <a:t>7. Plans to address student graduation (or transfer to a senior institution if applicable), and student participation in graduate/professional school/post-graduate training and career planning</a:t>
            </a:r>
            <a:endParaRPr lang="en-US" sz="2300" dirty="0"/>
          </a:p>
        </p:txBody>
      </p:sp>
    </p:spTree>
    <p:extLst>
      <p:ext uri="{BB962C8B-B14F-4D97-AF65-F5344CB8AC3E}">
        <p14:creationId xmlns:p14="http://schemas.microsoft.com/office/powerpoint/2010/main" val="3741513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 y="2985543"/>
            <a:ext cx="11387137" cy="3170099"/>
          </a:xfrm>
          <a:prstGeom prst="rect">
            <a:avLst/>
          </a:prstGeom>
          <a:noFill/>
        </p:spPr>
        <p:txBody>
          <a:bodyPr wrap="square" rtlCol="0">
            <a:spAutoFit/>
          </a:bodyPr>
          <a:lstStyle/>
          <a:p>
            <a:pPr algn="ctr"/>
            <a:r>
              <a:rPr lang="en-US" sz="4000" dirty="0" smtClean="0"/>
              <a:t>Contract Attachment B1 can be accessed at:</a:t>
            </a:r>
          </a:p>
          <a:p>
            <a:pPr algn="ctr"/>
            <a:endParaRPr lang="en-US" sz="4000" dirty="0" smtClean="0">
              <a:hlinkClick r:id="rId2" action="ppaction://hlinkfile"/>
            </a:endParaRPr>
          </a:p>
          <a:p>
            <a:pPr algn="ctr"/>
            <a:r>
              <a:rPr lang="en-US" sz="4000" dirty="0">
                <a:hlinkClick r:id="rId3"/>
              </a:rPr>
              <a:t>http://www.nj.gov/highereducation/EOF/EOF_Forms.shtml</a:t>
            </a:r>
            <a:endParaRPr lang="en-US" sz="4000" dirty="0"/>
          </a:p>
          <a:p>
            <a:pPr algn="ctr"/>
            <a:endParaRPr lang="en-US" sz="4000" dirty="0">
              <a:hlinkClick r:id="rId2" action="ppaction://hlinkfile"/>
            </a:endParaRPr>
          </a:p>
        </p:txBody>
      </p:sp>
      <p:sp>
        <p:nvSpPr>
          <p:cNvPr id="3" name="Title 2"/>
          <p:cNvSpPr>
            <a:spLocks noGrp="1"/>
          </p:cNvSpPr>
          <p:nvPr>
            <p:ph type="title"/>
          </p:nvPr>
        </p:nvSpPr>
        <p:spPr/>
        <p:txBody>
          <a:bodyPr/>
          <a:lstStyle/>
          <a:p>
            <a:r>
              <a:rPr lang="en-US" dirty="0" smtClean="0"/>
              <a:t>Contract Attachment B1 </a:t>
            </a:r>
            <a:endParaRPr lang="en-US" dirty="0"/>
          </a:p>
        </p:txBody>
      </p:sp>
    </p:spTree>
    <p:extLst>
      <p:ext uri="{BB962C8B-B14F-4D97-AF65-F5344CB8AC3E}">
        <p14:creationId xmlns:p14="http://schemas.microsoft.com/office/powerpoint/2010/main" val="3757388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REMINDER	 - DUE DATE</a:t>
            </a:r>
            <a:endParaRPr lang="en-US" b="1" dirty="0"/>
          </a:p>
        </p:txBody>
      </p:sp>
      <p:sp>
        <p:nvSpPr>
          <p:cNvPr id="3" name="Content Placeholder 2"/>
          <p:cNvSpPr>
            <a:spLocks noGrp="1"/>
          </p:cNvSpPr>
          <p:nvPr>
            <p:ph idx="1"/>
          </p:nvPr>
        </p:nvSpPr>
        <p:spPr/>
        <p:txBody>
          <a:bodyPr/>
          <a:lstStyle/>
          <a:p>
            <a:endParaRPr lang="en-US" dirty="0" smtClean="0"/>
          </a:p>
          <a:p>
            <a:endParaRPr lang="en-US" dirty="0"/>
          </a:p>
          <a:p>
            <a:pPr algn="ctr"/>
            <a:r>
              <a:rPr lang="en-US" sz="3200" b="1" dirty="0" smtClean="0"/>
              <a:t>B1 CONTRACT ATTACHMENTS MUST BE </a:t>
            </a:r>
            <a:r>
              <a:rPr lang="en-US" sz="3200" b="1" u="sng" dirty="0" smtClean="0"/>
              <a:t>EMAILED</a:t>
            </a:r>
            <a:r>
              <a:rPr lang="en-US" sz="3200" b="1" dirty="0" smtClean="0"/>
              <a:t> TO YOUR PROGRAM LIAISON BY:</a:t>
            </a:r>
          </a:p>
          <a:p>
            <a:pPr algn="ctr"/>
            <a:endParaRPr lang="en-US" sz="3200" dirty="0"/>
          </a:p>
          <a:p>
            <a:pPr algn="ctr"/>
            <a:r>
              <a:rPr lang="en-US" sz="3200" b="1" dirty="0" smtClean="0">
                <a:solidFill>
                  <a:srgbClr val="FF0000"/>
                </a:solidFill>
              </a:rPr>
              <a:t>Monday, July 9, 2018</a:t>
            </a:r>
            <a:endParaRPr lang="en-US" sz="3200" b="1" dirty="0">
              <a:solidFill>
                <a:srgbClr val="FF0000"/>
              </a:solidFill>
            </a:endParaRPr>
          </a:p>
        </p:txBody>
      </p:sp>
    </p:spTree>
    <p:extLst>
      <p:ext uri="{BB962C8B-B14F-4D97-AF65-F5344CB8AC3E}">
        <p14:creationId xmlns:p14="http://schemas.microsoft.com/office/powerpoint/2010/main" val="2299864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534400" cy="835152"/>
          </a:xfrm>
        </p:spPr>
        <p:txBody>
          <a:bodyPr>
            <a:noAutofit/>
          </a:bodyPr>
          <a:lstStyle/>
          <a:p>
            <a:pPr algn="ctr"/>
            <a:r>
              <a:rPr lang="en-US" sz="2400" b="1" dirty="0">
                <a:latin typeface="+mn-lt"/>
              </a:rPr>
              <a:t>Components of Contract Attachment B2- Summer Program</a:t>
            </a:r>
          </a:p>
        </p:txBody>
      </p:sp>
      <p:sp>
        <p:nvSpPr>
          <p:cNvPr id="3" name="Text Placeholder 2"/>
          <p:cNvSpPr>
            <a:spLocks noGrp="1"/>
          </p:cNvSpPr>
          <p:nvPr>
            <p:ph type="body" idx="1"/>
          </p:nvPr>
        </p:nvSpPr>
        <p:spPr/>
        <p:txBody>
          <a:bodyPr>
            <a:normAutofit fontScale="92500" lnSpcReduction="10000"/>
          </a:bodyPr>
          <a:lstStyle/>
          <a:p>
            <a:pPr algn="ctr"/>
            <a:r>
              <a:rPr lang="en-US" u="sng" dirty="0" smtClean="0"/>
              <a:t>Summer Program </a:t>
            </a:r>
          </a:p>
          <a:p>
            <a:pPr algn="ctr"/>
            <a:r>
              <a:rPr lang="en-US" u="sng" dirty="0" smtClean="0"/>
              <a:t>Support Services</a:t>
            </a:r>
            <a:endParaRPr lang="en-US" u="sng" dirty="0"/>
          </a:p>
        </p:txBody>
      </p:sp>
      <p:sp>
        <p:nvSpPr>
          <p:cNvPr id="4" name="Content Placeholder 3"/>
          <p:cNvSpPr>
            <a:spLocks noGrp="1"/>
          </p:cNvSpPr>
          <p:nvPr>
            <p:ph sz="half" idx="2"/>
          </p:nvPr>
        </p:nvSpPr>
        <p:spPr/>
        <p:txBody>
          <a:bodyPr>
            <a:normAutofit/>
          </a:bodyPr>
          <a:lstStyle/>
          <a:p>
            <a:r>
              <a:rPr lang="en-US" dirty="0" smtClean="0"/>
              <a:t>Personnel salaries &amp; wages </a:t>
            </a:r>
            <a:r>
              <a:rPr lang="en-US" sz="1600" dirty="0"/>
              <a:t>(</a:t>
            </a:r>
            <a:r>
              <a:rPr lang="en-US" sz="1600" i="1" dirty="0"/>
              <a:t>do not include </a:t>
            </a:r>
            <a:r>
              <a:rPr lang="en-US" sz="1600" i="1" dirty="0" smtClean="0"/>
              <a:t>instructors’ salaries </a:t>
            </a:r>
            <a:r>
              <a:rPr lang="en-US" sz="1600" i="1" dirty="0"/>
              <a:t>for cost of instruction if students are charged tuition for the course</a:t>
            </a:r>
            <a:r>
              <a:rPr lang="en-US" sz="1600" i="1" dirty="0" smtClean="0"/>
              <a:t>)</a:t>
            </a:r>
          </a:p>
          <a:p>
            <a:endParaRPr lang="en-US" sz="1600" i="1" dirty="0"/>
          </a:p>
          <a:p>
            <a:r>
              <a:rPr lang="en-US" dirty="0" smtClean="0"/>
              <a:t>Educational materials &amp; supplies </a:t>
            </a:r>
            <a:r>
              <a:rPr lang="en-US" sz="1600" dirty="0"/>
              <a:t>(do not include cost of textbooks for initial &amp; renewal summer program participants</a:t>
            </a:r>
            <a:r>
              <a:rPr lang="en-US" sz="1600" dirty="0" smtClean="0"/>
              <a:t>)</a:t>
            </a:r>
          </a:p>
          <a:p>
            <a:endParaRPr lang="en-US" sz="1600" dirty="0"/>
          </a:p>
          <a:p>
            <a:r>
              <a:rPr lang="en-US" dirty="0" smtClean="0"/>
              <a:t>Other administrative costs</a:t>
            </a:r>
            <a:endParaRPr lang="en-US" dirty="0"/>
          </a:p>
        </p:txBody>
      </p:sp>
      <p:sp>
        <p:nvSpPr>
          <p:cNvPr id="5" name="Text Placeholder 4"/>
          <p:cNvSpPr>
            <a:spLocks noGrp="1"/>
          </p:cNvSpPr>
          <p:nvPr>
            <p:ph type="body" sz="quarter" idx="3"/>
          </p:nvPr>
        </p:nvSpPr>
        <p:spPr/>
        <p:txBody>
          <a:bodyPr>
            <a:noAutofit/>
          </a:bodyPr>
          <a:lstStyle/>
          <a:p>
            <a:pPr algn="ctr"/>
            <a:r>
              <a:rPr lang="en-US" sz="2200" u="sng" dirty="0"/>
              <a:t>Initial &amp; Renewal</a:t>
            </a:r>
          </a:p>
          <a:p>
            <a:pPr algn="ctr"/>
            <a:r>
              <a:rPr lang="en-US" sz="2200" u="sng" dirty="0"/>
              <a:t> Cost of Education</a:t>
            </a:r>
          </a:p>
        </p:txBody>
      </p:sp>
      <p:sp>
        <p:nvSpPr>
          <p:cNvPr id="6" name="Content Placeholder 5"/>
          <p:cNvSpPr>
            <a:spLocks noGrp="1"/>
          </p:cNvSpPr>
          <p:nvPr>
            <p:ph sz="quarter" idx="4"/>
          </p:nvPr>
        </p:nvSpPr>
        <p:spPr/>
        <p:txBody>
          <a:bodyPr>
            <a:normAutofit/>
          </a:bodyPr>
          <a:lstStyle/>
          <a:p>
            <a:pPr algn="ctr"/>
            <a:r>
              <a:rPr lang="en-US" dirty="0" smtClean="0"/>
              <a:t>Tuition</a:t>
            </a:r>
          </a:p>
          <a:p>
            <a:pPr algn="ctr"/>
            <a:r>
              <a:rPr lang="en-US" dirty="0" smtClean="0"/>
              <a:t>Fees</a:t>
            </a:r>
          </a:p>
          <a:p>
            <a:pPr algn="ctr"/>
            <a:r>
              <a:rPr lang="en-US" dirty="0" smtClean="0"/>
              <a:t>Room </a:t>
            </a:r>
          </a:p>
          <a:p>
            <a:pPr algn="ctr"/>
            <a:r>
              <a:rPr lang="en-US" dirty="0" smtClean="0"/>
              <a:t>Board </a:t>
            </a:r>
          </a:p>
          <a:p>
            <a:pPr algn="ctr"/>
            <a:r>
              <a:rPr lang="en-US" dirty="0" smtClean="0"/>
              <a:t>Books</a:t>
            </a:r>
          </a:p>
          <a:p>
            <a:pPr algn="ctr"/>
            <a:r>
              <a:rPr lang="en-US" dirty="0" smtClean="0"/>
              <a:t>Stipends </a:t>
            </a:r>
          </a:p>
          <a:p>
            <a:pPr algn="ctr"/>
            <a:r>
              <a:rPr lang="en-US" dirty="0" smtClean="0"/>
              <a:t>Insurance</a:t>
            </a:r>
            <a:endParaRPr lang="en-US" dirty="0"/>
          </a:p>
        </p:txBody>
      </p:sp>
    </p:spTree>
    <p:extLst>
      <p:ext uri="{BB962C8B-B14F-4D97-AF65-F5344CB8AC3E}">
        <p14:creationId xmlns:p14="http://schemas.microsoft.com/office/powerpoint/2010/main" val="2236409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12976" y="515112"/>
            <a:ext cx="8683752" cy="911352"/>
          </a:xfrm>
        </p:spPr>
        <p:txBody>
          <a:bodyPr>
            <a:noAutofit/>
          </a:bodyPr>
          <a:lstStyle/>
          <a:p>
            <a:pPr algn="ctr"/>
            <a:r>
              <a:rPr lang="en-US" sz="4000" b="1" dirty="0"/>
              <a:t>Disbursement</a:t>
            </a:r>
            <a:br>
              <a:rPr lang="en-US" sz="4000" b="1" dirty="0"/>
            </a:br>
            <a:r>
              <a:rPr lang="en-US" sz="4000" b="1" dirty="0"/>
              <a:t>Summer Program Article III Allocation</a:t>
            </a:r>
          </a:p>
        </p:txBody>
      </p:sp>
      <p:sp>
        <p:nvSpPr>
          <p:cNvPr id="10" name="TextBox 9"/>
          <p:cNvSpPr txBox="1"/>
          <p:nvPr/>
        </p:nvSpPr>
        <p:spPr>
          <a:xfrm>
            <a:off x="2788920" y="1724407"/>
            <a:ext cx="7391400" cy="4985980"/>
          </a:xfrm>
          <a:prstGeom prst="rect">
            <a:avLst/>
          </a:prstGeom>
          <a:noFill/>
        </p:spPr>
        <p:txBody>
          <a:bodyPr wrap="square" rtlCol="0">
            <a:spAutoFit/>
          </a:bodyPr>
          <a:lstStyle/>
          <a:p>
            <a:r>
              <a:rPr lang="en-US" sz="2000" dirty="0" smtClean="0"/>
              <a:t>Historically speaking, Article </a:t>
            </a:r>
            <a:r>
              <a:rPr lang="en-US" sz="2000" dirty="0"/>
              <a:t>III Summer program funds are disbursed </a:t>
            </a:r>
            <a:r>
              <a:rPr lang="en-US" sz="2000" dirty="0" smtClean="0"/>
              <a:t>in two installments. However this is subject to change based on available resources.</a:t>
            </a:r>
            <a:endParaRPr lang="en-US" sz="2000" dirty="0"/>
          </a:p>
          <a:p>
            <a:endParaRPr lang="en-US" sz="2000" dirty="0"/>
          </a:p>
          <a:p>
            <a:pPr marL="285750" indent="-285750">
              <a:buFont typeface="Arial" panose="020B0604020202020204" pitchFamily="34" charset="0"/>
              <a:buChar char="•"/>
            </a:pPr>
            <a:r>
              <a:rPr lang="en-US" sz="2000" dirty="0" smtClean="0"/>
              <a:t>Payment </a:t>
            </a:r>
            <a:r>
              <a:rPr lang="en-US" sz="2000" dirty="0"/>
              <a:t># 1 will </a:t>
            </a:r>
            <a:r>
              <a:rPr lang="en-US" sz="2000" dirty="0" smtClean="0"/>
              <a:t>equal </a:t>
            </a:r>
            <a:r>
              <a:rPr lang="en-US" sz="2000" dirty="0"/>
              <a:t>75% of a program’s summer program Article III allocation</a:t>
            </a:r>
          </a:p>
          <a:p>
            <a:endParaRPr lang="en-US" sz="2000" dirty="0"/>
          </a:p>
          <a:p>
            <a:pPr marL="285750" indent="-285750">
              <a:buFont typeface="Arial" panose="020B0604020202020204" pitchFamily="34" charset="0"/>
              <a:buChar char="•"/>
            </a:pPr>
            <a:r>
              <a:rPr lang="en-US" sz="2000" dirty="0"/>
              <a:t>Funds are disbursed approximately 30 days after the Governor signs the fiscal year appropriations act.</a:t>
            </a:r>
          </a:p>
          <a:p>
            <a:endParaRPr lang="en-US" sz="2000" dirty="0"/>
          </a:p>
          <a:p>
            <a:pPr marL="285750" indent="-285750">
              <a:buFont typeface="Arial" panose="020B0604020202020204" pitchFamily="34" charset="0"/>
              <a:buChar char="•"/>
            </a:pPr>
            <a:r>
              <a:rPr lang="en-US" sz="2000" dirty="0"/>
              <a:t>Payment #2 </a:t>
            </a:r>
            <a:r>
              <a:rPr lang="en-US" sz="2000" dirty="0" smtClean="0"/>
              <a:t>will be </a:t>
            </a:r>
            <a:r>
              <a:rPr lang="en-US" sz="2000" dirty="0"/>
              <a:t>based on </a:t>
            </a:r>
            <a:r>
              <a:rPr lang="en-US" sz="2000" dirty="0" smtClean="0"/>
              <a:t>your final </a:t>
            </a:r>
            <a:r>
              <a:rPr lang="en-US" sz="2000" dirty="0"/>
              <a:t>expenditure report, desk audit and balance</a:t>
            </a:r>
          </a:p>
          <a:p>
            <a:endParaRPr lang="en-US" sz="2000" dirty="0"/>
          </a:p>
          <a:p>
            <a:pPr marL="285750" indent="-285750">
              <a:buFont typeface="Arial" panose="020B0604020202020204" pitchFamily="34" charset="0"/>
              <a:buChar char="•"/>
            </a:pPr>
            <a:r>
              <a:rPr lang="en-US" sz="2000" dirty="0"/>
              <a:t>The final payment will be disbursed only</a:t>
            </a:r>
            <a:r>
              <a:rPr lang="en-US" sz="2000" dirty="0">
                <a:solidFill>
                  <a:srgbClr val="FF0000"/>
                </a:solidFill>
              </a:rPr>
              <a:t> </a:t>
            </a:r>
            <a:r>
              <a:rPr lang="en-US" sz="2000" dirty="0"/>
              <a:t>after </a:t>
            </a:r>
            <a:r>
              <a:rPr lang="en-US" sz="2000" dirty="0" smtClean="0"/>
              <a:t>the summer </a:t>
            </a:r>
            <a:r>
              <a:rPr lang="en-US" sz="2000" dirty="0"/>
              <a:t>program expenditure report is received and reviewed.</a:t>
            </a:r>
          </a:p>
          <a:p>
            <a:r>
              <a:rPr lang="en-US" dirty="0"/>
              <a:t> </a:t>
            </a:r>
          </a:p>
        </p:txBody>
      </p:sp>
    </p:spTree>
    <p:extLst>
      <p:ext uri="{BB962C8B-B14F-4D97-AF65-F5344CB8AC3E}">
        <p14:creationId xmlns:p14="http://schemas.microsoft.com/office/powerpoint/2010/main" val="1872499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Disbursement</a:t>
            </a:r>
            <a:br>
              <a:rPr lang="en-US" b="1" dirty="0"/>
            </a:br>
            <a:r>
              <a:rPr lang="en-US" b="1" dirty="0"/>
              <a:t>Summer Program Article </a:t>
            </a:r>
            <a:r>
              <a:rPr lang="en-US" b="1" dirty="0" smtClean="0"/>
              <a:t>IV </a:t>
            </a:r>
            <a:r>
              <a:rPr lang="en-US" b="1" dirty="0"/>
              <a:t>Allocation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sz="2800" dirty="0" smtClean="0"/>
              <a:t>A number of Institutions and programs may be identified by the EOF Central Office to receive Article IV funding. </a:t>
            </a:r>
          </a:p>
          <a:p>
            <a:pPr>
              <a:buFontTx/>
              <a:buChar char="-"/>
            </a:pPr>
            <a:r>
              <a:rPr lang="en-US" sz="2800" dirty="0" smtClean="0"/>
              <a:t>This funding is used to replace Article III funds that would have been budgeted toward program support. </a:t>
            </a:r>
          </a:p>
          <a:p>
            <a:pPr>
              <a:buFontTx/>
              <a:buChar char="-"/>
            </a:pPr>
            <a:r>
              <a:rPr lang="en-US" sz="2800" dirty="0"/>
              <a:t> </a:t>
            </a:r>
            <a:r>
              <a:rPr lang="en-US" sz="2800" dirty="0" smtClean="0"/>
              <a:t>Programs that are selected will be contacted by the EOF Central Office and will have their summer budget and contracts modified to reflect this award.</a:t>
            </a:r>
          </a:p>
          <a:p>
            <a:pPr>
              <a:buFontTx/>
              <a:buChar char="-"/>
            </a:pPr>
            <a:r>
              <a:rPr lang="en-US" sz="2800" dirty="0"/>
              <a:t> </a:t>
            </a:r>
            <a:r>
              <a:rPr lang="en-US" sz="2800" dirty="0" smtClean="0"/>
              <a:t>100% of the Article IV funding that a program receives in the summer is sent as part of the program’s advance funding. </a:t>
            </a:r>
          </a:p>
        </p:txBody>
      </p:sp>
    </p:spTree>
    <p:extLst>
      <p:ext uri="{BB962C8B-B14F-4D97-AF65-F5344CB8AC3E}">
        <p14:creationId xmlns:p14="http://schemas.microsoft.com/office/powerpoint/2010/main" val="1416028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2574"/>
            <a:ext cx="12072937" cy="4154984"/>
          </a:xfrm>
          <a:prstGeom prst="rect">
            <a:avLst/>
          </a:prstGeom>
          <a:noFill/>
        </p:spPr>
        <p:txBody>
          <a:bodyPr wrap="square" rtlCol="0">
            <a:spAutoFit/>
          </a:bodyPr>
          <a:lstStyle/>
          <a:p>
            <a:pPr algn="ctr"/>
            <a:r>
              <a:rPr lang="en-US" sz="4400" dirty="0" smtClean="0"/>
              <a:t>FY19 Contract Attachment B2 Summer 2018 Program can be accessed at:</a:t>
            </a:r>
          </a:p>
          <a:p>
            <a:pPr algn="ctr"/>
            <a:endParaRPr lang="en-US" sz="4400" dirty="0"/>
          </a:p>
          <a:p>
            <a:pPr algn="ctr"/>
            <a:r>
              <a:rPr lang="en-US" sz="4400" dirty="0">
                <a:hlinkClick r:id="rId2"/>
              </a:rPr>
              <a:t>http://</a:t>
            </a:r>
            <a:r>
              <a:rPr lang="en-US" sz="4400" dirty="0" smtClean="0">
                <a:hlinkClick r:id="rId2"/>
              </a:rPr>
              <a:t>www.nj.gov/highereducation/EOF/EOF_Forms.shtml</a:t>
            </a:r>
            <a:endParaRPr lang="en-US" sz="4400" dirty="0" smtClean="0"/>
          </a:p>
          <a:p>
            <a:pPr algn="ctr"/>
            <a:endParaRPr lang="en-US" sz="4400" dirty="0"/>
          </a:p>
        </p:txBody>
      </p:sp>
      <p:sp>
        <p:nvSpPr>
          <p:cNvPr id="3" name="Title 2"/>
          <p:cNvSpPr>
            <a:spLocks noGrp="1"/>
          </p:cNvSpPr>
          <p:nvPr>
            <p:ph type="title"/>
          </p:nvPr>
        </p:nvSpPr>
        <p:spPr/>
        <p:txBody>
          <a:bodyPr>
            <a:normAutofit/>
          </a:bodyPr>
          <a:lstStyle/>
          <a:p>
            <a:pPr algn="ctr"/>
            <a:r>
              <a:rPr lang="en-US" sz="6000" b="1" dirty="0" smtClean="0"/>
              <a:t>Contract Attachment B2</a:t>
            </a:r>
            <a:endParaRPr lang="en-US" sz="6000" b="1" dirty="0"/>
          </a:p>
        </p:txBody>
      </p:sp>
    </p:spTree>
    <p:extLst>
      <p:ext uri="{BB962C8B-B14F-4D97-AF65-F5344CB8AC3E}">
        <p14:creationId xmlns:p14="http://schemas.microsoft.com/office/powerpoint/2010/main" val="2698399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09450"/>
            <a:ext cx="8686800" cy="770709"/>
          </a:xfrm>
        </p:spPr>
        <p:txBody>
          <a:bodyPr>
            <a:noAutofit/>
          </a:bodyPr>
          <a:lstStyle/>
          <a:p>
            <a:pPr algn="ctr"/>
            <a:r>
              <a:rPr lang="en-US" sz="2800" dirty="0"/>
              <a:t/>
            </a:r>
            <a:br>
              <a:rPr lang="en-US" sz="2800" dirty="0"/>
            </a:br>
            <a:r>
              <a:rPr lang="en-US" sz="2800" b="1" dirty="0"/>
              <a:t>Summer Program Budget Transfers/Modifications/Adjustments</a:t>
            </a:r>
          </a:p>
        </p:txBody>
      </p:sp>
      <p:sp>
        <p:nvSpPr>
          <p:cNvPr id="4" name="TextBox 3"/>
          <p:cNvSpPr txBox="1"/>
          <p:nvPr/>
        </p:nvSpPr>
        <p:spPr>
          <a:xfrm>
            <a:off x="3233738" y="1919287"/>
            <a:ext cx="6172200" cy="4278094"/>
          </a:xfrm>
          <a:prstGeom prst="rect">
            <a:avLst/>
          </a:prstGeom>
          <a:noFill/>
        </p:spPr>
        <p:txBody>
          <a:bodyPr wrap="square" rtlCol="0">
            <a:spAutoFit/>
          </a:bodyPr>
          <a:lstStyle/>
          <a:p>
            <a:r>
              <a:rPr lang="en-US" dirty="0" smtClean="0"/>
              <a:t>Reminder: Programs </a:t>
            </a:r>
            <a:r>
              <a:rPr lang="en-US" dirty="0"/>
              <a:t>m</a:t>
            </a:r>
            <a:r>
              <a:rPr lang="en-US" dirty="0" smtClean="0"/>
              <a:t>ust notify their </a:t>
            </a:r>
            <a:r>
              <a:rPr lang="en-US" dirty="0"/>
              <a:t>EOF program liaison </a:t>
            </a:r>
            <a:r>
              <a:rPr lang="en-US" dirty="0" smtClean="0"/>
              <a:t>via </a:t>
            </a:r>
          </a:p>
          <a:p>
            <a:r>
              <a:rPr lang="en-US" dirty="0" smtClean="0"/>
              <a:t>e-mail. </a:t>
            </a:r>
            <a:endParaRPr lang="en-US" dirty="0"/>
          </a:p>
          <a:p>
            <a:endParaRPr lang="en-US" dirty="0"/>
          </a:p>
          <a:p>
            <a:r>
              <a:rPr lang="en-US" dirty="0"/>
              <a:t>Fully explain each change you wish to make:</a:t>
            </a:r>
          </a:p>
          <a:p>
            <a:r>
              <a:rPr lang="en-US" dirty="0"/>
              <a:t>(</a:t>
            </a:r>
            <a:r>
              <a:rPr lang="en-US" sz="1400" dirty="0"/>
              <a:t>i.e. </a:t>
            </a:r>
            <a:r>
              <a:rPr lang="en-US" sz="1400" dirty="0" smtClean="0"/>
              <a:t>You projected a summer program enrollment of 25 students and you only enrolled 24. This results in $1,050 being available. Therefore, you are requesting to move </a:t>
            </a:r>
            <a:r>
              <a:rPr lang="en-US" sz="1400" dirty="0"/>
              <a:t>$1,000 </a:t>
            </a:r>
            <a:r>
              <a:rPr lang="en-US" sz="1400" dirty="0" smtClean="0"/>
              <a:t>of EOF funds from initial </a:t>
            </a:r>
            <a:r>
              <a:rPr lang="en-US" sz="1400" dirty="0"/>
              <a:t>student tuition &amp; $50 </a:t>
            </a:r>
            <a:r>
              <a:rPr lang="en-US" sz="1400" dirty="0" smtClean="0"/>
              <a:t>of EOF funds from initial </a:t>
            </a:r>
            <a:r>
              <a:rPr lang="en-US" sz="1400" dirty="0"/>
              <a:t>student fees to renewal students’ books which will result in a grand total of $1,050 in renewal student book costs funded by EOF)</a:t>
            </a:r>
          </a:p>
          <a:p>
            <a:endParaRPr lang="en-US" dirty="0"/>
          </a:p>
          <a:p>
            <a:r>
              <a:rPr lang="en-US" dirty="0"/>
              <a:t>Response to your budget modification request</a:t>
            </a:r>
            <a:r>
              <a:rPr lang="en-US" dirty="0">
                <a:solidFill>
                  <a:srgbClr val="FF0000"/>
                </a:solidFill>
              </a:rPr>
              <a:t> </a:t>
            </a:r>
            <a:r>
              <a:rPr lang="en-US" dirty="0"/>
              <a:t>will be returned by e-mail that should then be attached to your FY </a:t>
            </a:r>
            <a:r>
              <a:rPr lang="en-US" dirty="0" smtClean="0"/>
              <a:t>2018 </a:t>
            </a:r>
            <a:r>
              <a:rPr lang="en-US" dirty="0"/>
              <a:t>contract for expenditure report reference and</a:t>
            </a:r>
            <a:r>
              <a:rPr lang="en-US" dirty="0">
                <a:solidFill>
                  <a:srgbClr val="FF0000"/>
                </a:solidFill>
              </a:rPr>
              <a:t> </a:t>
            </a:r>
            <a:r>
              <a:rPr lang="en-US" dirty="0"/>
              <a:t>audit purposes.</a:t>
            </a:r>
          </a:p>
          <a:p>
            <a:endParaRPr lang="en-US" dirty="0"/>
          </a:p>
          <a:p>
            <a:r>
              <a:rPr lang="en-US" dirty="0"/>
              <a:t>The </a:t>
            </a:r>
            <a:r>
              <a:rPr lang="en-US" dirty="0" smtClean="0"/>
              <a:t>approved budget </a:t>
            </a:r>
            <a:r>
              <a:rPr lang="en-US" dirty="0"/>
              <a:t>modification must be reflected in your summer program expenditure </a:t>
            </a:r>
            <a:r>
              <a:rPr lang="en-US" dirty="0" smtClean="0"/>
              <a:t>report.</a:t>
            </a:r>
            <a:endParaRPr lang="en-US" dirty="0"/>
          </a:p>
        </p:txBody>
      </p:sp>
    </p:spTree>
    <p:extLst>
      <p:ext uri="{BB962C8B-B14F-4D97-AF65-F5344CB8AC3E}">
        <p14:creationId xmlns:p14="http://schemas.microsoft.com/office/powerpoint/2010/main" val="1703260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683752" cy="758952"/>
          </a:xfrm>
        </p:spPr>
        <p:txBody>
          <a:bodyPr>
            <a:noAutofit/>
          </a:bodyPr>
          <a:lstStyle/>
          <a:p>
            <a:pPr algn="ctr"/>
            <a:r>
              <a:rPr lang="en-US" sz="2400" b="1" dirty="0"/>
              <a:t>Contract Attachment C1- Summer Program Expenditure Report</a:t>
            </a:r>
          </a:p>
        </p:txBody>
      </p:sp>
      <p:sp>
        <p:nvSpPr>
          <p:cNvPr id="3" name="TextBox 2"/>
          <p:cNvSpPr txBox="1"/>
          <p:nvPr/>
        </p:nvSpPr>
        <p:spPr>
          <a:xfrm>
            <a:off x="2217420" y="1985011"/>
            <a:ext cx="7620000" cy="3231654"/>
          </a:xfrm>
          <a:prstGeom prst="rect">
            <a:avLst/>
          </a:prstGeom>
          <a:noFill/>
        </p:spPr>
        <p:txBody>
          <a:bodyPr wrap="square" rtlCol="0">
            <a:spAutoFit/>
          </a:bodyPr>
          <a:lstStyle/>
          <a:p>
            <a:r>
              <a:rPr lang="en-US" dirty="0"/>
              <a:t>Appears as </a:t>
            </a:r>
            <a:r>
              <a:rPr lang="en-US" dirty="0" smtClean="0"/>
              <a:t>seven </a:t>
            </a:r>
            <a:r>
              <a:rPr lang="en-US" dirty="0"/>
              <a:t>worksheet tabs on contract budget attachment B2</a:t>
            </a:r>
          </a:p>
          <a:p>
            <a:endParaRPr lang="en-US" dirty="0"/>
          </a:p>
          <a:p>
            <a:pPr algn="ctr"/>
            <a:r>
              <a:rPr lang="en-US" sz="2400" b="1" dirty="0"/>
              <a:t>Submission deadline date: </a:t>
            </a:r>
            <a:r>
              <a:rPr lang="en-US" sz="2400" b="1" dirty="0">
                <a:solidFill>
                  <a:srgbClr val="FF0000"/>
                </a:solidFill>
              </a:rPr>
              <a:t>September </a:t>
            </a:r>
            <a:r>
              <a:rPr lang="en-US" sz="2400" b="1" dirty="0" smtClean="0">
                <a:solidFill>
                  <a:srgbClr val="FF0000"/>
                </a:solidFill>
              </a:rPr>
              <a:t>17, 2018</a:t>
            </a:r>
            <a:endParaRPr lang="en-US" sz="2400" b="1" baseline="30000" dirty="0">
              <a:solidFill>
                <a:srgbClr val="FF0000"/>
              </a:solidFill>
            </a:endParaRPr>
          </a:p>
          <a:p>
            <a:endParaRPr lang="en-US" dirty="0"/>
          </a:p>
          <a:p>
            <a:r>
              <a:rPr lang="en-US" dirty="0"/>
              <a:t>On the tab labeled “INT SSR” the </a:t>
            </a:r>
            <a:r>
              <a:rPr lang="en-US" dirty="0" smtClean="0"/>
              <a:t>total EOF term request column when added </a:t>
            </a:r>
            <a:r>
              <a:rPr lang="en-US" dirty="0"/>
              <a:t>should equal the grand total of initial cost of education in the </a:t>
            </a:r>
            <a:r>
              <a:rPr lang="en-US" dirty="0" smtClean="0"/>
              <a:t>“EOF expended</a:t>
            </a:r>
            <a:r>
              <a:rPr lang="en-US" dirty="0"/>
              <a:t>” column of the expenditure report worksheet tab labeled  “Sum COE Initials”</a:t>
            </a:r>
          </a:p>
          <a:p>
            <a:endParaRPr lang="en-US" dirty="0"/>
          </a:p>
          <a:p>
            <a:r>
              <a:rPr lang="en-US" dirty="0"/>
              <a:t>Likewise, on the tab labeled “Ren SSR” the grand total should equal the  grand total of the renewal cost of education in the </a:t>
            </a:r>
            <a:r>
              <a:rPr lang="en-US" dirty="0" smtClean="0"/>
              <a:t>“EOF expended</a:t>
            </a:r>
            <a:r>
              <a:rPr lang="en-US" dirty="0"/>
              <a:t>” column of the expenditure report worksheet tab labeled “COE Renewals..”</a:t>
            </a:r>
          </a:p>
        </p:txBody>
      </p:sp>
    </p:spTree>
    <p:extLst>
      <p:ext uri="{BB962C8B-B14F-4D97-AF65-F5344CB8AC3E}">
        <p14:creationId xmlns:p14="http://schemas.microsoft.com/office/powerpoint/2010/main" val="2076296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Summer Program Budget/Report – Due Date Summary:</a:t>
            </a:r>
            <a:endParaRPr lang="en-US" b="1" dirty="0"/>
          </a:p>
        </p:txBody>
      </p:sp>
      <p:sp>
        <p:nvSpPr>
          <p:cNvPr id="3" name="Content Placeholder 2"/>
          <p:cNvSpPr>
            <a:spLocks noGrp="1"/>
          </p:cNvSpPr>
          <p:nvPr>
            <p:ph idx="1"/>
          </p:nvPr>
        </p:nvSpPr>
        <p:spPr>
          <a:xfrm>
            <a:off x="1097280" y="1845734"/>
            <a:ext cx="10058400" cy="4555066"/>
          </a:xfrm>
        </p:spPr>
        <p:txBody>
          <a:bodyPr>
            <a:normAutofit fontScale="77500" lnSpcReduction="20000"/>
          </a:bodyPr>
          <a:lstStyle/>
          <a:p>
            <a:endParaRPr lang="en-US" dirty="0" smtClean="0"/>
          </a:p>
          <a:p>
            <a:endParaRPr lang="en-US" dirty="0"/>
          </a:p>
          <a:p>
            <a:pPr algn="ctr"/>
            <a:r>
              <a:rPr lang="en-US" sz="3200" b="1" dirty="0" smtClean="0"/>
              <a:t>B2 Contract Attachments must be </a:t>
            </a:r>
            <a:r>
              <a:rPr lang="en-US" sz="3200" b="1" u="sng" dirty="0" smtClean="0"/>
              <a:t>E-MAILED</a:t>
            </a:r>
            <a:r>
              <a:rPr lang="en-US" sz="3200" b="1" dirty="0" smtClean="0"/>
              <a:t> to your program liaison by: </a:t>
            </a:r>
          </a:p>
          <a:p>
            <a:pPr algn="ctr"/>
            <a:r>
              <a:rPr lang="en-US" sz="3200" b="1" dirty="0" smtClean="0">
                <a:solidFill>
                  <a:srgbClr val="FF0000"/>
                </a:solidFill>
              </a:rPr>
              <a:t>Monday - July 9, 2018</a:t>
            </a:r>
          </a:p>
          <a:p>
            <a:pPr algn="ctr"/>
            <a:endParaRPr lang="en-US" sz="3200" b="1" dirty="0" smtClean="0">
              <a:solidFill>
                <a:srgbClr val="FF0000"/>
              </a:solidFill>
            </a:endParaRPr>
          </a:p>
          <a:p>
            <a:pPr algn="ctr"/>
            <a:r>
              <a:rPr lang="en-US" sz="3200" b="1" dirty="0" smtClean="0">
                <a:solidFill>
                  <a:schemeClr val="tx1"/>
                </a:solidFill>
              </a:rPr>
              <a:t>C1 Contract Attachment (Final Summer 2018 Expenditure Report) must be mailed with original signatures by </a:t>
            </a:r>
          </a:p>
          <a:p>
            <a:pPr algn="ctr"/>
            <a:r>
              <a:rPr lang="en-US" sz="3200" b="1" dirty="0" smtClean="0">
                <a:solidFill>
                  <a:srgbClr val="FF0000"/>
                </a:solidFill>
              </a:rPr>
              <a:t>Monday - September 17, 2018</a:t>
            </a:r>
          </a:p>
          <a:p>
            <a:pPr algn="ctr"/>
            <a:endParaRPr lang="en-US" sz="3200" b="1" dirty="0" smtClean="0">
              <a:solidFill>
                <a:srgbClr val="FF0000"/>
              </a:solidFill>
            </a:endParaRPr>
          </a:p>
          <a:p>
            <a:pPr lvl="2" algn="ctr"/>
            <a:r>
              <a:rPr lang="en-US" sz="2600" b="1" dirty="0" smtClean="0">
                <a:solidFill>
                  <a:schemeClr val="tx1"/>
                </a:solidFill>
              </a:rPr>
              <a:t>(A copy of the excel portion of the C1 Contract Attachment must also be emailed to your program liaison in its original format. No PDF’s or scanned documents accepted.)</a:t>
            </a:r>
          </a:p>
          <a:p>
            <a:pPr algn="ctr"/>
            <a:endParaRPr lang="en-US" sz="3200" b="1" dirty="0">
              <a:solidFill>
                <a:srgbClr val="FF0000"/>
              </a:solidFill>
            </a:endParaRPr>
          </a:p>
        </p:txBody>
      </p:sp>
    </p:spTree>
    <p:extLst>
      <p:ext uri="{BB962C8B-B14F-4D97-AF65-F5344CB8AC3E}">
        <p14:creationId xmlns:p14="http://schemas.microsoft.com/office/powerpoint/2010/main" val="1195529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50870" y="179550"/>
            <a:ext cx="3265714" cy="369332"/>
          </a:xfrm>
          <a:prstGeom prst="rect">
            <a:avLst/>
          </a:prstGeom>
          <a:noFill/>
        </p:spPr>
        <p:txBody>
          <a:bodyPr wrap="square" rtlCol="0">
            <a:spAutoFit/>
          </a:bodyPr>
          <a:lstStyle/>
          <a:p>
            <a:pPr algn="ctr"/>
            <a:r>
              <a:rPr lang="en-US" b="1" dirty="0" smtClean="0"/>
              <a:t>OSHE/EOF Central Office Staff</a:t>
            </a:r>
            <a:endParaRPr lang="en-US" b="1" dirty="0"/>
          </a:p>
        </p:txBody>
      </p:sp>
      <p:sp>
        <p:nvSpPr>
          <p:cNvPr id="8" name="TextBox 7"/>
          <p:cNvSpPr txBox="1"/>
          <p:nvPr/>
        </p:nvSpPr>
        <p:spPr>
          <a:xfrm>
            <a:off x="4450870" y="1137098"/>
            <a:ext cx="3164113" cy="4770537"/>
          </a:xfrm>
          <a:prstGeom prst="rect">
            <a:avLst/>
          </a:prstGeom>
          <a:noFill/>
        </p:spPr>
        <p:txBody>
          <a:bodyPr wrap="square" rtlCol="0">
            <a:spAutoFit/>
          </a:bodyPr>
          <a:lstStyle/>
          <a:p>
            <a:pPr algn="ctr"/>
            <a:r>
              <a:rPr lang="en-US" b="1" dirty="0"/>
              <a:t>Dr. Hasani </a:t>
            </a:r>
            <a:r>
              <a:rPr lang="en-US" b="1" dirty="0" smtClean="0"/>
              <a:t>Carter</a:t>
            </a:r>
          </a:p>
          <a:p>
            <a:pPr algn="ctr"/>
            <a:r>
              <a:rPr lang="en-US" sz="1400" dirty="0" smtClean="0">
                <a:hlinkClick r:id="rId2"/>
              </a:rPr>
              <a:t>hasani.carter@oshe.nj.gov</a:t>
            </a:r>
            <a:endParaRPr lang="en-US" sz="1400" dirty="0"/>
          </a:p>
          <a:p>
            <a:pPr algn="ctr"/>
            <a:r>
              <a:rPr lang="en-US" sz="1400" dirty="0" smtClean="0"/>
              <a:t>(609) 341-3808</a:t>
            </a:r>
          </a:p>
          <a:p>
            <a:pPr algn="ctr"/>
            <a:endParaRPr lang="en-US" sz="1400" dirty="0" smtClean="0"/>
          </a:p>
          <a:p>
            <a:pPr algn="ctr"/>
            <a:r>
              <a:rPr lang="en-US" b="1" dirty="0"/>
              <a:t>Ms. Janis </a:t>
            </a:r>
            <a:r>
              <a:rPr lang="en-US" b="1" dirty="0" smtClean="0"/>
              <a:t>Flanagan</a:t>
            </a:r>
          </a:p>
          <a:p>
            <a:pPr algn="ctr"/>
            <a:r>
              <a:rPr lang="en-US" sz="1400" u="sng" dirty="0" smtClean="0">
                <a:solidFill>
                  <a:srgbClr val="0070C0"/>
                </a:solidFill>
                <a:hlinkClick r:id="rId3"/>
              </a:rPr>
              <a:t>janis.flanagan</a:t>
            </a:r>
            <a:r>
              <a:rPr lang="en-US" sz="1400" dirty="0" smtClean="0">
                <a:solidFill>
                  <a:srgbClr val="0070C0"/>
                </a:solidFill>
                <a:hlinkClick r:id="rId3"/>
              </a:rPr>
              <a:t>@oshe.nj.gov</a:t>
            </a:r>
            <a:r>
              <a:rPr lang="en-US" sz="1400" dirty="0">
                <a:solidFill>
                  <a:schemeClr val="accent2"/>
                </a:solidFill>
                <a:hlinkClick r:id="rId3"/>
              </a:rPr>
              <a:t>.</a:t>
            </a:r>
            <a:endParaRPr lang="en-US" sz="1400" dirty="0">
              <a:solidFill>
                <a:schemeClr val="accent2"/>
              </a:solidFill>
            </a:endParaRPr>
          </a:p>
          <a:p>
            <a:pPr algn="ctr"/>
            <a:r>
              <a:rPr lang="en-US" sz="1400" dirty="0" smtClean="0"/>
              <a:t>(609) 984-2821</a:t>
            </a:r>
          </a:p>
          <a:p>
            <a:pPr algn="ctr"/>
            <a:endParaRPr lang="en-US" sz="1400" dirty="0"/>
          </a:p>
          <a:p>
            <a:pPr algn="ctr"/>
            <a:r>
              <a:rPr lang="en-US" b="1" dirty="0"/>
              <a:t>Ms. Shakia Williams</a:t>
            </a:r>
          </a:p>
          <a:p>
            <a:pPr algn="ctr"/>
            <a:r>
              <a:rPr lang="en-US" sz="1400" dirty="0">
                <a:hlinkClick r:id="rId4"/>
              </a:rPr>
              <a:t>Shakia.Williams@oshe.nj.gov</a:t>
            </a:r>
            <a:endParaRPr lang="en-US" sz="1400" dirty="0"/>
          </a:p>
          <a:p>
            <a:pPr algn="ctr"/>
            <a:r>
              <a:rPr lang="en-US" sz="1400" dirty="0"/>
              <a:t>(609) 984-2631</a:t>
            </a:r>
          </a:p>
          <a:p>
            <a:pPr algn="ctr"/>
            <a:endParaRPr lang="en-US" sz="1400" dirty="0" smtClean="0"/>
          </a:p>
          <a:p>
            <a:pPr algn="ctr"/>
            <a:r>
              <a:rPr lang="en-US" b="1" dirty="0" smtClean="0"/>
              <a:t>Ms. Maisha Howard</a:t>
            </a:r>
          </a:p>
          <a:p>
            <a:pPr algn="ctr"/>
            <a:r>
              <a:rPr lang="en-US" sz="1400" dirty="0" smtClean="0">
                <a:hlinkClick r:id="rId5"/>
              </a:rPr>
              <a:t>Maisha.howard@oshe.nj.gov</a:t>
            </a:r>
            <a:endParaRPr lang="en-US" sz="1400" dirty="0" smtClean="0"/>
          </a:p>
          <a:p>
            <a:pPr algn="ctr"/>
            <a:r>
              <a:rPr lang="en-US" sz="1400" dirty="0" smtClean="0"/>
              <a:t>(609) 292-8916 </a:t>
            </a:r>
          </a:p>
          <a:p>
            <a:pPr algn="ctr"/>
            <a:endParaRPr lang="en-US" b="1" dirty="0"/>
          </a:p>
          <a:p>
            <a:pPr algn="ctr"/>
            <a:r>
              <a:rPr lang="en-US" b="1" dirty="0" smtClean="0"/>
              <a:t>Mr. Kelechi Unegbu</a:t>
            </a:r>
          </a:p>
          <a:p>
            <a:pPr algn="ctr"/>
            <a:r>
              <a:rPr lang="en-US" sz="1400" dirty="0" smtClean="0">
                <a:hlinkClick r:id="rId6"/>
              </a:rPr>
              <a:t>Kelechi.Unegbu@oshe.nj.gov</a:t>
            </a:r>
            <a:endParaRPr lang="en-US" sz="1400" dirty="0" smtClean="0"/>
          </a:p>
          <a:p>
            <a:pPr algn="ctr"/>
            <a:r>
              <a:rPr lang="en-US" sz="1400" dirty="0" smtClean="0"/>
              <a:t>(609) 633-9528</a:t>
            </a:r>
          </a:p>
          <a:p>
            <a:pPr algn="ctr"/>
            <a:endParaRPr lang="en-US" sz="1400" dirty="0"/>
          </a:p>
        </p:txBody>
      </p:sp>
      <p:sp>
        <p:nvSpPr>
          <p:cNvPr id="9" name="TextBox 8"/>
          <p:cNvSpPr txBox="1"/>
          <p:nvPr/>
        </p:nvSpPr>
        <p:spPr>
          <a:xfrm flipH="1">
            <a:off x="2688829" y="595048"/>
            <a:ext cx="7241060" cy="307777"/>
          </a:xfrm>
          <a:prstGeom prst="rect">
            <a:avLst/>
          </a:prstGeom>
          <a:noFill/>
        </p:spPr>
        <p:txBody>
          <a:bodyPr wrap="square" rtlCol="0">
            <a:spAutoFit/>
          </a:bodyPr>
          <a:lstStyle/>
          <a:p>
            <a:pPr lvl="1"/>
            <a:r>
              <a:rPr lang="en-US" sz="1400" b="1" dirty="0" smtClean="0"/>
              <a:t>Website: </a:t>
            </a:r>
            <a:r>
              <a:rPr lang="en-US" sz="1400" dirty="0" smtClean="0">
                <a:solidFill>
                  <a:srgbClr val="0070C0"/>
                </a:solidFill>
              </a:rPr>
              <a:t>http</a:t>
            </a:r>
            <a:r>
              <a:rPr lang="en-US" sz="1400" dirty="0">
                <a:solidFill>
                  <a:srgbClr val="0070C0"/>
                </a:solidFill>
              </a:rPr>
              <a:t>://www.state.nj.us/highereducation/EOF/EOF_Program_Resources.shtml</a:t>
            </a:r>
          </a:p>
        </p:txBody>
      </p:sp>
    </p:spTree>
    <p:extLst>
      <p:ext uri="{BB962C8B-B14F-4D97-AF65-F5344CB8AC3E}">
        <p14:creationId xmlns:p14="http://schemas.microsoft.com/office/powerpoint/2010/main" val="103740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318" y="2815490"/>
            <a:ext cx="10058400" cy="1450757"/>
          </a:xfrm>
        </p:spPr>
        <p:txBody>
          <a:bodyPr/>
          <a:lstStyle/>
          <a:p>
            <a:pPr algn="ctr"/>
            <a:r>
              <a:rPr lang="en-US" b="1" dirty="0">
                <a:solidFill>
                  <a:schemeClr val="tx1"/>
                </a:solidFill>
              </a:rPr>
              <a:t>Contract Attachment B3</a:t>
            </a:r>
            <a:r>
              <a:rPr lang="en-US" sz="4000" b="1" dirty="0"/>
              <a:t/>
            </a:r>
            <a:br>
              <a:rPr lang="en-US" sz="4000" b="1" dirty="0"/>
            </a:br>
            <a:r>
              <a:rPr lang="en-US" b="1" dirty="0"/>
              <a:t>Academic Year Article IV Program Support</a:t>
            </a:r>
            <a:endParaRPr lang="en-US" dirty="0"/>
          </a:p>
        </p:txBody>
      </p:sp>
    </p:spTree>
    <p:extLst>
      <p:ext uri="{BB962C8B-B14F-4D97-AF65-F5344CB8AC3E}">
        <p14:creationId xmlns:p14="http://schemas.microsoft.com/office/powerpoint/2010/main" val="2563447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8320" y="518160"/>
            <a:ext cx="8839200" cy="835152"/>
          </a:xfrm>
        </p:spPr>
        <p:txBody>
          <a:bodyPr>
            <a:noAutofit/>
          </a:bodyPr>
          <a:lstStyle/>
          <a:p>
            <a:pPr algn="ctr"/>
            <a:r>
              <a:rPr lang="en-US" sz="3200" b="1" dirty="0">
                <a:solidFill>
                  <a:schemeClr val="tx1"/>
                </a:solidFill>
              </a:rPr>
              <a:t>Contract Attachment B3</a:t>
            </a:r>
            <a:r>
              <a:rPr lang="en-US" sz="2400" b="1" dirty="0"/>
              <a:t/>
            </a:r>
            <a:br>
              <a:rPr lang="en-US" sz="2400" b="1" dirty="0"/>
            </a:br>
            <a:r>
              <a:rPr lang="en-US" sz="3200" b="1" dirty="0"/>
              <a:t>Academic Year Article IV Program Support</a:t>
            </a:r>
          </a:p>
        </p:txBody>
      </p:sp>
      <p:sp>
        <p:nvSpPr>
          <p:cNvPr id="4" name="Content Placeholder 3"/>
          <p:cNvSpPr>
            <a:spLocks noGrp="1"/>
          </p:cNvSpPr>
          <p:nvPr>
            <p:ph sz="half" idx="1"/>
          </p:nvPr>
        </p:nvSpPr>
        <p:spPr>
          <a:xfrm>
            <a:off x="628356" y="2024799"/>
            <a:ext cx="4937760" cy="3485047"/>
          </a:xfrm>
        </p:spPr>
        <p:txBody>
          <a:bodyPr>
            <a:normAutofit fontScale="70000" lnSpcReduction="20000"/>
          </a:bodyPr>
          <a:lstStyle/>
          <a:p>
            <a:endParaRPr lang="en-US" sz="2400" dirty="0"/>
          </a:p>
          <a:p>
            <a:r>
              <a:rPr lang="en-US" sz="2400" b="1" dirty="0"/>
              <a:t>Outlines the </a:t>
            </a:r>
            <a:r>
              <a:rPr lang="en-US" sz="2400" b="1" dirty="0" smtClean="0"/>
              <a:t>academic year budget for program support services which includes the </a:t>
            </a:r>
            <a:r>
              <a:rPr lang="en-US" sz="2400" b="1" dirty="0"/>
              <a:t>12 month </a:t>
            </a:r>
            <a:r>
              <a:rPr lang="en-US" sz="2400" b="1" dirty="0" smtClean="0"/>
              <a:t>salaries, wages and fringe benefits </a:t>
            </a:r>
            <a:r>
              <a:rPr lang="en-US" sz="2400" b="1" dirty="0"/>
              <a:t>for permanent program </a:t>
            </a:r>
            <a:r>
              <a:rPr lang="en-US" sz="2400" b="1" dirty="0" smtClean="0"/>
              <a:t>positions.</a:t>
            </a:r>
          </a:p>
          <a:p>
            <a:r>
              <a:rPr lang="en-US" sz="2400" b="1" dirty="0" smtClean="0"/>
              <a:t>This budget also covers the 12 month costs of Educational Materials and Supplies, Consumable Supplies, Staff and Student Professional Development and Leadership activities, Travel, Program Advisory Board, and other related program services (communications, utilities, overhead).</a:t>
            </a:r>
          </a:p>
          <a:p>
            <a:r>
              <a:rPr lang="en-US" sz="2400" b="1" dirty="0" smtClean="0"/>
              <a:t>All program financial resources are shown here: EOF Article IV, </a:t>
            </a:r>
            <a:r>
              <a:rPr lang="en-US" sz="2400" b="1" dirty="0"/>
              <a:t>institutional funds and </a:t>
            </a:r>
            <a:r>
              <a:rPr lang="en-US" sz="2400" b="1" dirty="0" smtClean="0"/>
              <a:t>Other sources</a:t>
            </a:r>
            <a:r>
              <a:rPr lang="en-US" sz="2400" b="1" dirty="0"/>
              <a:t>.</a:t>
            </a:r>
          </a:p>
          <a:p>
            <a:endParaRPr lang="en-US" dirty="0"/>
          </a:p>
        </p:txBody>
      </p:sp>
      <p:sp>
        <p:nvSpPr>
          <p:cNvPr id="5" name="Content Placeholder 4"/>
          <p:cNvSpPr>
            <a:spLocks noGrp="1"/>
          </p:cNvSpPr>
          <p:nvPr>
            <p:ph sz="half" idx="2"/>
          </p:nvPr>
        </p:nvSpPr>
        <p:spPr>
          <a:xfrm>
            <a:off x="5767754" y="2428966"/>
            <a:ext cx="5387926" cy="2856895"/>
          </a:xfrm>
        </p:spPr>
        <p:txBody>
          <a:bodyPr>
            <a:normAutofit fontScale="70000" lnSpcReduction="20000"/>
          </a:bodyPr>
          <a:lstStyle/>
          <a:p>
            <a:pPr marL="0" indent="0">
              <a:buNone/>
            </a:pPr>
            <a:r>
              <a:rPr lang="en-US" sz="2400" b="1" dirty="0">
                <a:solidFill>
                  <a:schemeClr val="tx1"/>
                </a:solidFill>
              </a:rPr>
              <a:t> </a:t>
            </a:r>
            <a:r>
              <a:rPr lang="en-US" sz="2400" b="1" dirty="0" smtClean="0">
                <a:solidFill>
                  <a:schemeClr val="tx1"/>
                </a:solidFill>
              </a:rPr>
              <a:t>The Program Support budget requires </a:t>
            </a:r>
            <a:r>
              <a:rPr lang="en-US" sz="2400" b="1" dirty="0">
                <a:solidFill>
                  <a:schemeClr val="tx1"/>
                </a:solidFill>
              </a:rPr>
              <a:t>at least a dollar for dollar match </a:t>
            </a:r>
            <a:r>
              <a:rPr lang="en-US" sz="2400" b="1" dirty="0" smtClean="0">
                <a:solidFill>
                  <a:schemeClr val="tx1"/>
                </a:solidFill>
              </a:rPr>
              <a:t>against the EOF allocation from institutional </a:t>
            </a:r>
            <a:r>
              <a:rPr lang="en-US" sz="2400" b="1" dirty="0">
                <a:solidFill>
                  <a:schemeClr val="tx1"/>
                </a:solidFill>
              </a:rPr>
              <a:t>and other funding </a:t>
            </a:r>
            <a:r>
              <a:rPr lang="en-US" sz="2400" b="1" dirty="0" smtClean="0">
                <a:solidFill>
                  <a:schemeClr val="tx1"/>
                </a:solidFill>
              </a:rPr>
              <a:t>resources.   </a:t>
            </a:r>
            <a:r>
              <a:rPr lang="en-US" sz="2400" b="1" dirty="0" smtClean="0">
                <a:solidFill>
                  <a:srgbClr val="FF0000"/>
                </a:solidFill>
              </a:rPr>
              <a:t>Reference </a:t>
            </a:r>
            <a:r>
              <a:rPr lang="en-US" sz="2400" b="1" dirty="0">
                <a:solidFill>
                  <a:srgbClr val="FF0000"/>
                </a:solidFill>
              </a:rPr>
              <a:t>- EOF regulation 9A:11-6.9 (c</a:t>
            </a:r>
            <a:r>
              <a:rPr lang="en-US" sz="2400" b="1" dirty="0" smtClean="0">
                <a:solidFill>
                  <a:srgbClr val="FF0000"/>
                </a:solidFill>
              </a:rPr>
              <a:t>)</a:t>
            </a:r>
          </a:p>
          <a:p>
            <a:pPr marL="0" indent="0">
              <a:buNone/>
            </a:pPr>
            <a:r>
              <a:rPr lang="en-US" sz="2400" b="1" dirty="0" smtClean="0">
                <a:solidFill>
                  <a:srgbClr val="FF0000"/>
                </a:solidFill>
              </a:rPr>
              <a:t>Note</a:t>
            </a:r>
            <a:r>
              <a:rPr lang="en-US" sz="2400" b="1" dirty="0" smtClean="0">
                <a:solidFill>
                  <a:schemeClr val="tx1"/>
                </a:solidFill>
              </a:rPr>
              <a:t>: Programs may not include those individuals whose total percentage of commitment to the EOF program is less than 10%. Programs will need to ensure that the appropriate documentation and accountability records (i.e. description of time and effort, timesheets, etc.) are kept for all individuals whose percentage of involvement with the EOF program is less than 100%.</a:t>
            </a:r>
          </a:p>
          <a:p>
            <a:pPr marL="0" indent="0">
              <a:buNone/>
            </a:pPr>
            <a:r>
              <a:rPr lang="en-US" sz="2400" b="1" dirty="0" smtClean="0">
                <a:solidFill>
                  <a:schemeClr val="tx1"/>
                </a:solidFill>
              </a:rPr>
              <a:t>Additionally…. </a:t>
            </a:r>
            <a:endParaRPr lang="en-US" sz="2400" b="1" dirty="0">
              <a:solidFill>
                <a:schemeClr val="tx1"/>
              </a:solidFill>
            </a:endParaRPr>
          </a:p>
        </p:txBody>
      </p:sp>
    </p:spTree>
    <p:extLst>
      <p:ext uri="{BB962C8B-B14F-4D97-AF65-F5344CB8AC3E}">
        <p14:creationId xmlns:p14="http://schemas.microsoft.com/office/powerpoint/2010/main" val="1338396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Directors who are less than 100% Time EOF</a:t>
            </a:r>
            <a:endParaRPr lang="en-US" dirty="0"/>
          </a:p>
        </p:txBody>
      </p:sp>
      <p:sp>
        <p:nvSpPr>
          <p:cNvPr id="3" name="Content Placeholder 2"/>
          <p:cNvSpPr>
            <a:spLocks noGrp="1"/>
          </p:cNvSpPr>
          <p:nvPr>
            <p:ph idx="1"/>
          </p:nvPr>
        </p:nvSpPr>
        <p:spPr>
          <a:xfrm>
            <a:off x="1097279" y="1845734"/>
            <a:ext cx="10172505" cy="4281528"/>
          </a:xfrm>
        </p:spPr>
        <p:txBody>
          <a:bodyPr>
            <a:normAutofit/>
          </a:bodyPr>
          <a:lstStyle/>
          <a:p>
            <a:r>
              <a:rPr lang="en-US" dirty="0" smtClean="0"/>
              <a:t>- Must have an approved waiver from the EOF Central Office.</a:t>
            </a:r>
          </a:p>
          <a:p>
            <a:r>
              <a:rPr lang="en-US" dirty="0" smtClean="0"/>
              <a:t>- </a:t>
            </a:r>
            <a:r>
              <a:rPr lang="en-US" b="1" dirty="0" smtClean="0">
                <a:solidFill>
                  <a:srgbClr val="FF0000"/>
                </a:solidFill>
              </a:rPr>
              <a:t>Mandatory - Beginning in FY19, Program Directors who are less than 100% time EOF will also be required to keep on file a monthly time and effort report. This documentation will be supplied by the EOF Office and a collection of all monthly reports must be included with the submission of the program’s final Article IV B3 Expenditure report (Due: August 31, 2019).</a:t>
            </a:r>
          </a:p>
          <a:p>
            <a:r>
              <a:rPr lang="en-US" dirty="0" smtClean="0"/>
              <a:t>Failure to submit this information will result in the Fund’s inability to accurately assess the institution’s financial and labor commitment as outlined in the submitted budget and approved waiver. Therefore a disallowance of the Director’s salary from the institutional match will be enacted. As a result of this action, if the institution’s financial commitment falls below the required “Dollar-for-Dollar match” of Article IV funds, the institution will not be permitted to adjust the contract and a refund will be due in the amount of the EOF Art. IV disallowance.</a:t>
            </a:r>
            <a:endParaRPr lang="en-US" dirty="0"/>
          </a:p>
          <a:p>
            <a:r>
              <a:rPr lang="en-US" dirty="0" smtClean="0"/>
              <a:t> </a:t>
            </a:r>
          </a:p>
        </p:txBody>
      </p:sp>
    </p:spTree>
    <p:extLst>
      <p:ext uri="{BB962C8B-B14F-4D97-AF65-F5344CB8AC3E}">
        <p14:creationId xmlns:p14="http://schemas.microsoft.com/office/powerpoint/2010/main" val="2380982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496" y="2847385"/>
            <a:ext cx="11169967" cy="2862322"/>
          </a:xfrm>
          <a:prstGeom prst="rect">
            <a:avLst/>
          </a:prstGeom>
          <a:noFill/>
        </p:spPr>
        <p:txBody>
          <a:bodyPr wrap="square" rtlCol="0">
            <a:spAutoFit/>
          </a:bodyPr>
          <a:lstStyle/>
          <a:p>
            <a:pPr algn="ctr"/>
            <a:r>
              <a:rPr lang="en-US" sz="3600" dirty="0" smtClean="0"/>
              <a:t>FY 18 Contract Budget Attachment B3 AY Art. IV Contract can be accessed at:</a:t>
            </a:r>
          </a:p>
          <a:p>
            <a:pPr algn="ctr"/>
            <a:endParaRPr lang="en-US" sz="3600" dirty="0">
              <a:solidFill>
                <a:srgbClr val="00B0F0"/>
              </a:solidFill>
            </a:endParaRPr>
          </a:p>
          <a:p>
            <a:pPr algn="ctr"/>
            <a:r>
              <a:rPr lang="en-US" sz="3600" dirty="0" smtClean="0">
                <a:solidFill>
                  <a:srgbClr val="00B0F0"/>
                </a:solidFill>
                <a:hlinkClick r:id="rId2"/>
              </a:rPr>
              <a:t>http://www.nj.gov/highereducation/EOF/EOF_Forms.shtml</a:t>
            </a:r>
            <a:endParaRPr lang="en-US" sz="3600" dirty="0" smtClean="0">
              <a:solidFill>
                <a:srgbClr val="00B0F0"/>
              </a:solidFill>
            </a:endParaRPr>
          </a:p>
          <a:p>
            <a:pPr algn="ctr"/>
            <a:endParaRPr lang="en-US" sz="3600" dirty="0">
              <a:solidFill>
                <a:srgbClr val="00B0F0"/>
              </a:solidFill>
            </a:endParaRPr>
          </a:p>
        </p:txBody>
      </p:sp>
      <p:sp>
        <p:nvSpPr>
          <p:cNvPr id="3" name="Title 2"/>
          <p:cNvSpPr>
            <a:spLocks noGrp="1"/>
          </p:cNvSpPr>
          <p:nvPr>
            <p:ph type="title"/>
          </p:nvPr>
        </p:nvSpPr>
        <p:spPr/>
        <p:txBody>
          <a:bodyPr/>
          <a:lstStyle/>
          <a:p>
            <a:r>
              <a:rPr lang="en-US" dirty="0" smtClean="0"/>
              <a:t>FY18 Contract Budget Attachment B3 AY Art. IV Budget</a:t>
            </a:r>
            <a:endParaRPr lang="en-US" dirty="0"/>
          </a:p>
        </p:txBody>
      </p:sp>
    </p:spTree>
    <p:extLst>
      <p:ext uri="{BB962C8B-B14F-4D97-AF65-F5344CB8AC3E}">
        <p14:creationId xmlns:p14="http://schemas.microsoft.com/office/powerpoint/2010/main" val="2807616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9683"/>
          </a:xfrm>
        </p:spPr>
        <p:txBody>
          <a:bodyPr>
            <a:noAutofit/>
          </a:bodyPr>
          <a:lstStyle/>
          <a:p>
            <a:pPr algn="ctr"/>
            <a:r>
              <a:rPr lang="en-US" sz="2400" b="1" dirty="0" smtClean="0"/>
              <a:t>IMPORTANT </a:t>
            </a:r>
            <a:r>
              <a:rPr lang="en-US" sz="2400" b="1" dirty="0"/>
              <a:t>FEATURES </a:t>
            </a:r>
            <a:br>
              <a:rPr lang="en-US" sz="2400" b="1" dirty="0"/>
            </a:br>
            <a:r>
              <a:rPr lang="en-US" sz="2400" b="1" dirty="0"/>
              <a:t>Art. IV AY </a:t>
            </a:r>
            <a:r>
              <a:rPr lang="en-US" sz="2400" b="1" dirty="0" smtClean="0"/>
              <a:t>Budget - Contract </a:t>
            </a:r>
            <a:r>
              <a:rPr lang="en-US" sz="2400" b="1" dirty="0"/>
              <a:t>Budget Attachment B3</a:t>
            </a:r>
            <a:endParaRPr lang="en-US" sz="2400" dirty="0"/>
          </a:p>
        </p:txBody>
      </p:sp>
      <p:sp>
        <p:nvSpPr>
          <p:cNvPr id="3" name="Content Placeholder 2"/>
          <p:cNvSpPr>
            <a:spLocks noGrp="1"/>
          </p:cNvSpPr>
          <p:nvPr>
            <p:ph idx="1"/>
          </p:nvPr>
        </p:nvSpPr>
        <p:spPr>
          <a:xfrm>
            <a:off x="1097280" y="1845734"/>
            <a:ext cx="10058400" cy="4398312"/>
          </a:xfrm>
        </p:spPr>
        <p:txBody>
          <a:bodyPr>
            <a:normAutofit fontScale="92500" lnSpcReduction="20000"/>
          </a:bodyPr>
          <a:lstStyle/>
          <a:p>
            <a:pPr marL="0" indent="0" algn="ctr">
              <a:buNone/>
            </a:pPr>
            <a:r>
              <a:rPr lang="en-US" sz="2400" b="1" dirty="0" smtClean="0">
                <a:solidFill>
                  <a:schemeClr val="accent1"/>
                </a:solidFill>
              </a:rPr>
              <a:t>Emphasis on the following budget categories</a:t>
            </a:r>
            <a:endParaRPr lang="en-US" sz="2400" b="1" dirty="0">
              <a:solidFill>
                <a:schemeClr val="accent1"/>
              </a:solidFill>
            </a:endParaRPr>
          </a:p>
          <a:p>
            <a:pPr marL="342900" indent="-342900">
              <a:buFont typeface="+mj-lt"/>
              <a:buAutoNum type="arabicPeriod"/>
            </a:pPr>
            <a:r>
              <a:rPr lang="en-US" sz="1800" dirty="0" smtClean="0"/>
              <a:t>Spend </a:t>
            </a:r>
            <a:r>
              <a:rPr lang="en-US" sz="1800" dirty="0"/>
              <a:t>D</a:t>
            </a:r>
            <a:r>
              <a:rPr lang="en-US" sz="1800" dirty="0" smtClean="0"/>
              <a:t>own Calculator tool</a:t>
            </a:r>
            <a:endParaRPr lang="en-US" sz="1800" dirty="0"/>
          </a:p>
          <a:p>
            <a:pPr marL="342900" indent="-342900">
              <a:buFont typeface="+mj-lt"/>
              <a:buAutoNum type="arabicPeriod"/>
            </a:pPr>
            <a:r>
              <a:rPr lang="en-US" sz="1800" dirty="0"/>
              <a:t>“Annual Salary in Dollars” </a:t>
            </a:r>
            <a:r>
              <a:rPr lang="en-US" sz="1800" dirty="0" smtClean="0"/>
              <a:t>enter the </a:t>
            </a:r>
            <a:r>
              <a:rPr lang="en-US" sz="1800" dirty="0"/>
              <a:t>annual </a:t>
            </a:r>
            <a:r>
              <a:rPr lang="en-US" sz="1800" dirty="0" smtClean="0"/>
              <a:t>total salary </a:t>
            </a:r>
            <a:r>
              <a:rPr lang="en-US" sz="1800" dirty="0"/>
              <a:t>for each position listed in the personnel section of the </a:t>
            </a:r>
            <a:r>
              <a:rPr lang="en-US" sz="1800" dirty="0" smtClean="0"/>
              <a:t>budget.</a:t>
            </a:r>
            <a:endParaRPr lang="en-US" sz="1800" dirty="0"/>
          </a:p>
          <a:p>
            <a:pPr marL="342900" indent="-342900">
              <a:buFont typeface="+mj-lt"/>
              <a:buAutoNum type="arabicPeriod"/>
            </a:pPr>
            <a:r>
              <a:rPr lang="en-US" sz="1800" dirty="0"/>
              <a:t>“Professional Development &amp; Student </a:t>
            </a:r>
            <a:r>
              <a:rPr lang="en-US" sz="1800" dirty="0" smtClean="0"/>
              <a:t>Leadership Development” itemize costs of </a:t>
            </a:r>
            <a:r>
              <a:rPr lang="en-US" sz="1800" dirty="0"/>
              <a:t>staff </a:t>
            </a:r>
            <a:r>
              <a:rPr lang="en-US" sz="1800" dirty="0" smtClean="0"/>
              <a:t>and student registration </a:t>
            </a:r>
            <a:r>
              <a:rPr lang="en-US" sz="1800" dirty="0"/>
              <a:t>fees for conferences, </a:t>
            </a:r>
            <a:r>
              <a:rPr lang="en-US" sz="1800" dirty="0" smtClean="0"/>
              <a:t>webinars, and leadership development activities.  Include also professional membership fees and consultant presentation costs.</a:t>
            </a:r>
            <a:endParaRPr lang="en-US" sz="1800" dirty="0"/>
          </a:p>
          <a:p>
            <a:pPr marL="342900" indent="-342900">
              <a:buFont typeface="+mj-lt"/>
              <a:buAutoNum type="arabicPeriod"/>
            </a:pPr>
            <a:r>
              <a:rPr lang="en-US" sz="1800" dirty="0"/>
              <a:t>“Travel” itemize travel expenses for professional staff development, recruitment activities, student educational development and student travel for leadership </a:t>
            </a:r>
            <a:r>
              <a:rPr lang="en-US" sz="1800" dirty="0" smtClean="0"/>
              <a:t>activities. For all travel for professional development (i.e. attendance at conferences), programs must articulate how this information is beneficial for the program (do not simply state “will enhance staff knowledge of best practices”). </a:t>
            </a:r>
            <a:r>
              <a:rPr lang="en-US" sz="1700" b="1" dirty="0" smtClean="0">
                <a:solidFill>
                  <a:srgbClr val="FF0000"/>
                </a:solidFill>
              </a:rPr>
              <a:t>Must document some form of post-conference assessment of what was learned relative to the program’s current and future offerings. Documentation of this assessment must be kept (i.e. Discussion of what was learned at the conference at a staff meeting held on xx/xx/2017 or 2018 and information based on what was learned, a validation or suggestion of change for current practice should be considered.)</a:t>
            </a:r>
            <a:endParaRPr lang="en-US" sz="1700" b="1" dirty="0">
              <a:solidFill>
                <a:srgbClr val="FF0000"/>
              </a:solidFill>
            </a:endParaRPr>
          </a:p>
          <a:p>
            <a:pPr marL="342900" indent="-342900">
              <a:buFont typeface="+mj-lt"/>
              <a:buAutoNum type="arabicPeriod"/>
            </a:pPr>
            <a:r>
              <a:rPr lang="en-US" sz="1800" dirty="0"/>
              <a:t>Program Advisory Board (PAB)” itemize expenses for PAB meetings &amp; functions.  </a:t>
            </a:r>
            <a:r>
              <a:rPr lang="en-US" sz="1400" i="1" dirty="0"/>
              <a:t>Only programs that have a PAB (membership list, by-laws &amp; minutes of meetings) should list expenses. Otherwise leave this category blank</a:t>
            </a:r>
            <a:r>
              <a:rPr lang="en-US" sz="1800" dirty="0"/>
              <a:t>.</a:t>
            </a:r>
          </a:p>
          <a:p>
            <a:endParaRPr lang="en-US" sz="1800" dirty="0"/>
          </a:p>
          <a:p>
            <a:endParaRPr lang="en-US" sz="1800" dirty="0"/>
          </a:p>
          <a:p>
            <a:pPr marL="0" indent="0">
              <a:buNone/>
            </a:pPr>
            <a:endParaRPr lang="en-US" dirty="0"/>
          </a:p>
        </p:txBody>
      </p:sp>
    </p:spTree>
    <p:extLst>
      <p:ext uri="{BB962C8B-B14F-4D97-AF65-F5344CB8AC3E}">
        <p14:creationId xmlns:p14="http://schemas.microsoft.com/office/powerpoint/2010/main" val="2556070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t/>
            </a:r>
            <a:br>
              <a:rPr lang="en-US" sz="2400" b="1" dirty="0"/>
            </a:br>
            <a:r>
              <a:rPr lang="en-US" sz="4000" b="1" dirty="0"/>
              <a:t>Art. IV AY Budget-Contract Budget Attachment B3</a:t>
            </a:r>
            <a:endParaRPr lang="en-US" sz="4000" dirty="0"/>
          </a:p>
        </p:txBody>
      </p:sp>
      <p:sp>
        <p:nvSpPr>
          <p:cNvPr id="3" name="Content Placeholder 2"/>
          <p:cNvSpPr>
            <a:spLocks noGrp="1"/>
          </p:cNvSpPr>
          <p:nvPr>
            <p:ph idx="1"/>
          </p:nvPr>
        </p:nvSpPr>
        <p:spPr/>
        <p:txBody>
          <a:bodyPr>
            <a:normAutofit/>
          </a:bodyPr>
          <a:lstStyle/>
          <a:p>
            <a:pPr marL="0" indent="0" algn="ctr">
              <a:buNone/>
            </a:pPr>
            <a:r>
              <a:rPr lang="en-US" dirty="0">
                <a:solidFill>
                  <a:schemeClr val="accent1"/>
                </a:solidFill>
              </a:rPr>
              <a:t>Line Item </a:t>
            </a:r>
            <a:r>
              <a:rPr lang="en-US" dirty="0" smtClean="0">
                <a:solidFill>
                  <a:schemeClr val="accent1"/>
                </a:solidFill>
              </a:rPr>
              <a:t>Description</a:t>
            </a:r>
          </a:p>
          <a:p>
            <a:pPr marL="0" indent="0" algn="ctr">
              <a:buNone/>
            </a:pPr>
            <a:endParaRPr lang="en-US" dirty="0" smtClean="0"/>
          </a:p>
          <a:p>
            <a:r>
              <a:rPr lang="en-US" dirty="0"/>
              <a:t>Use the new worksheet tab labeled “line item description” to provide a brief description of each item listed in each of the Article IV budget categories</a:t>
            </a:r>
          </a:p>
          <a:p>
            <a:endParaRPr lang="en-US" dirty="0"/>
          </a:p>
          <a:p>
            <a:r>
              <a:rPr lang="en-US" dirty="0"/>
              <a:t>e.g. - Educational Materials &amp; Supplies: </a:t>
            </a:r>
            <a:endParaRPr lang="en-US" dirty="0" smtClean="0"/>
          </a:p>
          <a:p>
            <a:r>
              <a:rPr lang="en-US" dirty="0" smtClean="0"/>
              <a:t>Acceptable: purchase </a:t>
            </a:r>
            <a:r>
              <a:rPr lang="en-US" dirty="0"/>
              <a:t>of textbooks for tutors @ a total cost of $500.00</a:t>
            </a:r>
          </a:p>
          <a:p>
            <a:r>
              <a:rPr lang="en-US" dirty="0" smtClean="0"/>
              <a:t>Not acceptable (too vague): purchase of textbooks </a:t>
            </a:r>
          </a:p>
          <a:p>
            <a:r>
              <a:rPr lang="en-US" dirty="0" smtClean="0"/>
              <a:t>Not acceptable: purchase of books</a:t>
            </a:r>
            <a:r>
              <a:rPr lang="en-US" dirty="0"/>
              <a:t> </a:t>
            </a:r>
            <a:r>
              <a:rPr lang="en-US" dirty="0" smtClean="0"/>
              <a:t>and supplies for student usage </a:t>
            </a:r>
            <a:endParaRPr lang="en-US" dirty="0"/>
          </a:p>
          <a:p>
            <a:endParaRPr lang="en-US" dirty="0"/>
          </a:p>
        </p:txBody>
      </p:sp>
    </p:spTree>
    <p:extLst>
      <p:ext uri="{BB962C8B-B14F-4D97-AF65-F5344CB8AC3E}">
        <p14:creationId xmlns:p14="http://schemas.microsoft.com/office/powerpoint/2010/main" val="846136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8227"/>
          </a:xfrm>
        </p:spPr>
        <p:txBody>
          <a:bodyPr/>
          <a:lstStyle/>
          <a:p>
            <a:pPr algn="ctr"/>
            <a:r>
              <a:rPr lang="en-US" b="1" dirty="0" smtClean="0"/>
              <a:t>Article IV Institutional Match</a:t>
            </a:r>
            <a:endParaRPr lang="en-US" b="1" dirty="0"/>
          </a:p>
        </p:txBody>
      </p:sp>
      <p:sp>
        <p:nvSpPr>
          <p:cNvPr id="5" name="Text Placeholder 4"/>
          <p:cNvSpPr>
            <a:spLocks noGrp="1"/>
          </p:cNvSpPr>
          <p:nvPr>
            <p:ph type="body" idx="1"/>
          </p:nvPr>
        </p:nvSpPr>
        <p:spPr>
          <a:xfrm>
            <a:off x="812355" y="1551814"/>
            <a:ext cx="5157787" cy="604838"/>
          </a:xfrm>
        </p:spPr>
        <p:txBody>
          <a:bodyPr/>
          <a:lstStyle/>
          <a:p>
            <a:pPr algn="ctr"/>
            <a:r>
              <a:rPr lang="en-US" dirty="0" smtClean="0"/>
              <a:t>May Include</a:t>
            </a:r>
            <a:endParaRPr lang="en-US" dirty="0"/>
          </a:p>
        </p:txBody>
      </p:sp>
      <p:sp>
        <p:nvSpPr>
          <p:cNvPr id="3" name="Content Placeholder 2"/>
          <p:cNvSpPr>
            <a:spLocks noGrp="1"/>
          </p:cNvSpPr>
          <p:nvPr>
            <p:ph sz="half" idx="2"/>
          </p:nvPr>
        </p:nvSpPr>
        <p:spPr>
          <a:xfrm>
            <a:off x="1370425" y="1936529"/>
            <a:ext cx="4041648" cy="4003787"/>
          </a:xfrm>
        </p:spPr>
        <p:txBody>
          <a:bodyPr>
            <a:noAutofit/>
          </a:bodyPr>
          <a:lstStyle/>
          <a:p>
            <a:r>
              <a:rPr lang="en-US" sz="1400" dirty="0"/>
              <a:t>The EOF campus program administrator’s salary and fringe benefits;</a:t>
            </a:r>
          </a:p>
          <a:p>
            <a:r>
              <a:rPr lang="en-US" sz="1400" dirty="0"/>
              <a:t> Funds contributed or donated to the institution by public agencies, private  organizations or individuals;  </a:t>
            </a:r>
          </a:p>
          <a:p>
            <a:r>
              <a:rPr lang="en-US" sz="1400" dirty="0"/>
              <a:t>Real or personal property contributed or donated to the institution by public agencies, private organizations, or individuals; </a:t>
            </a:r>
          </a:p>
          <a:p>
            <a:r>
              <a:rPr lang="en-US" sz="1400" dirty="0"/>
              <a:t>The </a:t>
            </a:r>
            <a:r>
              <a:rPr lang="en-US" sz="1400" dirty="0" smtClean="0"/>
              <a:t>provision and maintenance </a:t>
            </a:r>
            <a:r>
              <a:rPr lang="en-US" sz="1400" dirty="0"/>
              <a:t>of state of the art technological equipment (such as </a:t>
            </a:r>
            <a:r>
              <a:rPr lang="en-US" sz="1400" dirty="0" smtClean="0"/>
              <a:t>computer </a:t>
            </a:r>
            <a:r>
              <a:rPr lang="en-US" sz="1400" dirty="0"/>
              <a:t>hardware, modems, fax machines);  </a:t>
            </a:r>
          </a:p>
          <a:p>
            <a:r>
              <a:rPr lang="en-US" sz="1400" dirty="0"/>
              <a:t>Direct services rendered by other institutional staff to the EOF </a:t>
            </a:r>
            <a:r>
              <a:rPr lang="en-US" sz="1400" dirty="0" smtClean="0"/>
              <a:t>program </a:t>
            </a:r>
            <a:r>
              <a:rPr lang="en-US" sz="1400" b="1" dirty="0">
                <a:solidFill>
                  <a:srgbClr val="FF0000"/>
                </a:solidFill>
              </a:rPr>
              <a:t>(Services to EOF students </a:t>
            </a:r>
            <a:r>
              <a:rPr lang="en-US" sz="1400" b="1" dirty="0" smtClean="0">
                <a:solidFill>
                  <a:srgbClr val="FF0000"/>
                </a:solidFill>
              </a:rPr>
              <a:t>should </a:t>
            </a:r>
            <a:r>
              <a:rPr lang="en-US" sz="1400" b="1" dirty="0">
                <a:solidFill>
                  <a:srgbClr val="FF0000"/>
                </a:solidFill>
              </a:rPr>
              <a:t>be above and beyond what all students would normally receive </a:t>
            </a:r>
            <a:r>
              <a:rPr lang="en-US" sz="1400" b="1" dirty="0" smtClean="0">
                <a:solidFill>
                  <a:srgbClr val="FF0000"/>
                </a:solidFill>
              </a:rPr>
              <a:t>and for audit purposes is defined part </a:t>
            </a:r>
            <a:r>
              <a:rPr lang="en-US" sz="1400" b="1" dirty="0">
                <a:solidFill>
                  <a:srgbClr val="FF0000"/>
                </a:solidFill>
              </a:rPr>
              <a:t>of the </a:t>
            </a:r>
            <a:r>
              <a:rPr lang="en-US" sz="1400" b="1" dirty="0" smtClean="0">
                <a:solidFill>
                  <a:srgbClr val="FF0000"/>
                </a:solidFill>
              </a:rPr>
              <a:t>individual’s job responsibilities)</a:t>
            </a:r>
            <a:r>
              <a:rPr lang="en-US" sz="1400" dirty="0" smtClean="0"/>
              <a:t>; </a:t>
            </a:r>
            <a:r>
              <a:rPr lang="en-US" sz="1400" dirty="0"/>
              <a:t>and</a:t>
            </a:r>
          </a:p>
          <a:p>
            <a:r>
              <a:rPr lang="en-US" sz="1400" dirty="0"/>
              <a:t> All or a portion of any EOF staff member’s salary, wages, or fringe </a:t>
            </a:r>
            <a:r>
              <a:rPr lang="en-US" sz="1400" dirty="0" smtClean="0"/>
              <a:t>benefits (certain restrictions do apply).</a:t>
            </a:r>
            <a:endParaRPr lang="en-US" sz="1400" dirty="0"/>
          </a:p>
        </p:txBody>
      </p:sp>
      <p:sp>
        <p:nvSpPr>
          <p:cNvPr id="6" name="Text Placeholder 5"/>
          <p:cNvSpPr>
            <a:spLocks noGrp="1"/>
          </p:cNvSpPr>
          <p:nvPr>
            <p:ph type="body" sz="quarter" idx="3"/>
          </p:nvPr>
        </p:nvSpPr>
        <p:spPr>
          <a:xfrm>
            <a:off x="6172200" y="1681163"/>
            <a:ext cx="5183188" cy="604838"/>
          </a:xfrm>
        </p:spPr>
        <p:txBody>
          <a:bodyPr/>
          <a:lstStyle/>
          <a:p>
            <a:pPr algn="ctr"/>
            <a:r>
              <a:rPr lang="en-US" dirty="0" smtClean="0"/>
              <a:t>May Not Include</a:t>
            </a:r>
            <a:endParaRPr lang="en-US" dirty="0"/>
          </a:p>
        </p:txBody>
      </p:sp>
      <p:sp>
        <p:nvSpPr>
          <p:cNvPr id="4" name="Content Placeholder 3"/>
          <p:cNvSpPr>
            <a:spLocks noGrp="1"/>
          </p:cNvSpPr>
          <p:nvPr>
            <p:ph sz="quarter" idx="4"/>
          </p:nvPr>
        </p:nvSpPr>
        <p:spPr>
          <a:xfrm>
            <a:off x="6217920" y="2249322"/>
            <a:ext cx="4937760" cy="3378200"/>
          </a:xfrm>
        </p:spPr>
        <p:txBody>
          <a:bodyPr>
            <a:normAutofit/>
          </a:bodyPr>
          <a:lstStyle/>
          <a:p>
            <a:r>
              <a:rPr lang="en-US" sz="1400" dirty="0"/>
              <a:t>Program reporting supervisors and other high level institutional officers who are required to serve all students</a:t>
            </a:r>
            <a:r>
              <a:rPr lang="en-US" sz="1400" dirty="0" smtClean="0"/>
              <a:t>;</a:t>
            </a:r>
          </a:p>
          <a:p>
            <a:r>
              <a:rPr lang="en-US" sz="1400" b="1" dirty="0" smtClean="0">
                <a:solidFill>
                  <a:srgbClr val="FF0000"/>
                </a:solidFill>
              </a:rPr>
              <a:t>Any Institutional Staff whose total contribution to the EOF program is less than 10%. </a:t>
            </a:r>
            <a:endParaRPr lang="en-US" sz="1400" b="1" dirty="0">
              <a:solidFill>
                <a:srgbClr val="FF0000"/>
              </a:solidFill>
            </a:endParaRPr>
          </a:p>
          <a:p>
            <a:r>
              <a:rPr lang="en-US" sz="1400" dirty="0"/>
              <a:t> Items and services normally provided to students by the institution without charge; </a:t>
            </a:r>
            <a:endParaRPr lang="en-US" sz="1400" dirty="0" smtClean="0"/>
          </a:p>
          <a:p>
            <a:r>
              <a:rPr lang="en-US" sz="1400" dirty="0" smtClean="0"/>
              <a:t>Items </a:t>
            </a:r>
            <a:r>
              <a:rPr lang="en-US" sz="1400" dirty="0"/>
              <a:t>and services normally provided to the institution by other government agencies without charge;</a:t>
            </a:r>
          </a:p>
          <a:p>
            <a:r>
              <a:rPr lang="en-US" sz="1400" dirty="0"/>
              <a:t> Charges incurred by the institution as program costs but require no cash outlay by the institution during the grant period; </a:t>
            </a:r>
          </a:p>
          <a:p>
            <a:r>
              <a:rPr lang="en-US" sz="1400" dirty="0"/>
              <a:t> Any cost incurred or contribution of services made in a prior fiscal year </a:t>
            </a:r>
          </a:p>
          <a:p>
            <a:endParaRPr lang="en-US" sz="1600" dirty="0"/>
          </a:p>
        </p:txBody>
      </p:sp>
    </p:spTree>
    <p:extLst>
      <p:ext uri="{BB962C8B-B14F-4D97-AF65-F5344CB8AC3E}">
        <p14:creationId xmlns:p14="http://schemas.microsoft.com/office/powerpoint/2010/main" val="4104727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29768" y="0"/>
            <a:ext cx="10515600" cy="1006475"/>
          </a:xfrm>
        </p:spPr>
        <p:txBody>
          <a:bodyPr>
            <a:normAutofit/>
          </a:bodyPr>
          <a:lstStyle/>
          <a:p>
            <a:pPr algn="ctr"/>
            <a:r>
              <a:rPr lang="en-US" sz="2800" b="1" u="sng" dirty="0"/>
              <a:t>Article IV Funds Cannot Be Used to Pay </a:t>
            </a:r>
            <a:r>
              <a:rPr lang="en-US" sz="2800" b="1" u="sng" dirty="0" smtClean="0"/>
              <a:t>For:</a:t>
            </a:r>
            <a:endParaRPr lang="en-US" sz="2800" b="1" u="sng" dirty="0"/>
          </a:p>
        </p:txBody>
      </p:sp>
      <p:sp>
        <p:nvSpPr>
          <p:cNvPr id="8" name="TextBox 7"/>
          <p:cNvSpPr txBox="1"/>
          <p:nvPr/>
        </p:nvSpPr>
        <p:spPr>
          <a:xfrm>
            <a:off x="2133600" y="1371601"/>
            <a:ext cx="8153400" cy="4524315"/>
          </a:xfrm>
          <a:prstGeom prst="rect">
            <a:avLst/>
          </a:prstGeom>
          <a:noFill/>
        </p:spPr>
        <p:txBody>
          <a:bodyPr wrap="square" rtlCol="0">
            <a:spAutoFit/>
          </a:bodyPr>
          <a:lstStyle/>
          <a:p>
            <a:pPr marL="285750" indent="-285750">
              <a:buFont typeface="Wingdings" panose="05000000000000000000" pitchFamily="2" charset="2"/>
              <a:buChar char="§"/>
            </a:pPr>
            <a:r>
              <a:rPr lang="en-US" sz="1400" dirty="0"/>
              <a:t>  </a:t>
            </a:r>
            <a:r>
              <a:rPr lang="en-US" dirty="0"/>
              <a:t>The EOF campus program administrator’s salary and fringe benefits;</a:t>
            </a:r>
          </a:p>
          <a:p>
            <a:pPr marL="285750" indent="-285750">
              <a:buFont typeface="Wingdings" panose="05000000000000000000" pitchFamily="2" charset="2"/>
              <a:buChar char="§"/>
            </a:pPr>
            <a:r>
              <a:rPr lang="en-US" dirty="0"/>
              <a:t>  Fringe benefits for 12-month EOF staff at public senior institutions;</a:t>
            </a:r>
          </a:p>
          <a:p>
            <a:pPr marL="342900" indent="-342900">
              <a:buFont typeface="Wingdings" panose="05000000000000000000" pitchFamily="2" charset="2"/>
              <a:buChar char="§"/>
            </a:pPr>
            <a:r>
              <a:rPr lang="en-US" dirty="0"/>
              <a:t> Fringe benefits in excess of 21 percent of the salaries and wages paid by</a:t>
            </a:r>
          </a:p>
          <a:p>
            <a:r>
              <a:rPr lang="en-US" dirty="0"/>
              <a:t>        EOF funds for 12-month EOF staff at community colleges and</a:t>
            </a:r>
          </a:p>
          <a:p>
            <a:r>
              <a:rPr lang="en-US" dirty="0"/>
              <a:t>        independent institutions;</a:t>
            </a:r>
          </a:p>
          <a:p>
            <a:pPr marL="285750" indent="-285750">
              <a:buFont typeface="Wingdings" panose="05000000000000000000" pitchFamily="2" charset="2"/>
              <a:buChar char="§"/>
            </a:pPr>
            <a:r>
              <a:rPr lang="en-US" dirty="0"/>
              <a:t>   Employee benefits for academic year student assistants and part-time</a:t>
            </a:r>
          </a:p>
          <a:p>
            <a:r>
              <a:rPr lang="en-US" dirty="0"/>
              <a:t>         personnel;</a:t>
            </a:r>
          </a:p>
          <a:p>
            <a:pPr marL="285750" indent="-285750">
              <a:buFont typeface="Wingdings" panose="05000000000000000000" pitchFamily="2" charset="2"/>
              <a:buChar char="§"/>
            </a:pPr>
            <a:r>
              <a:rPr lang="en-US" dirty="0"/>
              <a:t>  Transportation of students for normal commuting costs;</a:t>
            </a:r>
          </a:p>
          <a:p>
            <a:pPr marL="285750" indent="-285750">
              <a:buFont typeface="Wingdings" panose="05000000000000000000" pitchFamily="2" charset="2"/>
              <a:buChar char="§"/>
            </a:pPr>
            <a:r>
              <a:rPr lang="en-US" dirty="0"/>
              <a:t>  The cost of instruction for which students are charged tuition;</a:t>
            </a:r>
          </a:p>
          <a:p>
            <a:pPr marL="285750" indent="-285750">
              <a:buFont typeface="Wingdings" panose="05000000000000000000" pitchFamily="2" charset="2"/>
              <a:buChar char="§"/>
            </a:pPr>
            <a:r>
              <a:rPr lang="en-US" dirty="0"/>
              <a:t>  </a:t>
            </a:r>
            <a:r>
              <a:rPr lang="en-US" b="1" dirty="0">
                <a:solidFill>
                  <a:srgbClr val="FF0000"/>
                </a:solidFill>
              </a:rPr>
              <a:t>Other student costs that normally are covered by a student’s financial aid</a:t>
            </a:r>
          </a:p>
          <a:p>
            <a:r>
              <a:rPr lang="en-US" b="1" dirty="0">
                <a:solidFill>
                  <a:srgbClr val="FF0000"/>
                </a:solidFill>
              </a:rPr>
              <a:t>        package, such </a:t>
            </a:r>
            <a:r>
              <a:rPr lang="en-US" b="1" dirty="0" smtClean="0">
                <a:solidFill>
                  <a:srgbClr val="FF0000"/>
                </a:solidFill>
              </a:rPr>
              <a:t>as: </a:t>
            </a:r>
            <a:r>
              <a:rPr lang="en-US" b="1" dirty="0">
                <a:solidFill>
                  <a:srgbClr val="FF0000"/>
                </a:solidFill>
              </a:rPr>
              <a:t>fees, room and board, books, educational supplies, </a:t>
            </a:r>
          </a:p>
          <a:p>
            <a:r>
              <a:rPr lang="en-US" b="1" dirty="0">
                <a:solidFill>
                  <a:srgbClr val="FF0000"/>
                </a:solidFill>
              </a:rPr>
              <a:t>        transportation, </a:t>
            </a:r>
            <a:r>
              <a:rPr lang="en-US" b="1" dirty="0" smtClean="0">
                <a:solidFill>
                  <a:srgbClr val="FF0000"/>
                </a:solidFill>
              </a:rPr>
              <a:t>funds for printing, and </a:t>
            </a:r>
            <a:r>
              <a:rPr lang="en-US" b="1" dirty="0">
                <a:solidFill>
                  <a:srgbClr val="FF0000"/>
                </a:solidFill>
              </a:rPr>
              <a:t>child care;  </a:t>
            </a:r>
          </a:p>
          <a:p>
            <a:pPr marL="285750" indent="-285750">
              <a:buFont typeface="Wingdings" panose="05000000000000000000" pitchFamily="2" charset="2"/>
              <a:buChar char="§"/>
            </a:pPr>
            <a:r>
              <a:rPr lang="en-US" dirty="0"/>
              <a:t>   Lobbying, partisan political contributions, and/or fund raising activities;</a:t>
            </a:r>
          </a:p>
          <a:p>
            <a:pPr marL="285750" indent="-285750">
              <a:buFont typeface="Wingdings" panose="05000000000000000000" pitchFamily="2" charset="2"/>
              <a:buChar char="§"/>
            </a:pPr>
            <a:r>
              <a:rPr lang="en-US" dirty="0"/>
              <a:t>   The purchase of alcoholic beverages; and </a:t>
            </a:r>
          </a:p>
          <a:p>
            <a:pPr marL="285750" indent="-285750">
              <a:buFont typeface="Wingdings" panose="05000000000000000000" pitchFamily="2" charset="2"/>
              <a:buChar char="§"/>
            </a:pPr>
            <a:r>
              <a:rPr lang="en-US" dirty="0"/>
              <a:t>   Indirect expenses (such as space, heat, lights, postage, and telephone) that</a:t>
            </a:r>
          </a:p>
          <a:p>
            <a:r>
              <a:rPr lang="en-US" dirty="0"/>
              <a:t>         exceed 10 percent of the total academic year Article IV allocation.</a:t>
            </a:r>
          </a:p>
        </p:txBody>
      </p:sp>
    </p:spTree>
    <p:extLst>
      <p:ext uri="{BB962C8B-B14F-4D97-AF65-F5344CB8AC3E}">
        <p14:creationId xmlns:p14="http://schemas.microsoft.com/office/powerpoint/2010/main" val="2489203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152400"/>
            <a:ext cx="8683752" cy="835152"/>
          </a:xfrm>
        </p:spPr>
        <p:txBody>
          <a:bodyPr>
            <a:noAutofit/>
          </a:bodyPr>
          <a:lstStyle/>
          <a:p>
            <a:pPr algn="ctr"/>
            <a:r>
              <a:rPr lang="en-US" sz="2400" b="1" dirty="0" smtClean="0"/>
              <a:t>AY </a:t>
            </a:r>
            <a:r>
              <a:rPr lang="en-US" sz="2400" b="1" dirty="0"/>
              <a:t>Article IV Budget </a:t>
            </a:r>
            <a:r>
              <a:rPr lang="en-US" sz="2400" b="1" dirty="0" smtClean="0"/>
              <a:t>Transfers/Modifications/Adjustments</a:t>
            </a:r>
            <a:endParaRPr lang="en-US" sz="2400" b="1" dirty="0"/>
          </a:p>
        </p:txBody>
      </p:sp>
      <p:sp>
        <p:nvSpPr>
          <p:cNvPr id="4" name="TextBox 3"/>
          <p:cNvSpPr txBox="1"/>
          <p:nvPr/>
        </p:nvSpPr>
        <p:spPr>
          <a:xfrm>
            <a:off x="2084832" y="1066800"/>
            <a:ext cx="7696200" cy="5262979"/>
          </a:xfrm>
          <a:prstGeom prst="rect">
            <a:avLst/>
          </a:prstGeom>
          <a:noFill/>
        </p:spPr>
        <p:txBody>
          <a:bodyPr wrap="square" rtlCol="0">
            <a:spAutoFit/>
          </a:bodyPr>
          <a:lstStyle/>
          <a:p>
            <a:pPr algn="ctr"/>
            <a:r>
              <a:rPr lang="en-US" sz="1600" b="1" dirty="0" smtClean="0"/>
              <a:t>All AY Article IV budget transfers/modifications/adjustments must be completed</a:t>
            </a:r>
          </a:p>
          <a:p>
            <a:pPr algn="ctr"/>
            <a:r>
              <a:rPr lang="en-US" sz="1600" b="1" u="sng" dirty="0" smtClean="0"/>
              <a:t>before</a:t>
            </a:r>
            <a:r>
              <a:rPr lang="en-US" sz="1600" b="1" dirty="0" smtClean="0"/>
              <a:t> </a:t>
            </a:r>
            <a:r>
              <a:rPr lang="en-US" sz="1600" b="1" dirty="0">
                <a:solidFill>
                  <a:srgbClr val="FF0000"/>
                </a:solidFill>
              </a:rPr>
              <a:t>April </a:t>
            </a:r>
            <a:r>
              <a:rPr lang="en-US" sz="1600" b="1" dirty="0" smtClean="0">
                <a:solidFill>
                  <a:srgbClr val="FF0000"/>
                </a:solidFill>
              </a:rPr>
              <a:t>1, 2019</a:t>
            </a:r>
          </a:p>
          <a:p>
            <a:endParaRPr lang="en-US" sz="1600" dirty="0" smtClean="0"/>
          </a:p>
          <a:p>
            <a:r>
              <a:rPr lang="en-US" sz="1600" dirty="0" smtClean="0"/>
              <a:t>Campus </a:t>
            </a:r>
            <a:r>
              <a:rPr lang="en-US" sz="1600" dirty="0"/>
              <a:t>programs may make budget transfers/modifications/adjustments for</a:t>
            </a:r>
          </a:p>
          <a:p>
            <a:r>
              <a:rPr lang="en-US" sz="1600" dirty="0"/>
              <a:t>current personnel budget items within the personnel lines, and current “other than</a:t>
            </a:r>
          </a:p>
          <a:p>
            <a:r>
              <a:rPr lang="en-US" sz="1600" dirty="0"/>
              <a:t>personnel" budget items within the other than personnel line without written approval</a:t>
            </a:r>
          </a:p>
          <a:p>
            <a:r>
              <a:rPr lang="en-US" sz="1600" dirty="0"/>
              <a:t> </a:t>
            </a:r>
          </a:p>
          <a:p>
            <a:r>
              <a:rPr lang="en-US" sz="1600" dirty="0"/>
              <a:t>Budget transfers between personnel budget items and other than personnel budget items </a:t>
            </a:r>
            <a:r>
              <a:rPr lang="en-US" sz="1600" dirty="0" smtClean="0"/>
              <a:t>must be submitted in writing with a narrative explaining both “why” and “where” you are looking to re-distribute your existing funds &amp; an updated Excel Budget document reflecting the requested change. All requested changes require </a:t>
            </a:r>
            <a:r>
              <a:rPr lang="en-US" sz="1600" dirty="0"/>
              <a:t>the written approval of the EOF </a:t>
            </a:r>
            <a:r>
              <a:rPr lang="en-US" sz="1600" dirty="0" smtClean="0"/>
              <a:t>Central Office. </a:t>
            </a:r>
            <a:endParaRPr lang="en-US" sz="1600" dirty="0"/>
          </a:p>
          <a:p>
            <a:r>
              <a:rPr lang="en-US" sz="1600" dirty="0"/>
              <a:t> </a:t>
            </a:r>
          </a:p>
          <a:p>
            <a:r>
              <a:rPr lang="en-US" sz="1600" dirty="0"/>
              <a:t>Budget modifications for items that were not part of the original fiscal year contract</a:t>
            </a:r>
          </a:p>
          <a:p>
            <a:r>
              <a:rPr lang="en-US" sz="1600" dirty="0" smtClean="0"/>
              <a:t>must </a:t>
            </a:r>
            <a:r>
              <a:rPr lang="en-US" sz="1600" dirty="0"/>
              <a:t>be submitted in </a:t>
            </a:r>
            <a:r>
              <a:rPr lang="en-US" sz="1600" dirty="0" smtClean="0"/>
              <a:t>writing with </a:t>
            </a:r>
            <a:r>
              <a:rPr lang="en-US" sz="1600" dirty="0"/>
              <a:t>a narrative explaining both “why” and “where” you are looking to re-distribute your existing funds </a:t>
            </a:r>
            <a:r>
              <a:rPr lang="en-US" sz="1600" u="sng" dirty="0" smtClean="0">
                <a:solidFill>
                  <a:srgbClr val="FF0000"/>
                </a:solidFill>
              </a:rPr>
              <a:t>and an </a:t>
            </a:r>
            <a:r>
              <a:rPr lang="en-US" sz="1600" u="sng" dirty="0">
                <a:solidFill>
                  <a:srgbClr val="FF0000"/>
                </a:solidFill>
              </a:rPr>
              <a:t>updated Excel </a:t>
            </a:r>
            <a:r>
              <a:rPr lang="en-US" sz="1600" u="sng" dirty="0" smtClean="0">
                <a:solidFill>
                  <a:srgbClr val="FF0000"/>
                </a:solidFill>
              </a:rPr>
              <a:t>budget </a:t>
            </a:r>
            <a:r>
              <a:rPr lang="en-US" sz="1600" u="sng" dirty="0">
                <a:solidFill>
                  <a:srgbClr val="FF0000"/>
                </a:solidFill>
              </a:rPr>
              <a:t>document </a:t>
            </a:r>
            <a:r>
              <a:rPr lang="en-US" sz="1600" u="sng" dirty="0" smtClean="0">
                <a:solidFill>
                  <a:srgbClr val="FF0000"/>
                </a:solidFill>
              </a:rPr>
              <a:t>reflecting </a:t>
            </a:r>
            <a:r>
              <a:rPr lang="en-US" sz="1600" u="sng" dirty="0">
                <a:solidFill>
                  <a:srgbClr val="FF0000"/>
                </a:solidFill>
              </a:rPr>
              <a:t>the requested </a:t>
            </a:r>
            <a:r>
              <a:rPr lang="en-US" sz="1600" u="sng" dirty="0" smtClean="0">
                <a:solidFill>
                  <a:srgbClr val="FF0000"/>
                </a:solidFill>
              </a:rPr>
              <a:t>change</a:t>
            </a:r>
            <a:r>
              <a:rPr lang="en-US" sz="1600" dirty="0" smtClean="0">
                <a:solidFill>
                  <a:srgbClr val="FF0000"/>
                </a:solidFill>
              </a:rPr>
              <a:t>. </a:t>
            </a:r>
            <a:r>
              <a:rPr lang="en-US" sz="1600" dirty="0" smtClean="0"/>
              <a:t>All requested changes </a:t>
            </a:r>
            <a:r>
              <a:rPr lang="en-US" sz="1600" dirty="0"/>
              <a:t>require the written approval of the EOF Central </a:t>
            </a:r>
            <a:r>
              <a:rPr lang="en-US" sz="1600" dirty="0" smtClean="0"/>
              <a:t>Office.</a:t>
            </a:r>
            <a:endParaRPr lang="en-US" sz="1600" dirty="0"/>
          </a:p>
          <a:p>
            <a:r>
              <a:rPr lang="en-US" sz="1600" dirty="0"/>
              <a:t> </a:t>
            </a:r>
          </a:p>
          <a:p>
            <a:pPr algn="ctr"/>
            <a:r>
              <a:rPr lang="en-US" sz="1600" b="1" dirty="0"/>
              <a:t>All requests for budget modifications should be sent to the EOF Central Office liaison assigned to your </a:t>
            </a:r>
            <a:r>
              <a:rPr lang="en-US" sz="1600" b="1" dirty="0" smtClean="0"/>
              <a:t>program.</a:t>
            </a:r>
            <a:endParaRPr lang="en-US" sz="1600" b="1" dirty="0"/>
          </a:p>
        </p:txBody>
      </p:sp>
    </p:spTree>
    <p:extLst>
      <p:ext uri="{BB962C8B-B14F-4D97-AF65-F5344CB8AC3E}">
        <p14:creationId xmlns:p14="http://schemas.microsoft.com/office/powerpoint/2010/main" val="491381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107" y="413658"/>
            <a:ext cx="8683752" cy="835152"/>
          </a:xfrm>
        </p:spPr>
        <p:txBody>
          <a:bodyPr>
            <a:noAutofit/>
          </a:bodyPr>
          <a:lstStyle/>
          <a:p>
            <a:pPr algn="ctr"/>
            <a:r>
              <a:rPr lang="en-US" sz="2400" b="1" dirty="0"/>
              <a:t>Article IV</a:t>
            </a:r>
            <a:br>
              <a:rPr lang="en-US" sz="2400" b="1" dirty="0"/>
            </a:br>
            <a:r>
              <a:rPr lang="en-US" sz="2400" b="1" dirty="0"/>
              <a:t>2</a:t>
            </a:r>
            <a:r>
              <a:rPr lang="en-US" sz="2400" b="1" baseline="30000" dirty="0"/>
              <a:t>nd</a:t>
            </a:r>
            <a:r>
              <a:rPr lang="en-US" sz="2400" b="1" dirty="0"/>
              <a:t> Interim Expenditure Report</a:t>
            </a:r>
          </a:p>
        </p:txBody>
      </p:sp>
      <p:sp>
        <p:nvSpPr>
          <p:cNvPr id="3" name="TextBox 2"/>
          <p:cNvSpPr txBox="1"/>
          <p:nvPr/>
        </p:nvSpPr>
        <p:spPr>
          <a:xfrm>
            <a:off x="1441622" y="2158092"/>
            <a:ext cx="9988378" cy="3046988"/>
          </a:xfrm>
          <a:prstGeom prst="rect">
            <a:avLst/>
          </a:prstGeom>
          <a:noFill/>
        </p:spPr>
        <p:txBody>
          <a:bodyPr wrap="square" rtlCol="0">
            <a:spAutoFit/>
          </a:bodyPr>
          <a:lstStyle/>
          <a:p>
            <a:pPr lvl="0" algn="ctr"/>
            <a:r>
              <a:rPr lang="en-US" sz="2400" b="1" dirty="0" smtClean="0"/>
              <a:t> Submission deadline: </a:t>
            </a:r>
            <a:r>
              <a:rPr lang="en-US" sz="2400" b="1" dirty="0">
                <a:solidFill>
                  <a:srgbClr val="FF0000"/>
                </a:solidFill>
              </a:rPr>
              <a:t>April 15, </a:t>
            </a:r>
            <a:r>
              <a:rPr lang="en-US" sz="2400" b="1" dirty="0" smtClean="0">
                <a:solidFill>
                  <a:srgbClr val="FF0000"/>
                </a:solidFill>
              </a:rPr>
              <a:t>2019</a:t>
            </a:r>
            <a:endParaRPr lang="en-US" sz="2400" b="1" dirty="0">
              <a:solidFill>
                <a:srgbClr val="FF0000"/>
              </a:solidFill>
            </a:endParaRPr>
          </a:p>
          <a:p>
            <a:pPr lvl="0"/>
            <a:endParaRPr lang="en-US" sz="2400" dirty="0"/>
          </a:p>
          <a:p>
            <a:r>
              <a:rPr lang="en-US" sz="2400" dirty="0" smtClean="0"/>
              <a:t>- Report </a:t>
            </a:r>
            <a:r>
              <a:rPr lang="en-US" sz="2400" dirty="0"/>
              <a:t>expenditures from July 1, </a:t>
            </a:r>
            <a:r>
              <a:rPr lang="en-US" sz="2400" dirty="0" smtClean="0"/>
              <a:t>2018 </a:t>
            </a:r>
            <a:r>
              <a:rPr lang="en-US" sz="2400" dirty="0"/>
              <a:t>through </a:t>
            </a:r>
            <a:r>
              <a:rPr lang="en-US" sz="2400" dirty="0" smtClean="0"/>
              <a:t>March </a:t>
            </a:r>
            <a:r>
              <a:rPr lang="en-US" sz="2400" dirty="0"/>
              <a:t>31, </a:t>
            </a:r>
            <a:r>
              <a:rPr lang="en-US" sz="2400" dirty="0" smtClean="0"/>
              <a:t>2019.</a:t>
            </a:r>
            <a:endParaRPr lang="en-US" sz="2400" dirty="0"/>
          </a:p>
          <a:p>
            <a:endParaRPr lang="en-US" sz="2400" dirty="0"/>
          </a:p>
          <a:p>
            <a:r>
              <a:rPr lang="en-US" sz="2400" dirty="0" smtClean="0"/>
              <a:t>- Project </a:t>
            </a:r>
            <a:r>
              <a:rPr lang="en-US" sz="2400" dirty="0"/>
              <a:t>expenditures from July 1, </a:t>
            </a:r>
            <a:r>
              <a:rPr lang="en-US" sz="2400" dirty="0" smtClean="0"/>
              <a:t>2018 </a:t>
            </a:r>
            <a:r>
              <a:rPr lang="en-US" sz="2400" dirty="0"/>
              <a:t>through June 30, </a:t>
            </a:r>
            <a:r>
              <a:rPr lang="en-US" sz="2400" dirty="0" smtClean="0"/>
              <a:t>2019.</a:t>
            </a:r>
            <a:endParaRPr lang="en-US" sz="2400" dirty="0"/>
          </a:p>
          <a:p>
            <a:endParaRPr lang="en-US" sz="2400" b="1" dirty="0"/>
          </a:p>
          <a:p>
            <a:r>
              <a:rPr lang="en-US" sz="2400" b="1" dirty="0" smtClean="0"/>
              <a:t>- </a:t>
            </a:r>
            <a:r>
              <a:rPr lang="en-US" sz="2400" b="1" u="sng" dirty="0" smtClean="0"/>
              <a:t>Final </a:t>
            </a:r>
            <a:r>
              <a:rPr lang="en-US" sz="2400" b="1" u="sng" dirty="0"/>
              <a:t>FY </a:t>
            </a:r>
            <a:r>
              <a:rPr lang="en-US" sz="2400" b="1" u="sng" dirty="0" smtClean="0"/>
              <a:t>2017 </a:t>
            </a:r>
            <a:r>
              <a:rPr lang="en-US" sz="2400" b="1" u="sng" dirty="0"/>
              <a:t>Article IV payment based </a:t>
            </a:r>
            <a:r>
              <a:rPr lang="en-US" sz="2400" b="1" u="sng" dirty="0" smtClean="0"/>
              <a:t>2</a:t>
            </a:r>
            <a:r>
              <a:rPr lang="en-US" sz="2400" b="1" u="sng" baseline="30000" dirty="0" smtClean="0"/>
              <a:t>ND</a:t>
            </a:r>
            <a:r>
              <a:rPr lang="en-US" sz="2400" b="1" u="sng" dirty="0"/>
              <a:t> </a:t>
            </a:r>
            <a:r>
              <a:rPr lang="en-US" sz="2400" b="1" u="sng" dirty="0" smtClean="0"/>
              <a:t>Interim Expenditure Report</a:t>
            </a:r>
            <a:r>
              <a:rPr lang="en-US" sz="2400" dirty="0" smtClean="0"/>
              <a:t>: Total </a:t>
            </a:r>
            <a:r>
              <a:rPr lang="en-US" sz="2400" dirty="0"/>
              <a:t>projected expenditures through June 30, </a:t>
            </a:r>
            <a:r>
              <a:rPr lang="en-US" sz="2400" dirty="0" smtClean="0"/>
              <a:t>2019.</a:t>
            </a:r>
            <a:endParaRPr lang="en-US" sz="2400" dirty="0"/>
          </a:p>
        </p:txBody>
      </p:sp>
    </p:spTree>
    <p:extLst>
      <p:ext uri="{BB962C8B-B14F-4D97-AF65-F5344CB8AC3E}">
        <p14:creationId xmlns:p14="http://schemas.microsoft.com/office/powerpoint/2010/main" val="3662334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Purpose of Budget Workshop</a:t>
            </a:r>
            <a:endParaRPr lang="en-US" b="1" dirty="0"/>
          </a:p>
        </p:txBody>
      </p:sp>
      <p:sp>
        <p:nvSpPr>
          <p:cNvPr id="6" name="TextBox 5"/>
          <p:cNvSpPr txBox="1"/>
          <p:nvPr/>
        </p:nvSpPr>
        <p:spPr>
          <a:xfrm>
            <a:off x="2468880" y="2221040"/>
            <a:ext cx="7315200" cy="3323987"/>
          </a:xfrm>
          <a:prstGeom prst="rect">
            <a:avLst/>
          </a:prstGeom>
          <a:noFill/>
        </p:spPr>
        <p:txBody>
          <a:bodyPr wrap="square" rtlCol="0">
            <a:spAutoFit/>
          </a:bodyPr>
          <a:lstStyle/>
          <a:p>
            <a:pPr marL="342900" indent="-342900">
              <a:buFontTx/>
              <a:buChar char="-"/>
            </a:pPr>
            <a:r>
              <a:rPr lang="en-US" sz="2400" dirty="0" smtClean="0"/>
              <a:t>To provide a general orientation to the EOF contract, budget and expenditure report forms</a:t>
            </a:r>
            <a:endParaRPr lang="en-US" sz="2400" dirty="0"/>
          </a:p>
          <a:p>
            <a:endParaRPr lang="en-US" sz="2400" dirty="0" smtClean="0"/>
          </a:p>
          <a:p>
            <a:pPr marL="342900" indent="-342900">
              <a:buFontTx/>
              <a:buChar char="-"/>
            </a:pPr>
            <a:r>
              <a:rPr lang="en-US" sz="2400" dirty="0" smtClean="0"/>
              <a:t>Review changes for FY19 EOF Budget/Contracting  </a:t>
            </a:r>
          </a:p>
          <a:p>
            <a:r>
              <a:rPr lang="en-US" sz="2400" dirty="0" smtClean="0"/>
              <a:t>     process</a:t>
            </a:r>
            <a:endParaRPr lang="en-US" sz="2400" dirty="0"/>
          </a:p>
          <a:p>
            <a:endParaRPr lang="en-US" dirty="0" smtClean="0"/>
          </a:p>
          <a:p>
            <a:pPr marL="342900" indent="-342900">
              <a:buFontTx/>
              <a:buChar char="-"/>
            </a:pPr>
            <a:r>
              <a:rPr lang="en-US" sz="2400" dirty="0" smtClean="0"/>
              <a:t>Discussion about the importance of submitting documents on time and review of submission deadlines for FY19</a:t>
            </a:r>
          </a:p>
        </p:txBody>
      </p:sp>
    </p:spTree>
    <p:extLst>
      <p:ext uri="{BB962C8B-B14F-4D97-AF65-F5344CB8AC3E}">
        <p14:creationId xmlns:p14="http://schemas.microsoft.com/office/powerpoint/2010/main" val="3877827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0"/>
            <a:ext cx="11841480" cy="1450757"/>
          </a:xfrm>
        </p:spPr>
        <p:txBody>
          <a:bodyPr/>
          <a:lstStyle/>
          <a:p>
            <a:r>
              <a:rPr lang="en-US" b="1" dirty="0" smtClean="0">
                <a:solidFill>
                  <a:srgbClr val="FF0000"/>
                </a:solidFill>
                <a:effectLst>
                  <a:outerShdw blurRad="38100" dist="38100" dir="2700000" algn="tl">
                    <a:srgbClr val="000000">
                      <a:alpha val="43137"/>
                    </a:srgbClr>
                  </a:outerShdw>
                </a:effectLst>
              </a:rPr>
              <a:t>NEW</a:t>
            </a:r>
            <a:r>
              <a:rPr lang="en-US" dirty="0" smtClean="0">
                <a:solidFill>
                  <a:srgbClr val="FF000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FOR FY19 </a:t>
            </a:r>
            <a:r>
              <a:rPr lang="en-US" dirty="0" smtClean="0"/>
              <a:t>– EOF TIME AND EFFORT REPORT</a:t>
            </a:r>
            <a:endParaRPr lang="en-US" dirty="0"/>
          </a:p>
        </p:txBody>
      </p:sp>
      <p:pic>
        <p:nvPicPr>
          <p:cNvPr id="4" name="Content Placeholder 3"/>
          <p:cNvPicPr>
            <a:picLocks noGrp="1" noChangeAspect="1"/>
          </p:cNvPicPr>
          <p:nvPr>
            <p:ph idx="1"/>
          </p:nvPr>
        </p:nvPicPr>
        <p:blipFill rotWithShape="1">
          <a:blip r:embed="rId2"/>
          <a:srcRect l="49933" t="16131" r="24270"/>
          <a:stretch/>
        </p:blipFill>
        <p:spPr>
          <a:xfrm>
            <a:off x="3321539" y="1737360"/>
            <a:ext cx="5264002" cy="4780671"/>
          </a:xfrm>
          <a:prstGeom prst="rect">
            <a:avLst/>
          </a:prstGeom>
        </p:spPr>
      </p:pic>
    </p:spTree>
    <p:extLst>
      <p:ext uri="{BB962C8B-B14F-4D97-AF65-F5344CB8AC3E}">
        <p14:creationId xmlns:p14="http://schemas.microsoft.com/office/powerpoint/2010/main" val="2282072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27304"/>
            <a:ext cx="8683752" cy="835152"/>
          </a:xfrm>
        </p:spPr>
        <p:txBody>
          <a:bodyPr>
            <a:noAutofit/>
          </a:bodyPr>
          <a:lstStyle/>
          <a:p>
            <a:pPr algn="ctr"/>
            <a:r>
              <a:rPr lang="en-US" sz="3600" b="1" dirty="0"/>
              <a:t>Article IV</a:t>
            </a:r>
            <a:br>
              <a:rPr lang="en-US" sz="3600" b="1" dirty="0"/>
            </a:br>
            <a:r>
              <a:rPr lang="en-US" sz="3600" b="1" dirty="0"/>
              <a:t>Final FY </a:t>
            </a:r>
            <a:r>
              <a:rPr lang="en-US" sz="3600" b="1" dirty="0" smtClean="0"/>
              <a:t>2018 </a:t>
            </a:r>
            <a:r>
              <a:rPr lang="en-US" sz="3600" b="1" dirty="0"/>
              <a:t>Expenditure Report</a:t>
            </a:r>
          </a:p>
        </p:txBody>
      </p:sp>
      <p:sp>
        <p:nvSpPr>
          <p:cNvPr id="3" name="TextBox 2"/>
          <p:cNvSpPr txBox="1"/>
          <p:nvPr/>
        </p:nvSpPr>
        <p:spPr>
          <a:xfrm>
            <a:off x="1786128" y="2231136"/>
            <a:ext cx="8574024" cy="3693319"/>
          </a:xfrm>
          <a:prstGeom prst="rect">
            <a:avLst/>
          </a:prstGeom>
          <a:noFill/>
        </p:spPr>
        <p:txBody>
          <a:bodyPr wrap="square" rtlCol="0">
            <a:spAutoFit/>
          </a:bodyPr>
          <a:lstStyle/>
          <a:p>
            <a:pPr lvl="0" algn="ctr"/>
            <a:r>
              <a:rPr lang="en-US" sz="2400" b="1" dirty="0">
                <a:solidFill>
                  <a:srgbClr val="FF0000"/>
                </a:solidFill>
              </a:rPr>
              <a:t>Submission deadline is August 31, </a:t>
            </a:r>
            <a:r>
              <a:rPr lang="en-US" sz="2400" b="1" dirty="0" smtClean="0">
                <a:solidFill>
                  <a:srgbClr val="FF0000"/>
                </a:solidFill>
              </a:rPr>
              <a:t>2019</a:t>
            </a:r>
            <a:endParaRPr lang="en-US" sz="2400" b="1" dirty="0">
              <a:solidFill>
                <a:srgbClr val="FF0000"/>
              </a:solidFill>
            </a:endParaRPr>
          </a:p>
          <a:p>
            <a:pPr lvl="0"/>
            <a:endParaRPr lang="en-US" sz="2400" dirty="0"/>
          </a:p>
          <a:p>
            <a:r>
              <a:rPr lang="en-US" sz="2400" dirty="0"/>
              <a:t>Report all expenditure from July 1, </a:t>
            </a:r>
            <a:r>
              <a:rPr lang="en-US" sz="2400" dirty="0" smtClean="0"/>
              <a:t>2018 through </a:t>
            </a:r>
            <a:r>
              <a:rPr lang="en-US" sz="2400" dirty="0"/>
              <a:t>June 30, </a:t>
            </a:r>
            <a:r>
              <a:rPr lang="en-US" sz="2400" dirty="0" smtClean="0"/>
              <a:t>3019</a:t>
            </a:r>
            <a:endParaRPr lang="en-US" sz="2400" dirty="0"/>
          </a:p>
          <a:p>
            <a:endParaRPr lang="en-US" sz="2400" dirty="0"/>
          </a:p>
          <a:p>
            <a:pPr algn="ctr"/>
            <a:r>
              <a:rPr lang="en-US" sz="2400" dirty="0"/>
              <a:t>Complete the personnel roster </a:t>
            </a:r>
          </a:p>
          <a:p>
            <a:endParaRPr lang="en-US" sz="2400" dirty="0"/>
          </a:p>
          <a:p>
            <a:pPr algn="ctr"/>
            <a:r>
              <a:rPr lang="en-US" sz="2400" b="1" dirty="0"/>
              <a:t>Refund checks for total</a:t>
            </a:r>
            <a:r>
              <a:rPr lang="en-US" sz="2400" b="1" dirty="0">
                <a:solidFill>
                  <a:srgbClr val="FF0000"/>
                </a:solidFill>
              </a:rPr>
              <a:t> </a:t>
            </a:r>
            <a:r>
              <a:rPr lang="en-US" sz="2400" b="1" dirty="0"/>
              <a:t>under expenditures of Article IV funds are payable to </a:t>
            </a:r>
            <a:r>
              <a:rPr lang="en-US" sz="2400" b="1" dirty="0">
                <a:solidFill>
                  <a:srgbClr val="FF0000"/>
                </a:solidFill>
              </a:rPr>
              <a:t>the Treasurer, State of New Jersey</a:t>
            </a:r>
            <a:r>
              <a:rPr lang="en-US" sz="2400" b="1" dirty="0"/>
              <a:t> and should accompany the expenditure </a:t>
            </a:r>
            <a:r>
              <a:rPr lang="en-US" sz="2400" b="1" dirty="0" smtClean="0"/>
              <a:t>report. </a:t>
            </a:r>
            <a:endParaRPr lang="en-US" sz="2400" b="1" dirty="0"/>
          </a:p>
          <a:p>
            <a:pPr algn="ctr"/>
            <a:r>
              <a:rPr lang="en-US" b="1" dirty="0"/>
              <a:t> </a:t>
            </a:r>
          </a:p>
        </p:txBody>
      </p:sp>
    </p:spTree>
    <p:extLst>
      <p:ext uri="{BB962C8B-B14F-4D97-AF65-F5344CB8AC3E}">
        <p14:creationId xmlns:p14="http://schemas.microsoft.com/office/powerpoint/2010/main" val="1054104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638" y="630195"/>
            <a:ext cx="8683752" cy="835152"/>
          </a:xfrm>
        </p:spPr>
        <p:txBody>
          <a:bodyPr>
            <a:noAutofit/>
          </a:bodyPr>
          <a:lstStyle/>
          <a:p>
            <a:r>
              <a:rPr lang="en-US" sz="2400" b="1" dirty="0" smtClean="0"/>
              <a:t>Reminder: </a:t>
            </a:r>
            <a:br>
              <a:rPr lang="en-US" sz="2400" b="1" dirty="0" smtClean="0"/>
            </a:br>
            <a:r>
              <a:rPr lang="en-US" sz="2400" b="1" dirty="0" smtClean="0"/>
              <a:t>Submission </a:t>
            </a:r>
            <a:r>
              <a:rPr lang="en-US" sz="2400" b="1" dirty="0"/>
              <a:t>of Completed Contract Documents to EOF  Central Office</a:t>
            </a:r>
          </a:p>
        </p:txBody>
      </p:sp>
      <p:sp>
        <p:nvSpPr>
          <p:cNvPr id="3" name="TextBox 2"/>
          <p:cNvSpPr txBox="1"/>
          <p:nvPr/>
        </p:nvSpPr>
        <p:spPr>
          <a:xfrm>
            <a:off x="2331530" y="1706309"/>
            <a:ext cx="7696200" cy="5016758"/>
          </a:xfrm>
          <a:prstGeom prst="rect">
            <a:avLst/>
          </a:prstGeom>
          <a:noFill/>
        </p:spPr>
        <p:txBody>
          <a:bodyPr wrap="square" rtlCol="0">
            <a:spAutoFit/>
          </a:bodyPr>
          <a:lstStyle/>
          <a:p>
            <a:pPr algn="ctr"/>
            <a:r>
              <a:rPr lang="en-US" sz="2000" b="1" dirty="0"/>
              <a:t>Send contract document attachments via email to the EOF program liaison assigned to your campus</a:t>
            </a:r>
          </a:p>
          <a:p>
            <a:pPr algn="ctr"/>
            <a:endParaRPr lang="en-US" sz="2000" b="1" dirty="0"/>
          </a:p>
          <a:p>
            <a:r>
              <a:rPr lang="en-US" sz="2000" dirty="0"/>
              <a:t>This includes:</a:t>
            </a:r>
          </a:p>
          <a:p>
            <a:pPr marL="285750" indent="-285750">
              <a:buFont typeface="Arial" panose="020B0604020202020204" pitchFamily="34" charset="0"/>
              <a:buChar char="•"/>
            </a:pPr>
            <a:r>
              <a:rPr lang="en-US" sz="2000" dirty="0"/>
              <a:t>Contract budget attachment B1 EOF Program Mission Statement and Program Goals &amp; Objectives - </a:t>
            </a:r>
            <a:r>
              <a:rPr lang="en-US" sz="2000" b="1" i="1" dirty="0"/>
              <a:t>send as an unprotected word document </a:t>
            </a:r>
          </a:p>
          <a:p>
            <a:pPr marL="285750" indent="-285750">
              <a:buFont typeface="Arial" panose="020B0604020202020204" pitchFamily="34" charset="0"/>
              <a:buChar char="•"/>
            </a:pPr>
            <a:r>
              <a:rPr lang="en-US" sz="2000" dirty="0"/>
              <a:t>Contract budget attachment B2 Summer Program – </a:t>
            </a:r>
            <a:r>
              <a:rPr lang="en-US" sz="2000" b="1" i="1" dirty="0"/>
              <a:t>send as an unprotected excel document</a:t>
            </a:r>
          </a:p>
          <a:p>
            <a:pPr marL="285750" indent="-285750">
              <a:buFont typeface="Arial" panose="020B0604020202020204" pitchFamily="34" charset="0"/>
              <a:buChar char="•"/>
            </a:pPr>
            <a:r>
              <a:rPr lang="en-US" sz="2000" dirty="0"/>
              <a:t>Contract budget attachment B3 Academic Year Article IV program support funds - </a:t>
            </a:r>
            <a:r>
              <a:rPr lang="en-US" sz="2000" b="1" i="1" dirty="0"/>
              <a:t>send as an unprotected excel document</a:t>
            </a:r>
          </a:p>
          <a:p>
            <a:endParaRPr lang="en-US" sz="2000" b="1" i="1" dirty="0"/>
          </a:p>
          <a:p>
            <a:pPr algn="ctr"/>
            <a:r>
              <a:rPr lang="en-US" sz="2000" b="1" dirty="0">
                <a:solidFill>
                  <a:srgbClr val="FF0000"/>
                </a:solidFill>
              </a:rPr>
              <a:t>THESE FORMS MUST BE KEPT IN THEIR ORIGINAL WORD OR EXCEL FORMAT.  DO NOT CONVERT TO PDF FORMAT OR REMIT AS PASSWORD PROTECTED </a:t>
            </a:r>
            <a:r>
              <a:rPr lang="en-US" sz="2000" b="1" dirty="0" smtClean="0">
                <a:solidFill>
                  <a:srgbClr val="FF0000"/>
                </a:solidFill>
              </a:rPr>
              <a:t>DOCUMENTS. </a:t>
            </a:r>
            <a:endParaRPr lang="en-US" sz="2000" dirty="0">
              <a:solidFill>
                <a:srgbClr val="FF0000"/>
              </a:solidFill>
            </a:endParaRPr>
          </a:p>
          <a:p>
            <a:r>
              <a:rPr lang="en-US" sz="2000" dirty="0"/>
              <a:t> </a:t>
            </a:r>
          </a:p>
        </p:txBody>
      </p:sp>
    </p:spTree>
    <p:extLst>
      <p:ext uri="{BB962C8B-B14F-4D97-AF65-F5344CB8AC3E}">
        <p14:creationId xmlns:p14="http://schemas.microsoft.com/office/powerpoint/2010/main" val="3241675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Attachment B4 - EOF Special Projects (if applicable)</a:t>
            </a:r>
            <a:endParaRPr lang="en-US" dirty="0"/>
          </a:p>
        </p:txBody>
      </p:sp>
      <p:sp>
        <p:nvSpPr>
          <p:cNvPr id="3" name="Content Placeholder 2"/>
          <p:cNvSpPr>
            <a:spLocks noGrp="1"/>
          </p:cNvSpPr>
          <p:nvPr>
            <p:ph idx="1"/>
          </p:nvPr>
        </p:nvSpPr>
        <p:spPr>
          <a:xfrm>
            <a:off x="1800225" y="3402686"/>
            <a:ext cx="9101138" cy="2783802"/>
          </a:xfrm>
        </p:spPr>
        <p:txBody>
          <a:bodyPr>
            <a:normAutofit/>
          </a:bodyPr>
          <a:lstStyle/>
          <a:p>
            <a:r>
              <a:rPr lang="en-US" sz="4000" dirty="0" smtClean="0"/>
              <a:t>EOF Special Projects Budget Forms will only be made available if Special Project funds are made available.</a:t>
            </a:r>
            <a:endParaRPr lang="en-US" sz="4000" dirty="0"/>
          </a:p>
        </p:txBody>
      </p:sp>
    </p:spTree>
    <p:extLst>
      <p:ext uri="{BB962C8B-B14F-4D97-AF65-F5344CB8AC3E}">
        <p14:creationId xmlns:p14="http://schemas.microsoft.com/office/powerpoint/2010/main" val="3976267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Attachment B5 - EOF Winter Session (if applicable)</a:t>
            </a:r>
            <a:endParaRPr lang="en-US" dirty="0"/>
          </a:p>
        </p:txBody>
      </p:sp>
      <p:sp>
        <p:nvSpPr>
          <p:cNvPr id="3" name="Content Placeholder 2"/>
          <p:cNvSpPr>
            <a:spLocks noGrp="1"/>
          </p:cNvSpPr>
          <p:nvPr>
            <p:ph idx="1"/>
          </p:nvPr>
        </p:nvSpPr>
        <p:spPr>
          <a:xfrm>
            <a:off x="3218549" y="3149501"/>
            <a:ext cx="6021860" cy="1210504"/>
          </a:xfrm>
        </p:spPr>
        <p:txBody>
          <a:bodyPr>
            <a:noAutofit/>
          </a:bodyPr>
          <a:lstStyle/>
          <a:p>
            <a:r>
              <a:rPr lang="en-US" sz="4000" dirty="0">
                <a:solidFill>
                  <a:schemeClr val="tx1"/>
                </a:solidFill>
              </a:rPr>
              <a:t>EOF </a:t>
            </a:r>
            <a:r>
              <a:rPr lang="en-US" sz="4000" dirty="0" smtClean="0">
                <a:solidFill>
                  <a:schemeClr val="tx1"/>
                </a:solidFill>
              </a:rPr>
              <a:t>Winter Session </a:t>
            </a:r>
            <a:r>
              <a:rPr lang="en-US" sz="4000" dirty="0">
                <a:solidFill>
                  <a:schemeClr val="tx1"/>
                </a:solidFill>
              </a:rPr>
              <a:t>Budget </a:t>
            </a:r>
            <a:r>
              <a:rPr lang="en-US" sz="4000" dirty="0" smtClean="0">
                <a:solidFill>
                  <a:schemeClr val="tx1"/>
                </a:solidFill>
              </a:rPr>
              <a:t>Forms </a:t>
            </a:r>
            <a:r>
              <a:rPr lang="en-US" sz="4000" dirty="0">
                <a:solidFill>
                  <a:schemeClr val="tx1"/>
                </a:solidFill>
              </a:rPr>
              <a:t>will only be made available if </a:t>
            </a:r>
            <a:r>
              <a:rPr lang="en-US" sz="4000" dirty="0" smtClean="0">
                <a:solidFill>
                  <a:schemeClr val="tx1"/>
                </a:solidFill>
              </a:rPr>
              <a:t>Winter Session </a:t>
            </a:r>
            <a:r>
              <a:rPr lang="en-US" sz="4000" dirty="0">
                <a:solidFill>
                  <a:schemeClr val="tx1"/>
                </a:solidFill>
              </a:rPr>
              <a:t>funds are made available.</a:t>
            </a:r>
          </a:p>
          <a:p>
            <a:endParaRPr lang="en-US" sz="2800" b="1" u="sng" dirty="0"/>
          </a:p>
        </p:txBody>
      </p:sp>
    </p:spTree>
    <p:extLst>
      <p:ext uri="{BB962C8B-B14F-4D97-AF65-F5344CB8AC3E}">
        <p14:creationId xmlns:p14="http://schemas.microsoft.com/office/powerpoint/2010/main" val="2165232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EOF Winter Session (if applicable)</a:t>
            </a:r>
            <a:endParaRPr lang="en-US" dirty="0"/>
          </a:p>
        </p:txBody>
      </p:sp>
      <p:sp>
        <p:nvSpPr>
          <p:cNvPr id="3" name="Content Placeholder 2"/>
          <p:cNvSpPr>
            <a:spLocks noGrp="1"/>
          </p:cNvSpPr>
          <p:nvPr>
            <p:ph sz="half" idx="1"/>
          </p:nvPr>
        </p:nvSpPr>
        <p:spPr>
          <a:xfrm>
            <a:off x="1325880" y="2034329"/>
            <a:ext cx="9299448" cy="4023360"/>
          </a:xfrm>
        </p:spPr>
        <p:txBody>
          <a:bodyPr>
            <a:normAutofit/>
          </a:bodyPr>
          <a:lstStyle/>
          <a:p>
            <a:r>
              <a:rPr lang="en-US" sz="2200" dirty="0" smtClean="0"/>
              <a:t>* Only for EOF Renewals (i.e. student may not receive an initial EOF grant during the Winter Session).</a:t>
            </a:r>
          </a:p>
          <a:p>
            <a:r>
              <a:rPr lang="en-US" sz="2200" dirty="0" smtClean="0"/>
              <a:t>* Funding may not be used to support housing for staff.</a:t>
            </a:r>
          </a:p>
          <a:p>
            <a:r>
              <a:rPr lang="en-US" sz="2200" dirty="0" smtClean="0"/>
              <a:t>* </a:t>
            </a:r>
            <a:r>
              <a:rPr lang="en-US" sz="2200" dirty="0"/>
              <a:t>O</a:t>
            </a:r>
            <a:r>
              <a:rPr lang="en-US" sz="2200" dirty="0" smtClean="0"/>
              <a:t>nly for undergraduate EOF students. </a:t>
            </a:r>
          </a:p>
          <a:p>
            <a:r>
              <a:rPr lang="en-US" sz="2200" dirty="0" smtClean="0"/>
              <a:t>* Funding is intended for academic enrichment or academic advancement.  </a:t>
            </a:r>
          </a:p>
          <a:p>
            <a:r>
              <a:rPr lang="en-US" sz="2200" dirty="0" smtClean="0"/>
              <a:t>* Only </a:t>
            </a:r>
            <a:r>
              <a:rPr lang="en-US" sz="2200" dirty="0"/>
              <a:t>can be used for courses that count toward degree progress. </a:t>
            </a:r>
            <a:endParaRPr lang="en-US" sz="2200" dirty="0" smtClean="0"/>
          </a:p>
          <a:p>
            <a:r>
              <a:rPr lang="en-US" sz="2200" dirty="0" smtClean="0"/>
              <a:t>* Funding may not be used for Professional Development or Student Leadership activities. </a:t>
            </a:r>
          </a:p>
          <a:p>
            <a:endParaRPr lang="en-US" dirty="0"/>
          </a:p>
        </p:txBody>
      </p:sp>
    </p:spTree>
    <p:extLst>
      <p:ext uri="{BB962C8B-B14F-4D97-AF65-F5344CB8AC3E}">
        <p14:creationId xmlns:p14="http://schemas.microsoft.com/office/powerpoint/2010/main" val="16835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Disbursement of Academic Year Funds</a:t>
            </a:r>
            <a:endParaRPr lang="en-US" dirty="0"/>
          </a:p>
        </p:txBody>
      </p:sp>
    </p:spTree>
    <p:extLst>
      <p:ext uri="{BB962C8B-B14F-4D97-AF65-F5344CB8AC3E}">
        <p14:creationId xmlns:p14="http://schemas.microsoft.com/office/powerpoint/2010/main" val="3917663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024" y="576649"/>
            <a:ext cx="8683752" cy="835152"/>
          </a:xfrm>
        </p:spPr>
        <p:txBody>
          <a:bodyPr>
            <a:noAutofit/>
          </a:bodyPr>
          <a:lstStyle/>
          <a:p>
            <a:pPr algn="ctr"/>
            <a:r>
              <a:rPr lang="en-US" sz="3600" b="1" dirty="0" smtClean="0">
                <a:solidFill>
                  <a:srgbClr val="0070C0"/>
                </a:solidFill>
              </a:rPr>
              <a:t>Disbursement of AY </a:t>
            </a:r>
            <a:r>
              <a:rPr lang="en-US" sz="3600" b="1" dirty="0">
                <a:solidFill>
                  <a:srgbClr val="0070C0"/>
                </a:solidFill>
              </a:rPr>
              <a:t>Article III Undergraduate Student Grant Funds</a:t>
            </a:r>
          </a:p>
        </p:txBody>
      </p:sp>
      <p:sp>
        <p:nvSpPr>
          <p:cNvPr id="3" name="TextBox 2"/>
          <p:cNvSpPr txBox="1"/>
          <p:nvPr/>
        </p:nvSpPr>
        <p:spPr>
          <a:xfrm>
            <a:off x="2612136" y="1840992"/>
            <a:ext cx="7336536" cy="4524315"/>
          </a:xfrm>
          <a:prstGeom prst="rect">
            <a:avLst/>
          </a:prstGeom>
          <a:noFill/>
        </p:spPr>
        <p:txBody>
          <a:bodyPr wrap="square" rtlCol="0">
            <a:spAutoFit/>
          </a:bodyPr>
          <a:lstStyle/>
          <a:p>
            <a:r>
              <a:rPr lang="en-US" dirty="0"/>
              <a:t>Institutions should divide</a:t>
            </a:r>
            <a:r>
              <a:rPr lang="en-US" dirty="0">
                <a:solidFill>
                  <a:srgbClr val="FF0000"/>
                </a:solidFill>
              </a:rPr>
              <a:t> </a:t>
            </a:r>
            <a:r>
              <a:rPr lang="en-US" dirty="0"/>
              <a:t>their academic year Article III allocations in half (think Fall and Spring semester)</a:t>
            </a:r>
          </a:p>
          <a:p>
            <a:endParaRPr lang="en-US" dirty="0"/>
          </a:p>
          <a:p>
            <a:r>
              <a:rPr lang="en-US" dirty="0">
                <a:solidFill>
                  <a:srgbClr val="00B050"/>
                </a:solidFill>
              </a:rPr>
              <a:t>For the the fall semester, institutions will receive an advanced payment =75% of the first half of their </a:t>
            </a:r>
            <a:r>
              <a:rPr lang="en-US" dirty="0" smtClean="0">
                <a:solidFill>
                  <a:srgbClr val="00B050"/>
                </a:solidFill>
              </a:rPr>
              <a:t>allocation in the early portion of the Fall term.</a:t>
            </a:r>
          </a:p>
          <a:p>
            <a:endParaRPr lang="en-US" dirty="0">
              <a:solidFill>
                <a:srgbClr val="00B050"/>
              </a:solidFill>
            </a:endParaRPr>
          </a:p>
          <a:p>
            <a:r>
              <a:rPr lang="en-US" b="1" dirty="0">
                <a:solidFill>
                  <a:srgbClr val="00B050"/>
                </a:solidFill>
              </a:rPr>
              <a:t>The </a:t>
            </a:r>
            <a:r>
              <a:rPr lang="en-US" b="1" dirty="0" smtClean="0">
                <a:solidFill>
                  <a:srgbClr val="00B050"/>
                </a:solidFill>
              </a:rPr>
              <a:t>Final Fall disbursement </a:t>
            </a:r>
            <a:r>
              <a:rPr lang="en-US" b="1" dirty="0">
                <a:solidFill>
                  <a:srgbClr val="00B050"/>
                </a:solidFill>
              </a:rPr>
              <a:t>of the remaining fall Article III funds </a:t>
            </a:r>
            <a:r>
              <a:rPr lang="en-US" b="1" dirty="0" smtClean="0">
                <a:solidFill>
                  <a:srgbClr val="00B050"/>
                </a:solidFill>
              </a:rPr>
              <a:t>will be sent after the Final Roster Certification period. </a:t>
            </a:r>
            <a:endParaRPr lang="en-US" b="1" dirty="0">
              <a:solidFill>
                <a:srgbClr val="00B050"/>
              </a:solidFill>
            </a:endParaRPr>
          </a:p>
          <a:p>
            <a:endParaRPr lang="en-US" dirty="0"/>
          </a:p>
          <a:p>
            <a:r>
              <a:rPr lang="en-US" dirty="0"/>
              <a:t>Spring semester advanced payments will</a:t>
            </a:r>
            <a:r>
              <a:rPr lang="en-US" dirty="0">
                <a:solidFill>
                  <a:srgbClr val="FF0000"/>
                </a:solidFill>
              </a:rPr>
              <a:t> </a:t>
            </a:r>
            <a:r>
              <a:rPr lang="en-US" dirty="0"/>
              <a:t>= 75% of the total Article III funds paid to the institution for the fall semester</a:t>
            </a:r>
            <a:r>
              <a:rPr lang="en-US" dirty="0" smtClean="0"/>
              <a:t>.</a:t>
            </a:r>
          </a:p>
          <a:p>
            <a:endParaRPr lang="en-US" dirty="0" smtClean="0"/>
          </a:p>
          <a:p>
            <a:endParaRPr lang="en-US" dirty="0"/>
          </a:p>
          <a:p>
            <a:r>
              <a:rPr lang="en-US" dirty="0" smtClean="0"/>
              <a:t>Institutions that fail to properly award, certify and request payments for their students will be held accountable for the students that were not processed properly. </a:t>
            </a:r>
            <a:endParaRPr lang="en-US" dirty="0"/>
          </a:p>
        </p:txBody>
      </p:sp>
    </p:spTree>
    <p:extLst>
      <p:ext uri="{BB962C8B-B14F-4D97-AF65-F5344CB8AC3E}">
        <p14:creationId xmlns:p14="http://schemas.microsoft.com/office/powerpoint/2010/main" val="4272964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589" y="764059"/>
            <a:ext cx="8683752" cy="758952"/>
          </a:xfrm>
        </p:spPr>
        <p:txBody>
          <a:bodyPr>
            <a:noAutofit/>
          </a:bodyPr>
          <a:lstStyle/>
          <a:p>
            <a:pPr algn="ctr"/>
            <a:r>
              <a:rPr lang="en-US" sz="3600" b="1" dirty="0">
                <a:solidFill>
                  <a:srgbClr val="0070C0"/>
                </a:solidFill>
              </a:rPr>
              <a:t>Disbursement of Article IV Academic Year Allocations</a:t>
            </a:r>
          </a:p>
        </p:txBody>
      </p:sp>
      <p:sp>
        <p:nvSpPr>
          <p:cNvPr id="3" name="TextBox 2"/>
          <p:cNvSpPr txBox="1"/>
          <p:nvPr/>
        </p:nvSpPr>
        <p:spPr>
          <a:xfrm>
            <a:off x="2743200" y="2362201"/>
            <a:ext cx="6781800" cy="3416320"/>
          </a:xfrm>
          <a:prstGeom prst="rect">
            <a:avLst/>
          </a:prstGeom>
          <a:noFill/>
        </p:spPr>
        <p:txBody>
          <a:bodyPr wrap="square" rtlCol="0">
            <a:spAutoFit/>
          </a:bodyPr>
          <a:lstStyle/>
          <a:p>
            <a:r>
              <a:rPr lang="en-US" dirty="0"/>
              <a:t>Campus programs will receive 75% of their academic year Article IV allocation in late August, if they have completed the contracting process and have an official signed FY </a:t>
            </a:r>
            <a:r>
              <a:rPr lang="en-US" dirty="0" smtClean="0"/>
              <a:t>2018 </a:t>
            </a:r>
            <a:r>
              <a:rPr lang="en-US" dirty="0"/>
              <a:t>contract on file with </a:t>
            </a:r>
            <a:r>
              <a:rPr lang="en-US" dirty="0" smtClean="0"/>
              <a:t>OSHE/EOF. </a:t>
            </a:r>
          </a:p>
          <a:p>
            <a:endParaRPr lang="en-US" dirty="0"/>
          </a:p>
          <a:p>
            <a:r>
              <a:rPr lang="en-US" dirty="0" smtClean="0"/>
              <a:t>*Programs that owe a refund or an outstanding report will not receive their funding until all past-due items are remitted. </a:t>
            </a:r>
            <a:endParaRPr lang="en-US" dirty="0"/>
          </a:p>
          <a:p>
            <a:endParaRPr lang="en-US" dirty="0"/>
          </a:p>
          <a:p>
            <a:r>
              <a:rPr lang="en-US" dirty="0"/>
              <a:t>Campus programs </a:t>
            </a:r>
            <a:r>
              <a:rPr lang="en-US" dirty="0" smtClean="0"/>
              <a:t>will receive </a:t>
            </a:r>
            <a:r>
              <a:rPr lang="en-US" dirty="0"/>
              <a:t>the balance of their academic year Article IV allocation during </a:t>
            </a:r>
            <a:r>
              <a:rPr lang="en-US" dirty="0" smtClean="0"/>
              <a:t>either Mid-May to early June.  </a:t>
            </a:r>
            <a:r>
              <a:rPr lang="en-US" dirty="0"/>
              <a:t>The balance will be based on the campus program’s projected expenditures on the 2</a:t>
            </a:r>
            <a:r>
              <a:rPr lang="en-US" baseline="30000" dirty="0"/>
              <a:t>nd</a:t>
            </a:r>
            <a:r>
              <a:rPr lang="en-US" dirty="0"/>
              <a:t> interim expenditure report  </a:t>
            </a:r>
          </a:p>
        </p:txBody>
      </p:sp>
    </p:spTree>
    <p:extLst>
      <p:ext uri="{BB962C8B-B14F-4D97-AF65-F5344CB8AC3E}">
        <p14:creationId xmlns:p14="http://schemas.microsoft.com/office/powerpoint/2010/main" val="1289354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Deadlines (No extensions)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Per the revised EOF Regulations, the EOF campus program director is responsible for ensuring that all documents are submitted by the identified deadlines.</a:t>
            </a:r>
          </a:p>
          <a:p>
            <a:endParaRPr lang="en-US" b="1" dirty="0"/>
          </a:p>
          <a:p>
            <a:pPr marL="0" indent="0">
              <a:buNone/>
            </a:pPr>
            <a:r>
              <a:rPr lang="en-US" b="1" dirty="0"/>
              <a:t>	</a:t>
            </a:r>
            <a:r>
              <a:rPr lang="en-US" b="1" dirty="0" smtClean="0">
                <a:solidFill>
                  <a:srgbClr val="00B0F0"/>
                </a:solidFill>
              </a:rPr>
              <a:t>Contract </a:t>
            </a:r>
            <a:r>
              <a:rPr lang="en-US" b="1" dirty="0">
                <a:solidFill>
                  <a:srgbClr val="00B0F0"/>
                </a:solidFill>
              </a:rPr>
              <a:t>signature </a:t>
            </a:r>
            <a:r>
              <a:rPr lang="en-US" b="1" dirty="0" smtClean="0">
                <a:solidFill>
                  <a:srgbClr val="00B0F0"/>
                </a:solidFill>
              </a:rPr>
              <a:t>pages </a:t>
            </a:r>
            <a:r>
              <a:rPr lang="en-US" b="1" dirty="0" smtClean="0"/>
              <a:t>(Hard copy w/original signatures must be mailed) – Received 	by </a:t>
            </a:r>
            <a:r>
              <a:rPr lang="en-US" b="1" dirty="0" smtClean="0">
                <a:solidFill>
                  <a:srgbClr val="FF0000"/>
                </a:solidFill>
              </a:rPr>
              <a:t>Monday July 9, 2018</a:t>
            </a:r>
            <a:r>
              <a:rPr lang="en-US" b="1" dirty="0" smtClean="0"/>
              <a:t>.</a:t>
            </a:r>
          </a:p>
          <a:p>
            <a:pPr marL="0" indent="0">
              <a:buNone/>
            </a:pPr>
            <a:r>
              <a:rPr lang="en-US" b="1" dirty="0"/>
              <a:t>	</a:t>
            </a:r>
            <a:r>
              <a:rPr lang="en-US" b="1" dirty="0" smtClean="0">
                <a:solidFill>
                  <a:srgbClr val="00B0F0"/>
                </a:solidFill>
              </a:rPr>
              <a:t>Contract Attachments B1, B2, and B3 </a:t>
            </a:r>
            <a:r>
              <a:rPr lang="en-US" b="1" dirty="0" smtClean="0"/>
              <a:t>(Emailed in original format to Program Liaison) – 	Received by </a:t>
            </a:r>
            <a:r>
              <a:rPr lang="en-US" b="1" dirty="0" smtClean="0">
                <a:solidFill>
                  <a:srgbClr val="FF0000"/>
                </a:solidFill>
              </a:rPr>
              <a:t>Monday July 9, 2018</a:t>
            </a:r>
            <a:r>
              <a:rPr lang="en-US" b="1" dirty="0" smtClean="0"/>
              <a:t>. </a:t>
            </a:r>
          </a:p>
          <a:p>
            <a:pPr marL="0" indent="0">
              <a:buNone/>
            </a:pPr>
            <a:endParaRPr lang="en-US" b="1" dirty="0"/>
          </a:p>
          <a:p>
            <a:pPr marL="0" indent="0">
              <a:buNone/>
            </a:pPr>
            <a:r>
              <a:rPr lang="en-US" b="1" dirty="0" smtClean="0"/>
              <a:t>Reminder - Late documents may result in suspension of payments and/or removal of any unpaid funds. </a:t>
            </a:r>
          </a:p>
          <a:p>
            <a:pPr marL="0" indent="0">
              <a:buNone/>
            </a:pPr>
            <a:endParaRPr lang="en-US" b="1" dirty="0" smtClean="0"/>
          </a:p>
          <a:p>
            <a:pPr marL="0" indent="0">
              <a:buNone/>
            </a:pPr>
            <a:r>
              <a:rPr lang="en-US" b="1" dirty="0" smtClean="0"/>
              <a:t>	</a:t>
            </a:r>
          </a:p>
          <a:p>
            <a:pPr marL="0" indent="0">
              <a:buNone/>
            </a:pPr>
            <a:endParaRPr lang="en-US" dirty="0"/>
          </a:p>
          <a:p>
            <a:endParaRPr lang="en-US" dirty="0"/>
          </a:p>
        </p:txBody>
      </p:sp>
    </p:spTree>
    <p:extLst>
      <p:ext uri="{BB962C8B-B14F-4D97-AF65-F5344CB8AC3E}">
        <p14:creationId xmlns:p14="http://schemas.microsoft.com/office/powerpoint/2010/main" val="1736904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09728"/>
            <a:ext cx="11311128" cy="1911096"/>
          </a:xfrm>
        </p:spPr>
        <p:txBody>
          <a:bodyPr>
            <a:normAutofit/>
          </a:bodyPr>
          <a:lstStyle/>
          <a:p>
            <a:r>
              <a:rPr lang="en-US" sz="4000" b="1" dirty="0" smtClean="0"/>
              <a:t>Contract Budget Instructions</a:t>
            </a:r>
            <a:r>
              <a:rPr lang="en-US" sz="3100" dirty="0" smtClean="0"/>
              <a:t/>
            </a:r>
            <a:br>
              <a:rPr lang="en-US" sz="3100" dirty="0" smtClean="0"/>
            </a:br>
            <a:r>
              <a:rPr lang="en-US" sz="3100" dirty="0" smtClean="0">
                <a:hlinkClick r:id="rId2"/>
              </a:rPr>
              <a:t>http</a:t>
            </a:r>
            <a:r>
              <a:rPr lang="en-US" sz="3100" dirty="0">
                <a:hlinkClick r:id="rId2"/>
              </a:rPr>
              <a:t>://</a:t>
            </a:r>
            <a:r>
              <a:rPr lang="en-US" sz="3100" dirty="0" smtClean="0">
                <a:hlinkClick r:id="rId2"/>
              </a:rPr>
              <a:t>www.nj.gov/highereducation/EOF/EOF_Program_Resources.shtml</a:t>
            </a:r>
            <a:r>
              <a:rPr lang="en-US" dirty="0" smtClean="0"/>
              <a:t/>
            </a:r>
            <a:br>
              <a:rPr lang="en-US" dirty="0" smtClean="0"/>
            </a:br>
            <a:endParaRPr lang="en-US" dirty="0"/>
          </a:p>
        </p:txBody>
      </p:sp>
      <p:pic>
        <p:nvPicPr>
          <p:cNvPr id="3" name="Picture 2"/>
          <p:cNvPicPr>
            <a:picLocks noChangeAspect="1"/>
          </p:cNvPicPr>
          <p:nvPr/>
        </p:nvPicPr>
        <p:blipFill>
          <a:blip r:embed="rId3"/>
          <a:stretch>
            <a:fillRect/>
          </a:stretch>
        </p:blipFill>
        <p:spPr>
          <a:xfrm>
            <a:off x="0" y="0"/>
            <a:ext cx="12192000" cy="6858000"/>
          </a:xfrm>
          <a:prstGeom prst="rect">
            <a:avLst/>
          </a:prstGeom>
          <a:ln>
            <a:solidFill>
              <a:schemeClr val="tx1"/>
            </a:solidFill>
          </a:ln>
        </p:spPr>
      </p:pic>
      <p:cxnSp>
        <p:nvCxnSpPr>
          <p:cNvPr id="5" name="Straight Arrow Connector 4"/>
          <p:cNvCxnSpPr/>
          <p:nvPr/>
        </p:nvCxnSpPr>
        <p:spPr>
          <a:xfrm flipH="1">
            <a:off x="6377355" y="2734056"/>
            <a:ext cx="1312749" cy="169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90104" y="2557869"/>
            <a:ext cx="1435608" cy="369332"/>
          </a:xfrm>
          <a:prstGeom prst="rect">
            <a:avLst/>
          </a:prstGeom>
          <a:noFill/>
          <a:ln>
            <a:solidFill>
              <a:schemeClr val="tx1"/>
            </a:solidFill>
          </a:ln>
        </p:spPr>
        <p:txBody>
          <a:bodyPr wrap="square" rtlCol="0">
            <a:spAutoFit/>
          </a:bodyPr>
          <a:lstStyle/>
          <a:p>
            <a:r>
              <a:rPr lang="en-US" dirty="0" smtClean="0"/>
              <a:t>New for FY19</a:t>
            </a:r>
            <a:endParaRPr lang="en-US" dirty="0"/>
          </a:p>
        </p:txBody>
      </p:sp>
      <p:cxnSp>
        <p:nvCxnSpPr>
          <p:cNvPr id="9" name="Straight Arrow Connector 8"/>
          <p:cNvCxnSpPr>
            <a:stCxn id="11" idx="1"/>
          </p:cNvCxnSpPr>
          <p:nvPr/>
        </p:nvCxnSpPr>
        <p:spPr>
          <a:xfrm flipH="1">
            <a:off x="6684264" y="3516082"/>
            <a:ext cx="987552" cy="1140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71816" y="3054417"/>
            <a:ext cx="1453896" cy="923330"/>
          </a:xfrm>
          <a:prstGeom prst="rect">
            <a:avLst/>
          </a:prstGeom>
          <a:noFill/>
          <a:ln>
            <a:solidFill>
              <a:schemeClr val="tx1"/>
            </a:solidFill>
          </a:ln>
        </p:spPr>
        <p:txBody>
          <a:bodyPr wrap="square" rtlCol="0">
            <a:spAutoFit/>
          </a:bodyPr>
          <a:lstStyle/>
          <a:p>
            <a:r>
              <a:rPr lang="en-US" dirty="0" smtClean="0"/>
              <a:t>Check for potential reassignment</a:t>
            </a:r>
            <a:endParaRPr lang="en-US" dirty="0"/>
          </a:p>
        </p:txBody>
      </p:sp>
    </p:spTree>
    <p:extLst>
      <p:ext uri="{BB962C8B-B14F-4D97-AF65-F5344CB8AC3E}">
        <p14:creationId xmlns:p14="http://schemas.microsoft.com/office/powerpoint/2010/main" val="2063032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42955"/>
            <a:ext cx="10058400" cy="1450757"/>
          </a:xfrm>
        </p:spPr>
        <p:txBody>
          <a:bodyPr/>
          <a:lstStyle/>
          <a:p>
            <a:r>
              <a:rPr lang="en-US" dirty="0" smtClean="0"/>
              <a:t>Distribution of EOF Document Submissions</a:t>
            </a:r>
            <a:endParaRPr lang="en-US" dirty="0"/>
          </a:p>
        </p:txBody>
      </p:sp>
      <p:sp>
        <p:nvSpPr>
          <p:cNvPr id="4" name="Content Placeholder 3"/>
          <p:cNvSpPr>
            <a:spLocks noGrp="1"/>
          </p:cNvSpPr>
          <p:nvPr>
            <p:ph sz="half" idx="2"/>
          </p:nvPr>
        </p:nvSpPr>
        <p:spPr>
          <a:xfrm>
            <a:off x="1097280" y="1808797"/>
            <a:ext cx="10318433" cy="4514851"/>
          </a:xfrm>
        </p:spPr>
        <p:txBody>
          <a:bodyPr>
            <a:normAutofit fontScale="92500" lnSpcReduction="20000"/>
          </a:bodyPr>
          <a:lstStyle/>
          <a:p>
            <a:r>
              <a:rPr lang="en-US" sz="2200" b="1" dirty="0">
                <a:solidFill>
                  <a:schemeClr val="tx1"/>
                </a:solidFill>
              </a:rPr>
              <a:t>Attachment B1 </a:t>
            </a:r>
            <a:r>
              <a:rPr lang="en-US" sz="2200" dirty="0"/>
              <a:t>– Mission, Goals and Objectives: </a:t>
            </a:r>
            <a:r>
              <a:rPr lang="en-US" sz="2200" b="1" dirty="0">
                <a:solidFill>
                  <a:schemeClr val="tx1"/>
                </a:solidFill>
              </a:rPr>
              <a:t>EOF Program Liaison</a:t>
            </a:r>
          </a:p>
          <a:p>
            <a:endParaRPr lang="en-US" sz="2200" b="1" dirty="0" smtClean="0">
              <a:solidFill>
                <a:schemeClr val="tx1"/>
              </a:solidFill>
            </a:endParaRPr>
          </a:p>
          <a:p>
            <a:r>
              <a:rPr lang="en-US" sz="2200" b="1" dirty="0" smtClean="0">
                <a:solidFill>
                  <a:schemeClr val="tx1"/>
                </a:solidFill>
              </a:rPr>
              <a:t>Attachment B2/C1 </a:t>
            </a:r>
            <a:r>
              <a:rPr lang="en-US" sz="2200" dirty="0"/>
              <a:t>- Summer Program Final Expenditure Report: </a:t>
            </a:r>
            <a:r>
              <a:rPr lang="en-US" sz="2200" b="1" dirty="0" smtClean="0">
                <a:solidFill>
                  <a:schemeClr val="tx1"/>
                </a:solidFill>
              </a:rPr>
              <a:t>Maisha Howard w/CC to Program Liaison</a:t>
            </a:r>
            <a:endParaRPr lang="en-US" sz="2200" dirty="0" smtClean="0"/>
          </a:p>
          <a:p>
            <a:endParaRPr lang="en-US" sz="2200" b="1" dirty="0" smtClean="0">
              <a:solidFill>
                <a:schemeClr val="tx1"/>
              </a:solidFill>
            </a:endParaRPr>
          </a:p>
          <a:p>
            <a:r>
              <a:rPr lang="en-US" sz="2200" b="1" dirty="0" smtClean="0">
                <a:solidFill>
                  <a:schemeClr val="tx1"/>
                </a:solidFill>
              </a:rPr>
              <a:t>Attachment B3/C2-4 </a:t>
            </a:r>
            <a:r>
              <a:rPr lang="en-US" sz="2200" dirty="0"/>
              <a:t>– AY Art. IV Expenditure Reports: </a:t>
            </a:r>
            <a:r>
              <a:rPr lang="en-US" sz="2200" b="1" dirty="0" smtClean="0">
                <a:solidFill>
                  <a:schemeClr val="tx1"/>
                </a:solidFill>
              </a:rPr>
              <a:t>Kelechi Unegbu w/CC to Program Liaison</a:t>
            </a:r>
            <a:endParaRPr lang="en-US" sz="2200" b="1" dirty="0">
              <a:solidFill>
                <a:schemeClr val="tx1"/>
              </a:solidFill>
            </a:endParaRPr>
          </a:p>
          <a:p>
            <a:endParaRPr lang="en-US" sz="2200" b="1" dirty="0" smtClean="0">
              <a:solidFill>
                <a:schemeClr val="tx1"/>
              </a:solidFill>
            </a:endParaRPr>
          </a:p>
          <a:p>
            <a:r>
              <a:rPr lang="en-US" sz="2200" b="1" dirty="0" smtClean="0">
                <a:solidFill>
                  <a:schemeClr val="tx1"/>
                </a:solidFill>
              </a:rPr>
              <a:t>Attachment B4/C5 </a:t>
            </a:r>
            <a:r>
              <a:rPr lang="en-US" sz="2200" dirty="0"/>
              <a:t>– </a:t>
            </a:r>
            <a:r>
              <a:rPr lang="en-US" sz="2200" dirty="0" smtClean="0"/>
              <a:t>Special Projects (if applicable): </a:t>
            </a:r>
            <a:r>
              <a:rPr lang="en-US" sz="2200" b="1" dirty="0" smtClean="0">
                <a:solidFill>
                  <a:schemeClr val="tx1"/>
                </a:solidFill>
              </a:rPr>
              <a:t>Dr. Hasani Carter w/CC to Program Liaison</a:t>
            </a:r>
            <a:endParaRPr lang="en-US" sz="2200" dirty="0"/>
          </a:p>
          <a:p>
            <a:endParaRPr lang="en-US" sz="2200" b="1" dirty="0" smtClean="0">
              <a:solidFill>
                <a:schemeClr val="tx1"/>
              </a:solidFill>
            </a:endParaRPr>
          </a:p>
          <a:p>
            <a:r>
              <a:rPr lang="en-US" sz="2200" b="1" dirty="0" smtClean="0">
                <a:solidFill>
                  <a:schemeClr val="tx1"/>
                </a:solidFill>
              </a:rPr>
              <a:t>Attachment B5/C6 </a:t>
            </a:r>
            <a:r>
              <a:rPr lang="en-US" sz="2200" dirty="0"/>
              <a:t>– Winter </a:t>
            </a:r>
            <a:r>
              <a:rPr lang="en-US" sz="2200" dirty="0" smtClean="0"/>
              <a:t>Session (if applicable): </a:t>
            </a:r>
            <a:r>
              <a:rPr lang="en-US" sz="2200" b="1" dirty="0">
                <a:solidFill>
                  <a:schemeClr val="tx1"/>
                </a:solidFill>
              </a:rPr>
              <a:t>Dr. Hasani Carter </a:t>
            </a:r>
            <a:r>
              <a:rPr lang="en-US" sz="2200" b="1" dirty="0" smtClean="0">
                <a:solidFill>
                  <a:schemeClr val="tx1"/>
                </a:solidFill>
              </a:rPr>
              <a:t>w/CC to Program Liaison</a:t>
            </a:r>
          </a:p>
          <a:p>
            <a:endParaRPr lang="en-US" sz="2200" b="1" dirty="0" smtClean="0">
              <a:solidFill>
                <a:schemeClr val="tx1"/>
              </a:solidFill>
            </a:endParaRPr>
          </a:p>
          <a:p>
            <a:r>
              <a:rPr lang="en-US" sz="2200" b="1" dirty="0" smtClean="0">
                <a:solidFill>
                  <a:schemeClr val="tx1"/>
                </a:solidFill>
              </a:rPr>
              <a:t>Attachment C7 – </a:t>
            </a:r>
            <a:r>
              <a:rPr lang="en-US" sz="2200" dirty="0" smtClean="0">
                <a:solidFill>
                  <a:schemeClr val="tx1"/>
                </a:solidFill>
              </a:rPr>
              <a:t>EOF Annual Report</a:t>
            </a:r>
            <a:r>
              <a:rPr lang="en-US" sz="2200" b="1" dirty="0" smtClean="0">
                <a:solidFill>
                  <a:schemeClr val="tx1"/>
                </a:solidFill>
              </a:rPr>
              <a:t>: Shakia Williams w/CC to Program Liaison </a:t>
            </a:r>
            <a:endParaRPr lang="en-US" sz="2200" dirty="0"/>
          </a:p>
        </p:txBody>
      </p:sp>
    </p:spTree>
    <p:extLst>
      <p:ext uri="{BB962C8B-B14F-4D97-AF65-F5344CB8AC3E}">
        <p14:creationId xmlns:p14="http://schemas.microsoft.com/office/powerpoint/2010/main" val="2058788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76400" y="152400"/>
            <a:ext cx="8683752" cy="835152"/>
          </a:xfrm>
        </p:spPr>
        <p:txBody>
          <a:bodyPr/>
          <a:lstStyle/>
          <a:p>
            <a:pPr algn="ctr"/>
            <a:r>
              <a:rPr lang="en-US" b="1" dirty="0" smtClean="0"/>
              <a:t>Resources</a:t>
            </a:r>
            <a:endParaRPr lang="en-US" b="1" dirty="0"/>
          </a:p>
        </p:txBody>
      </p:sp>
      <p:sp>
        <p:nvSpPr>
          <p:cNvPr id="11" name="TextBox 10"/>
          <p:cNvSpPr txBox="1"/>
          <p:nvPr/>
        </p:nvSpPr>
        <p:spPr>
          <a:xfrm>
            <a:off x="2743200" y="2057401"/>
            <a:ext cx="6629400" cy="1846659"/>
          </a:xfrm>
          <a:prstGeom prst="rect">
            <a:avLst/>
          </a:prstGeom>
          <a:noFill/>
        </p:spPr>
        <p:txBody>
          <a:bodyPr wrap="square" rtlCol="0">
            <a:spAutoFit/>
          </a:bodyPr>
          <a:lstStyle/>
          <a:p>
            <a:pPr algn="ctr"/>
            <a:r>
              <a:rPr lang="en-US" sz="2400" dirty="0"/>
              <a:t>OSHE/EOF Website</a:t>
            </a:r>
          </a:p>
          <a:p>
            <a:pPr algn="ctr"/>
            <a:endParaRPr lang="en-US" sz="2400" dirty="0"/>
          </a:p>
          <a:p>
            <a:pPr algn="ctr"/>
            <a:r>
              <a:rPr lang="en-US" sz="2400" dirty="0"/>
              <a:t>http://www.state.nj.us/highereducation/EOF/EOF_Program_Resources.shtml</a:t>
            </a:r>
          </a:p>
          <a:p>
            <a:endParaRPr lang="en-US" dirty="0"/>
          </a:p>
        </p:txBody>
      </p:sp>
    </p:spTree>
    <p:extLst>
      <p:ext uri="{BB962C8B-B14F-4D97-AF65-F5344CB8AC3E}">
        <p14:creationId xmlns:p14="http://schemas.microsoft.com/office/powerpoint/2010/main" val="1429634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121573"/>
          </a:xfrm>
        </p:spPr>
        <p:txBody>
          <a:bodyPr>
            <a:normAutofit fontScale="90000"/>
          </a:bodyPr>
          <a:lstStyle/>
          <a:p>
            <a:r>
              <a:rPr lang="en-US" b="1" dirty="0" smtClean="0"/>
              <a:t>What are the components of the EOF Contract?</a:t>
            </a:r>
            <a:endParaRPr lang="en-US" b="1" dirty="0"/>
          </a:p>
        </p:txBody>
      </p:sp>
      <p:sp>
        <p:nvSpPr>
          <p:cNvPr id="4" name="Content Placeholder 3"/>
          <p:cNvSpPr>
            <a:spLocks noGrp="1"/>
          </p:cNvSpPr>
          <p:nvPr>
            <p:ph sz="half" idx="1"/>
          </p:nvPr>
        </p:nvSpPr>
        <p:spPr>
          <a:xfrm>
            <a:off x="753292" y="1880617"/>
            <a:ext cx="5144588" cy="4861080"/>
          </a:xfrm>
        </p:spPr>
        <p:txBody>
          <a:bodyPr>
            <a:normAutofit/>
          </a:bodyPr>
          <a:lstStyle/>
          <a:p>
            <a:r>
              <a:rPr lang="en-US" sz="1700" dirty="0"/>
              <a:t>Attachment A Contract Provisions </a:t>
            </a:r>
          </a:p>
          <a:p>
            <a:r>
              <a:rPr lang="en-US" sz="1700" dirty="0"/>
              <a:t>Attachment A1 Contract Provisions (Rutgers </a:t>
            </a:r>
            <a:r>
              <a:rPr lang="en-US" sz="1700" dirty="0" smtClean="0"/>
              <a:t>University ONLY) </a:t>
            </a:r>
            <a:endParaRPr lang="en-US" sz="1700" dirty="0"/>
          </a:p>
          <a:p>
            <a:r>
              <a:rPr lang="en-US" sz="1700" dirty="0"/>
              <a:t>Attachment B1 EOF Program Mission Statement and Program Goals &amp; Objectives </a:t>
            </a:r>
          </a:p>
          <a:p>
            <a:r>
              <a:rPr lang="en-US" sz="1700" dirty="0"/>
              <a:t>Attachment B2 EOF Summer Support and Cost of Education Budget </a:t>
            </a:r>
          </a:p>
          <a:p>
            <a:r>
              <a:rPr lang="en-US" sz="1700" dirty="0"/>
              <a:t>Attachment B3 EOF Academic Year Program Support Budget </a:t>
            </a:r>
          </a:p>
          <a:p>
            <a:r>
              <a:rPr lang="en-US" sz="1700" dirty="0"/>
              <a:t>Attachment B4 EOF Special Project </a:t>
            </a:r>
            <a:r>
              <a:rPr lang="en-US" sz="1700" dirty="0" smtClean="0"/>
              <a:t>Budget* </a:t>
            </a:r>
            <a:r>
              <a:rPr lang="en-US" sz="1700" dirty="0"/>
              <a:t>(if applicable) </a:t>
            </a:r>
          </a:p>
          <a:p>
            <a:r>
              <a:rPr lang="en-US" sz="1700" dirty="0"/>
              <a:t>Attachment B5 EOF Winter Session Support and Cost of Education </a:t>
            </a:r>
            <a:r>
              <a:rPr lang="en-US" sz="1700" dirty="0" smtClean="0"/>
              <a:t>Budget* </a:t>
            </a:r>
            <a:r>
              <a:rPr lang="en-US" sz="1700" dirty="0"/>
              <a:t>(if applicable) </a:t>
            </a:r>
          </a:p>
        </p:txBody>
      </p:sp>
      <p:sp>
        <p:nvSpPr>
          <p:cNvPr id="5" name="Content Placeholder 4"/>
          <p:cNvSpPr>
            <a:spLocks noGrp="1"/>
          </p:cNvSpPr>
          <p:nvPr>
            <p:ph sz="half" idx="2"/>
          </p:nvPr>
        </p:nvSpPr>
        <p:spPr>
          <a:xfrm>
            <a:off x="6172200" y="1880617"/>
            <a:ext cx="4590288" cy="3581399"/>
          </a:xfrm>
        </p:spPr>
        <p:txBody>
          <a:bodyPr>
            <a:normAutofit/>
          </a:bodyPr>
          <a:lstStyle/>
          <a:p>
            <a:r>
              <a:rPr lang="en-US" sz="1700" dirty="0"/>
              <a:t>Attachments </a:t>
            </a:r>
            <a:r>
              <a:rPr lang="en-US" sz="1700" dirty="0" smtClean="0"/>
              <a:t>C1-5 </a:t>
            </a:r>
            <a:r>
              <a:rPr lang="en-US" sz="1700" dirty="0"/>
              <a:t>Expenditure Reports sent under separate cover </a:t>
            </a:r>
          </a:p>
          <a:p>
            <a:r>
              <a:rPr lang="en-US" sz="1700" dirty="0"/>
              <a:t>Attachments </a:t>
            </a:r>
            <a:r>
              <a:rPr lang="en-US" sz="1700" dirty="0" smtClean="0"/>
              <a:t>C </a:t>
            </a:r>
            <a:r>
              <a:rPr lang="en-US" sz="1700" dirty="0"/>
              <a:t>Annual and Summer Assessment Reports sent under separate cover </a:t>
            </a:r>
          </a:p>
          <a:p>
            <a:r>
              <a:rPr lang="en-US" sz="1700" dirty="0"/>
              <a:t>Attachment D Grant Deadlines and Project Specifications </a:t>
            </a:r>
          </a:p>
          <a:p>
            <a:endParaRPr lang="en-US" sz="1600" dirty="0"/>
          </a:p>
        </p:txBody>
      </p:sp>
      <p:sp>
        <p:nvSpPr>
          <p:cNvPr id="7" name="TextBox 6"/>
          <p:cNvSpPr txBox="1"/>
          <p:nvPr/>
        </p:nvSpPr>
        <p:spPr>
          <a:xfrm>
            <a:off x="6126480" y="4061826"/>
            <a:ext cx="5307874" cy="1908215"/>
          </a:xfrm>
          <a:prstGeom prst="rect">
            <a:avLst/>
          </a:prstGeom>
          <a:noFill/>
        </p:spPr>
        <p:txBody>
          <a:bodyPr wrap="square" rtlCol="0">
            <a:spAutoFit/>
          </a:bodyPr>
          <a:lstStyle/>
          <a:p>
            <a:r>
              <a:rPr lang="en-US" sz="1600" b="1" dirty="0"/>
              <a:t>Download FY </a:t>
            </a:r>
            <a:r>
              <a:rPr lang="en-US" sz="1600" b="1" dirty="0" smtClean="0"/>
              <a:t>2019 Contract </a:t>
            </a:r>
            <a:r>
              <a:rPr lang="en-US" sz="1600" b="1" dirty="0"/>
              <a:t>Documents from OSHE/EOF </a:t>
            </a:r>
            <a:r>
              <a:rPr lang="en-US" sz="1600" b="1" dirty="0" smtClean="0"/>
              <a:t>Website at:</a:t>
            </a:r>
          </a:p>
          <a:p>
            <a:r>
              <a:rPr lang="en-US" sz="1600" b="1" dirty="0" smtClean="0">
                <a:hlinkClick r:id="rId3"/>
              </a:rPr>
              <a:t>http</a:t>
            </a:r>
            <a:r>
              <a:rPr lang="en-US" sz="1600" b="1" dirty="0">
                <a:hlinkClick r:id="rId3"/>
              </a:rPr>
              <a:t>://</a:t>
            </a:r>
            <a:r>
              <a:rPr lang="en-US" sz="1600" b="1" dirty="0" smtClean="0">
                <a:hlinkClick r:id="rId3"/>
              </a:rPr>
              <a:t>www.nj.gov/highereducation/EOF/EOF_Program_Resources.shtml</a:t>
            </a:r>
            <a:endParaRPr lang="en-US" sz="1600" b="1" dirty="0" smtClean="0"/>
          </a:p>
          <a:p>
            <a:endParaRPr lang="en-US" b="1" dirty="0" smtClean="0"/>
          </a:p>
          <a:p>
            <a:r>
              <a:rPr lang="en-US" b="1" dirty="0" smtClean="0"/>
              <a:t>* = Document not found on EOF website. Will be provided if applicable.</a:t>
            </a:r>
            <a:endParaRPr lang="en-US" b="1" dirty="0"/>
          </a:p>
        </p:txBody>
      </p:sp>
    </p:spTree>
    <p:extLst>
      <p:ext uri="{BB962C8B-B14F-4D97-AF65-F5344CB8AC3E}">
        <p14:creationId xmlns:p14="http://schemas.microsoft.com/office/powerpoint/2010/main" val="1276606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69483"/>
            <a:ext cx="10698479" cy="1019683"/>
          </a:xfrm>
        </p:spPr>
        <p:txBody>
          <a:bodyPr>
            <a:normAutofit fontScale="90000"/>
          </a:bodyPr>
          <a:lstStyle/>
          <a:p>
            <a:r>
              <a:rPr lang="en-US" b="1" dirty="0" smtClean="0"/>
              <a:t>During this workshop, we will focus on the following items:</a:t>
            </a:r>
            <a:endParaRPr lang="en-US" dirty="0"/>
          </a:p>
        </p:txBody>
      </p:sp>
      <p:sp>
        <p:nvSpPr>
          <p:cNvPr id="3" name="Content Placeholder 2"/>
          <p:cNvSpPr>
            <a:spLocks noGrp="1"/>
          </p:cNvSpPr>
          <p:nvPr>
            <p:ph idx="1"/>
          </p:nvPr>
        </p:nvSpPr>
        <p:spPr>
          <a:xfrm>
            <a:off x="1097279" y="1699430"/>
            <a:ext cx="10058400" cy="4781712"/>
          </a:xfrm>
        </p:spPr>
        <p:txBody>
          <a:bodyPr>
            <a:normAutofit/>
          </a:bodyPr>
          <a:lstStyle/>
          <a:p>
            <a:r>
              <a:rPr lang="en-US" b="1" dirty="0" smtClean="0"/>
              <a:t>- Fiscal Year Contract Summary and Signature Pages</a:t>
            </a:r>
          </a:p>
          <a:p>
            <a:r>
              <a:rPr lang="en-US" b="1" dirty="0" smtClean="0"/>
              <a:t>- Attachment </a:t>
            </a:r>
            <a:r>
              <a:rPr lang="en-US" b="1" dirty="0"/>
              <a:t>B1 – EOF Program Mission Statement and Program Goals and Objectives </a:t>
            </a:r>
            <a:endParaRPr lang="en-US" b="1" dirty="0" smtClean="0"/>
          </a:p>
          <a:p>
            <a:r>
              <a:rPr lang="en-US" b="1" dirty="0" smtClean="0"/>
              <a:t>- Attachment </a:t>
            </a:r>
            <a:r>
              <a:rPr lang="en-US" b="1" dirty="0"/>
              <a:t>B2 - EOF Summer Support and Cost of Education </a:t>
            </a:r>
            <a:r>
              <a:rPr lang="en-US" b="1" dirty="0" smtClean="0"/>
              <a:t>Budget</a:t>
            </a:r>
          </a:p>
          <a:p>
            <a:r>
              <a:rPr lang="en-US" b="1" dirty="0" smtClean="0"/>
              <a:t>- Attachment </a:t>
            </a:r>
            <a:r>
              <a:rPr lang="en-US" b="1" dirty="0"/>
              <a:t>B3 - EOF Academic Year Program Support </a:t>
            </a:r>
            <a:r>
              <a:rPr lang="en-US" b="1" dirty="0" smtClean="0"/>
              <a:t>Budget</a:t>
            </a:r>
          </a:p>
          <a:p>
            <a:r>
              <a:rPr lang="en-US" b="1" dirty="0">
                <a:solidFill>
                  <a:srgbClr val="FF0000"/>
                </a:solidFill>
                <a:effectLst>
                  <a:outerShdw blurRad="38100" dist="38100" dir="2700000" algn="tl">
                    <a:srgbClr val="000000">
                      <a:alpha val="43137"/>
                    </a:srgbClr>
                  </a:outerShdw>
                </a:effectLst>
              </a:rPr>
              <a:t>*** NEW FOR FY19 – EOF TIME AND EFFORT REPORT *** - </a:t>
            </a:r>
            <a:r>
              <a:rPr lang="en-US" b="1" u="sng" dirty="0">
                <a:solidFill>
                  <a:srgbClr val="FF0000"/>
                </a:solidFill>
                <a:effectLst>
                  <a:outerShdw blurRad="38100" dist="38100" dir="2700000" algn="tl">
                    <a:srgbClr val="000000">
                      <a:alpha val="43137"/>
                    </a:srgbClr>
                  </a:outerShdw>
                </a:effectLst>
              </a:rPr>
              <a:t>MANDATORY FOR ALL EOF      </a:t>
            </a:r>
          </a:p>
          <a:p>
            <a:r>
              <a:rPr lang="en-US" b="1" dirty="0">
                <a:solidFill>
                  <a:srgbClr val="FF0000"/>
                </a:solidFill>
                <a:effectLst>
                  <a:outerShdw blurRad="38100" dist="38100" dir="2700000" algn="tl">
                    <a:srgbClr val="000000">
                      <a:alpha val="43137"/>
                    </a:srgbClr>
                  </a:outerShdw>
                </a:effectLst>
              </a:rPr>
              <a:t>          </a:t>
            </a:r>
            <a:r>
              <a:rPr lang="en-US" b="1" u="sng" dirty="0">
                <a:solidFill>
                  <a:srgbClr val="FF0000"/>
                </a:solidFill>
                <a:effectLst>
                  <a:outerShdw blurRad="38100" dist="38100" dir="2700000" algn="tl">
                    <a:srgbClr val="000000">
                      <a:alpha val="43137"/>
                    </a:srgbClr>
                  </a:outerShdw>
                </a:effectLst>
              </a:rPr>
              <a:t>DIRECTORS WHO ARE LESS THAN 100% TIME EOF. </a:t>
            </a:r>
          </a:p>
          <a:p>
            <a:r>
              <a:rPr lang="en-US" b="1" dirty="0" smtClean="0"/>
              <a:t>- Attachment </a:t>
            </a:r>
            <a:r>
              <a:rPr lang="en-US" b="1" dirty="0"/>
              <a:t>B4 – Special Projects </a:t>
            </a:r>
            <a:r>
              <a:rPr lang="en-US" b="1" dirty="0" smtClean="0"/>
              <a:t>(if applicable)</a:t>
            </a:r>
          </a:p>
          <a:p>
            <a:r>
              <a:rPr lang="en-US" b="1" dirty="0" smtClean="0"/>
              <a:t>- Attachment </a:t>
            </a:r>
            <a:r>
              <a:rPr lang="en-US" b="1" dirty="0"/>
              <a:t>B5 – EOF Winter Session Application (if applicable)</a:t>
            </a:r>
            <a:endParaRPr lang="en-US" b="1" dirty="0" smtClean="0"/>
          </a:p>
          <a:p>
            <a:r>
              <a:rPr lang="en-US" b="1" dirty="0" smtClean="0"/>
              <a:t>- Review </a:t>
            </a:r>
            <a:r>
              <a:rPr lang="en-US" b="1" dirty="0"/>
              <a:t>of </a:t>
            </a:r>
            <a:r>
              <a:rPr lang="en-US" b="1" dirty="0" smtClean="0"/>
              <a:t>Deadlines and Submission Requirements</a:t>
            </a:r>
          </a:p>
          <a:p>
            <a:r>
              <a:rPr lang="en-US" b="1" dirty="0" smtClean="0"/>
              <a:t>- Discussion on who you should direct your respective contracts, budget requests, and expenditure reports to</a:t>
            </a:r>
            <a:endParaRPr lang="en-US" dirty="0"/>
          </a:p>
        </p:txBody>
      </p:sp>
    </p:spTree>
    <p:extLst>
      <p:ext uri="{BB962C8B-B14F-4D97-AF65-F5344CB8AC3E}">
        <p14:creationId xmlns:p14="http://schemas.microsoft.com/office/powerpoint/2010/main" val="4153688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7"/>
          <p:cNvSpPr>
            <a:spLocks noChangeArrowheads="1"/>
          </p:cNvSpPr>
          <p:nvPr/>
        </p:nvSpPr>
        <p:spPr bwMode="auto">
          <a:xfrm>
            <a:off x="398526" y="252907"/>
            <a:ext cx="34676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EOF Fiscal Distribution Chart</a:t>
            </a:r>
            <a:r>
              <a:rPr kumimoji="0" lang="en-US" altLang="en-US" b="0" i="0" u="none" strike="noStrike" cap="none" normalizeH="0" baseline="0" dirty="0" smtClean="0">
                <a:ln>
                  <a:noFill/>
                </a:ln>
                <a:solidFill>
                  <a:schemeClr val="tx1"/>
                </a:solidFill>
                <a:effectLst/>
                <a:latin typeface="Arial" panose="020B0604020202020204" pitchFamily="34" charset="0"/>
              </a:rPr>
              <a:t> </a:t>
            </a:r>
          </a:p>
        </p:txBody>
      </p:sp>
      <p:sp>
        <p:nvSpPr>
          <p:cNvPr id="5" name="AutoShape 3"/>
          <p:cNvSpPr>
            <a:spLocks noChangeArrowheads="1"/>
          </p:cNvSpPr>
          <p:nvPr/>
        </p:nvSpPr>
        <p:spPr bwMode="auto">
          <a:xfrm>
            <a:off x="398526" y="1586928"/>
            <a:ext cx="11369802" cy="4448111"/>
          </a:xfrm>
          <a:prstGeom prst="roundRect">
            <a:avLst>
              <a:gd name="adj" fmla="val 16667"/>
            </a:avLst>
          </a:prstGeom>
          <a:solidFill>
            <a:srgbClr val="DDD8C2">
              <a:alpha val="92999"/>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 Box 2"/>
          <p:cNvSpPr txBox="1">
            <a:spLocks noChangeArrowheads="1"/>
          </p:cNvSpPr>
          <p:nvPr/>
        </p:nvSpPr>
        <p:spPr bwMode="auto">
          <a:xfrm>
            <a:off x="4483195" y="915194"/>
            <a:ext cx="3144837" cy="48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Governor’s Final Fiscal Year (FY “xx”) Appropriation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31"/>
          <p:cNvSpPr txBox="1">
            <a:spLocks noChangeArrowheads="1"/>
          </p:cNvSpPr>
          <p:nvPr/>
        </p:nvSpPr>
        <p:spPr bwMode="auto">
          <a:xfrm>
            <a:off x="4541139" y="2623566"/>
            <a:ext cx="9334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Article III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3"/>
          <p:cNvSpPr txBox="1">
            <a:spLocks noChangeArrowheads="1"/>
          </p:cNvSpPr>
          <p:nvPr/>
        </p:nvSpPr>
        <p:spPr bwMode="auto">
          <a:xfrm>
            <a:off x="6055614" y="2614041"/>
            <a:ext cx="9525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Article IV</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ounded Rectangle 7"/>
          <p:cNvSpPr>
            <a:spLocks noChangeArrowheads="1"/>
          </p:cNvSpPr>
          <p:nvPr/>
        </p:nvSpPr>
        <p:spPr bwMode="auto">
          <a:xfrm>
            <a:off x="997839" y="4080891"/>
            <a:ext cx="1390650" cy="895350"/>
          </a:xfrm>
          <a:prstGeom prst="roundRect">
            <a:avLst>
              <a:gd name="adj" fmla="val 16667"/>
            </a:avLst>
          </a:prstGeom>
          <a:solidFill>
            <a:srgbClr val="9BBB59"/>
          </a:solidFill>
          <a:ln w="25400">
            <a:solidFill>
              <a:srgbClr val="71893F"/>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10" name="Text Box 28"/>
          <p:cNvSpPr txBox="1">
            <a:spLocks noChangeArrowheads="1"/>
          </p:cNvSpPr>
          <p:nvPr/>
        </p:nvSpPr>
        <p:spPr bwMode="auto">
          <a:xfrm>
            <a:off x="1115187" y="4203763"/>
            <a:ext cx="1190625" cy="6305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FY “xx” EOF Summer Program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Oval 9"/>
          <p:cNvSpPr>
            <a:spLocks noChangeArrowheads="1"/>
          </p:cNvSpPr>
          <p:nvPr/>
        </p:nvSpPr>
        <p:spPr bwMode="auto">
          <a:xfrm>
            <a:off x="1274064" y="1747266"/>
            <a:ext cx="2066925" cy="1095375"/>
          </a:xfrm>
          <a:prstGeom prst="ellipse">
            <a:avLst/>
          </a:prstGeom>
          <a:solidFill>
            <a:srgbClr val="FFFFFF"/>
          </a:solidFill>
          <a:ln w="25400">
            <a:solidFill>
              <a:srgbClr val="C0504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Prior Year Refunds and Balances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ounded Rectangle 10"/>
          <p:cNvSpPr>
            <a:spLocks noChangeArrowheads="1"/>
          </p:cNvSpPr>
          <p:nvPr/>
        </p:nvSpPr>
        <p:spPr bwMode="auto">
          <a:xfrm>
            <a:off x="2498028" y="3893566"/>
            <a:ext cx="1614486" cy="1927225"/>
          </a:xfrm>
          <a:prstGeom prst="roundRect">
            <a:avLst>
              <a:gd name="adj" fmla="val 16667"/>
            </a:avLst>
          </a:prstGeom>
          <a:solidFill>
            <a:srgbClr val="8064A2"/>
          </a:solidFill>
          <a:ln w="25400">
            <a:solidFill>
              <a:srgbClr val="5C477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EOF FY “xx”</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Academic Year (AY) Art. III Undergraduate Allocations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ounded Rectangle 11"/>
          <p:cNvSpPr>
            <a:spLocks noChangeArrowheads="1"/>
          </p:cNvSpPr>
          <p:nvPr/>
        </p:nvSpPr>
        <p:spPr bwMode="auto">
          <a:xfrm>
            <a:off x="4217290" y="3893566"/>
            <a:ext cx="1314450" cy="1927225"/>
          </a:xfrm>
          <a:prstGeom prst="roundRect">
            <a:avLst>
              <a:gd name="adj" fmla="val 16667"/>
            </a:avLst>
          </a:prstGeom>
          <a:solidFill>
            <a:srgbClr val="8064A2"/>
          </a:solidFill>
          <a:ln w="25400">
            <a:solidFill>
              <a:srgbClr val="5C477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EOF  FY “xx” Academic Year (AY) Art. III GRADUATE Allocations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ound Diagonal Corner Rectangle 12"/>
          <p:cNvSpPr>
            <a:spLocks/>
          </p:cNvSpPr>
          <p:nvPr/>
        </p:nvSpPr>
        <p:spPr bwMode="auto">
          <a:xfrm>
            <a:off x="8017764" y="3595116"/>
            <a:ext cx="1266825" cy="1847850"/>
          </a:xfrm>
          <a:custGeom>
            <a:avLst/>
            <a:gdLst>
              <a:gd name="T0" fmla="*/ 211142 w 1266825"/>
              <a:gd name="T1" fmla="*/ 0 h 1847850"/>
              <a:gd name="T2" fmla="*/ 1266825 w 1266825"/>
              <a:gd name="T3" fmla="*/ 0 h 1847850"/>
              <a:gd name="T4" fmla="*/ 1266825 w 1266825"/>
              <a:gd name="T5" fmla="*/ 0 h 1847850"/>
              <a:gd name="T6" fmla="*/ 1266825 w 1266825"/>
              <a:gd name="T7" fmla="*/ 1636708 h 1847850"/>
              <a:gd name="T8" fmla="*/ 1055683 w 1266825"/>
              <a:gd name="T9" fmla="*/ 1847850 h 1847850"/>
              <a:gd name="T10" fmla="*/ 0 w 1266825"/>
              <a:gd name="T11" fmla="*/ 1847850 h 1847850"/>
              <a:gd name="T12" fmla="*/ 0 w 1266825"/>
              <a:gd name="T13" fmla="*/ 1847850 h 1847850"/>
              <a:gd name="T14" fmla="*/ 0 w 1266825"/>
              <a:gd name="T15" fmla="*/ 211142 h 1847850"/>
              <a:gd name="T16" fmla="*/ 211142 w 1266825"/>
              <a:gd name="T17" fmla="*/ 0 h 1847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6825"/>
              <a:gd name="T28" fmla="*/ 0 h 1847850"/>
              <a:gd name="T29" fmla="*/ 1266825 w 1266825"/>
              <a:gd name="T30" fmla="*/ 1847850 h 1847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6825" h="1847850">
                <a:moveTo>
                  <a:pt x="211142" y="0"/>
                </a:moveTo>
                <a:lnTo>
                  <a:pt x="1266825" y="0"/>
                </a:lnTo>
                <a:lnTo>
                  <a:pt x="1266825" y="1636708"/>
                </a:lnTo>
                <a:cubicBezTo>
                  <a:pt x="1266825" y="1753319"/>
                  <a:pt x="1172294" y="1847850"/>
                  <a:pt x="1055683" y="1847850"/>
                </a:cubicBezTo>
                <a:lnTo>
                  <a:pt x="0" y="1847850"/>
                </a:lnTo>
                <a:lnTo>
                  <a:pt x="0" y="211142"/>
                </a:lnTo>
                <a:cubicBezTo>
                  <a:pt x="0" y="94531"/>
                  <a:pt x="94531" y="0"/>
                  <a:pt x="211142" y="0"/>
                </a:cubicBezTo>
                <a:close/>
              </a:path>
            </a:pathLst>
          </a:custGeom>
          <a:solidFill>
            <a:srgbClr val="7F7F7F"/>
          </a:solidFill>
          <a:ln w="25400">
            <a:solidFill>
              <a:srgbClr val="357D9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EOF FY “xx” Academic Year Art. IV Allocations</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(Program Support)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Snip Same Side Corner Rectangle 14"/>
          <p:cNvSpPr>
            <a:spLocks/>
          </p:cNvSpPr>
          <p:nvPr/>
        </p:nvSpPr>
        <p:spPr bwMode="auto">
          <a:xfrm>
            <a:off x="9341739" y="3604641"/>
            <a:ext cx="1181100" cy="1552575"/>
          </a:xfrm>
          <a:custGeom>
            <a:avLst/>
            <a:gdLst>
              <a:gd name="T0" fmla="*/ 196854 w 1181100"/>
              <a:gd name="T1" fmla="*/ 0 h 1552575"/>
              <a:gd name="T2" fmla="*/ 984246 w 1181100"/>
              <a:gd name="T3" fmla="*/ 0 h 1552575"/>
              <a:gd name="T4" fmla="*/ 1181100 w 1181100"/>
              <a:gd name="T5" fmla="*/ 196854 h 1552575"/>
              <a:gd name="T6" fmla="*/ 1181100 w 1181100"/>
              <a:gd name="T7" fmla="*/ 1552575 h 1552575"/>
              <a:gd name="T8" fmla="*/ 1181100 w 1181100"/>
              <a:gd name="T9" fmla="*/ 1552575 h 1552575"/>
              <a:gd name="T10" fmla="*/ 0 w 1181100"/>
              <a:gd name="T11" fmla="*/ 1552575 h 1552575"/>
              <a:gd name="T12" fmla="*/ 0 w 1181100"/>
              <a:gd name="T13" fmla="*/ 1552575 h 1552575"/>
              <a:gd name="T14" fmla="*/ 0 w 1181100"/>
              <a:gd name="T15" fmla="*/ 196854 h 1552575"/>
              <a:gd name="T16" fmla="*/ 196854 w 1181100"/>
              <a:gd name="T17" fmla="*/ 0 h 1552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100"/>
              <a:gd name="T28" fmla="*/ 0 h 1552575"/>
              <a:gd name="T29" fmla="*/ 1181100 w 1181100"/>
              <a:gd name="T30" fmla="*/ 1552575 h 1552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100" h="1552575">
                <a:moveTo>
                  <a:pt x="196854" y="0"/>
                </a:moveTo>
                <a:lnTo>
                  <a:pt x="984246" y="0"/>
                </a:lnTo>
                <a:lnTo>
                  <a:pt x="1181100" y="196854"/>
                </a:lnTo>
                <a:lnTo>
                  <a:pt x="1181100" y="1552575"/>
                </a:lnTo>
                <a:lnTo>
                  <a:pt x="0" y="1552575"/>
                </a:lnTo>
                <a:lnTo>
                  <a:pt x="0" y="196854"/>
                </a:lnTo>
                <a:lnTo>
                  <a:pt x="196854" y="0"/>
                </a:lnTo>
                <a:close/>
              </a:path>
            </a:pathLst>
          </a:custGeom>
          <a:solidFill>
            <a:srgbClr val="F79646"/>
          </a:solidFill>
          <a:ln w="25400">
            <a:solidFill>
              <a:srgbClr val="B66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EOF FY “xx” Article IV Central Initiatives</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ounded Rectangle 15"/>
          <p:cNvSpPr>
            <a:spLocks noChangeArrowheads="1"/>
          </p:cNvSpPr>
          <p:nvPr/>
        </p:nvSpPr>
        <p:spPr bwMode="auto">
          <a:xfrm>
            <a:off x="5598414" y="4118991"/>
            <a:ext cx="1285875" cy="895350"/>
          </a:xfrm>
          <a:prstGeom prst="roundRect">
            <a:avLst>
              <a:gd name="adj" fmla="val 16667"/>
            </a:avLst>
          </a:prstGeom>
          <a:solidFill>
            <a:srgbClr val="B7DEE8"/>
          </a:solidFill>
          <a:ln w="25400">
            <a:solidFill>
              <a:srgbClr val="71893F"/>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18" name="Text Box 21"/>
          <p:cNvSpPr txBox="1">
            <a:spLocks noChangeArrowheads="1"/>
          </p:cNvSpPr>
          <p:nvPr/>
        </p:nvSpPr>
        <p:spPr bwMode="auto">
          <a:xfrm>
            <a:off x="5704777" y="4319016"/>
            <a:ext cx="1038225" cy="495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EOF Winter Session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7008113" y="4080891"/>
            <a:ext cx="904875" cy="952500"/>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EOF Special Projects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Text Box 20"/>
          <p:cNvSpPr txBox="1">
            <a:spLocks noChangeArrowheads="1"/>
          </p:cNvSpPr>
          <p:nvPr/>
        </p:nvSpPr>
        <p:spPr bwMode="auto">
          <a:xfrm>
            <a:off x="1378839" y="2499741"/>
            <a:ext cx="9334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Article III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Text Box 22"/>
          <p:cNvSpPr txBox="1">
            <a:spLocks noChangeArrowheads="1"/>
          </p:cNvSpPr>
          <p:nvPr/>
        </p:nvSpPr>
        <p:spPr bwMode="auto">
          <a:xfrm>
            <a:off x="2388489" y="2499741"/>
            <a:ext cx="9525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Article IV</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Straight Arrow Connector 23"/>
          <p:cNvSpPr>
            <a:spLocks noChangeShapeType="1"/>
          </p:cNvSpPr>
          <p:nvPr/>
        </p:nvSpPr>
        <p:spPr bwMode="auto">
          <a:xfrm flipH="1">
            <a:off x="1788414" y="2842641"/>
            <a:ext cx="466725" cy="1238250"/>
          </a:xfrm>
          <a:prstGeom prst="straightConnector1">
            <a:avLst/>
          </a:prstGeom>
          <a:noFill/>
          <a:ln w="38100">
            <a:solidFill>
              <a:srgbClr val="C0504D"/>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Straight Arrow Connector 24"/>
          <p:cNvSpPr>
            <a:spLocks noChangeShapeType="1"/>
          </p:cNvSpPr>
          <p:nvPr/>
        </p:nvSpPr>
        <p:spPr bwMode="auto">
          <a:xfrm flipH="1">
            <a:off x="1845564" y="2775966"/>
            <a:ext cx="2695575" cy="1304925"/>
          </a:xfrm>
          <a:prstGeom prst="straightConnector1">
            <a:avLst/>
          </a:prstGeom>
          <a:noFill/>
          <a:ln w="25400">
            <a:solidFill>
              <a:srgbClr val="9BBB59"/>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Straight Arrow Connector 26"/>
          <p:cNvSpPr>
            <a:spLocks noChangeShapeType="1"/>
          </p:cNvSpPr>
          <p:nvPr/>
        </p:nvSpPr>
        <p:spPr bwMode="auto">
          <a:xfrm flipH="1">
            <a:off x="3579114" y="2899791"/>
            <a:ext cx="1114425" cy="990600"/>
          </a:xfrm>
          <a:prstGeom prst="straightConnector1">
            <a:avLst/>
          </a:prstGeom>
          <a:noFill/>
          <a:ln w="38100">
            <a:solidFill>
              <a:srgbClr val="8064A2"/>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Straight Arrow Connector 27"/>
          <p:cNvSpPr>
            <a:spLocks noChangeShapeType="1"/>
          </p:cNvSpPr>
          <p:nvPr/>
        </p:nvSpPr>
        <p:spPr bwMode="auto">
          <a:xfrm>
            <a:off x="4934712" y="2899791"/>
            <a:ext cx="0" cy="990600"/>
          </a:xfrm>
          <a:prstGeom prst="straightConnector1">
            <a:avLst/>
          </a:prstGeom>
          <a:noFill/>
          <a:ln w="38100">
            <a:solidFill>
              <a:srgbClr val="8064A2"/>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Straight Arrow Connector 28"/>
          <p:cNvSpPr>
            <a:spLocks noChangeShapeType="1"/>
          </p:cNvSpPr>
          <p:nvPr/>
        </p:nvSpPr>
        <p:spPr bwMode="auto">
          <a:xfrm>
            <a:off x="5274564" y="2899791"/>
            <a:ext cx="619125" cy="1181100"/>
          </a:xfrm>
          <a:prstGeom prst="straightConnector1">
            <a:avLst/>
          </a:prstGeom>
          <a:noFill/>
          <a:ln w="38100">
            <a:solidFill>
              <a:srgbClr val="4BACC6"/>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Straight Arrow Connector 29"/>
          <p:cNvSpPr>
            <a:spLocks noChangeShapeType="1"/>
          </p:cNvSpPr>
          <p:nvPr/>
        </p:nvSpPr>
        <p:spPr bwMode="auto">
          <a:xfrm>
            <a:off x="6360414" y="2899791"/>
            <a:ext cx="0" cy="1200150"/>
          </a:xfrm>
          <a:prstGeom prst="straightConnector1">
            <a:avLst/>
          </a:prstGeom>
          <a:noFill/>
          <a:ln w="38100">
            <a:solidFill>
              <a:srgbClr val="4BACC6"/>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Straight Arrow Connector 30"/>
          <p:cNvSpPr>
            <a:spLocks noChangeShapeType="1"/>
          </p:cNvSpPr>
          <p:nvPr/>
        </p:nvSpPr>
        <p:spPr bwMode="auto">
          <a:xfrm>
            <a:off x="6741414" y="2899791"/>
            <a:ext cx="514350" cy="1181100"/>
          </a:xfrm>
          <a:prstGeom prst="straightConnector1">
            <a:avLst/>
          </a:prstGeom>
          <a:noFill/>
          <a:ln w="38100">
            <a:solidFill>
              <a:srgbClr val="4F81BD"/>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Straight Arrow Connector 31"/>
          <p:cNvSpPr>
            <a:spLocks noChangeShapeType="1"/>
          </p:cNvSpPr>
          <p:nvPr/>
        </p:nvSpPr>
        <p:spPr bwMode="auto">
          <a:xfrm>
            <a:off x="7008114" y="2899791"/>
            <a:ext cx="1057275" cy="771525"/>
          </a:xfrm>
          <a:prstGeom prst="straightConnector1">
            <a:avLst/>
          </a:prstGeom>
          <a:noFill/>
          <a:ln w="38100">
            <a:solidFill>
              <a:srgbClr val="000000"/>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Straight Connector 674"/>
          <p:cNvSpPr>
            <a:spLocks noChangeShapeType="1"/>
          </p:cNvSpPr>
          <p:nvPr/>
        </p:nvSpPr>
        <p:spPr bwMode="auto">
          <a:xfrm>
            <a:off x="7008114" y="2775966"/>
            <a:ext cx="2924175" cy="0"/>
          </a:xfrm>
          <a:prstGeom prst="line">
            <a:avLst/>
          </a:prstGeom>
          <a:noFill/>
          <a:ln w="38100">
            <a:solidFill>
              <a:srgbClr val="F79646"/>
            </a:solidFill>
            <a:round/>
            <a:headEnd/>
            <a:tailEn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Straight Arrow Connector 675"/>
          <p:cNvSpPr>
            <a:spLocks noChangeShapeType="1"/>
          </p:cNvSpPr>
          <p:nvPr/>
        </p:nvSpPr>
        <p:spPr bwMode="auto">
          <a:xfrm>
            <a:off x="9932289" y="2775966"/>
            <a:ext cx="0" cy="819150"/>
          </a:xfrm>
          <a:prstGeom prst="straightConnector1">
            <a:avLst/>
          </a:prstGeom>
          <a:noFill/>
          <a:ln w="38100">
            <a:solidFill>
              <a:srgbClr val="F79646"/>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Straight Arrow Connector 676"/>
          <p:cNvSpPr>
            <a:spLocks noChangeShapeType="1"/>
          </p:cNvSpPr>
          <p:nvPr/>
        </p:nvSpPr>
        <p:spPr bwMode="auto">
          <a:xfrm>
            <a:off x="5474589" y="2890266"/>
            <a:ext cx="1533525" cy="1190625"/>
          </a:xfrm>
          <a:prstGeom prst="straightConnector1">
            <a:avLst/>
          </a:prstGeom>
          <a:noFill/>
          <a:ln w="38100">
            <a:solidFill>
              <a:srgbClr val="4F81BD"/>
            </a:solidFill>
            <a:prstDash val="dash"/>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Text Box 4"/>
          <p:cNvSpPr txBox="1">
            <a:spLocks noChangeArrowheads="1"/>
          </p:cNvSpPr>
          <p:nvPr/>
        </p:nvSpPr>
        <p:spPr bwMode="auto">
          <a:xfrm>
            <a:off x="5598414" y="5803469"/>
            <a:ext cx="2789237" cy="4631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EOF Board of Directors/EOF Central Office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AutoShape 6"/>
          <p:cNvSpPr>
            <a:spLocks noChangeShapeType="1"/>
          </p:cNvSpPr>
          <p:nvPr/>
        </p:nvSpPr>
        <p:spPr bwMode="auto">
          <a:xfrm flipH="1">
            <a:off x="5007861" y="1397794"/>
            <a:ext cx="696915" cy="12146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AutoShape 5"/>
          <p:cNvSpPr>
            <a:spLocks noChangeShapeType="1"/>
          </p:cNvSpPr>
          <p:nvPr/>
        </p:nvSpPr>
        <p:spPr bwMode="auto">
          <a:xfrm>
            <a:off x="6169120" y="1397794"/>
            <a:ext cx="426244" cy="1225773"/>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34"/>
          <p:cNvSpPr>
            <a:spLocks noChangeArrowheads="1"/>
          </p:cNvSpPr>
          <p:nvPr/>
        </p:nvSpPr>
        <p:spPr bwMode="auto">
          <a:xfrm>
            <a:off x="1655064" y="5852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7" name="Rectangle 48"/>
          <p:cNvSpPr>
            <a:spLocks noChangeArrowheads="1"/>
          </p:cNvSpPr>
          <p:nvPr/>
        </p:nvSpPr>
        <p:spPr bwMode="auto">
          <a:xfrm>
            <a:off x="1655064" y="10424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6065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2447" y="419450"/>
            <a:ext cx="10058400" cy="781015"/>
          </a:xfrm>
        </p:spPr>
        <p:txBody>
          <a:bodyPr/>
          <a:lstStyle/>
          <a:p>
            <a:r>
              <a:rPr lang="en-US" b="1" dirty="0" smtClean="0"/>
              <a:t>FY 19 Contract Agreement </a:t>
            </a:r>
            <a:endParaRPr lang="en-US" b="1" dirty="0"/>
          </a:p>
        </p:txBody>
      </p:sp>
      <p:pic>
        <p:nvPicPr>
          <p:cNvPr id="15" name="Picture 14"/>
          <p:cNvPicPr>
            <a:picLocks noChangeAspect="1"/>
          </p:cNvPicPr>
          <p:nvPr/>
        </p:nvPicPr>
        <p:blipFill>
          <a:blip r:embed="rId2"/>
          <a:stretch>
            <a:fillRect/>
          </a:stretch>
        </p:blipFill>
        <p:spPr>
          <a:xfrm>
            <a:off x="0" y="152400"/>
            <a:ext cx="12192000" cy="6553200"/>
          </a:xfrm>
          <a:prstGeom prst="rect">
            <a:avLst/>
          </a:prstGeom>
        </p:spPr>
      </p:pic>
      <p:pic>
        <p:nvPicPr>
          <p:cNvPr id="21" name="Picture 20"/>
          <p:cNvPicPr>
            <a:picLocks noChangeAspect="1"/>
          </p:cNvPicPr>
          <p:nvPr/>
        </p:nvPicPr>
        <p:blipFill>
          <a:blip r:embed="rId2"/>
          <a:stretch>
            <a:fillRect/>
          </a:stretch>
        </p:blipFill>
        <p:spPr>
          <a:xfrm>
            <a:off x="-1119051" y="-658042"/>
            <a:ext cx="15240000" cy="8191500"/>
          </a:xfrm>
          <a:prstGeom prst="rect">
            <a:avLst/>
          </a:prstGeom>
          <a:noFill/>
          <a:ln>
            <a:solidFill>
              <a:schemeClr val="accent1"/>
            </a:solidFill>
          </a:ln>
        </p:spPr>
      </p:pic>
      <p:sp>
        <p:nvSpPr>
          <p:cNvPr id="23" name="TextBox 22"/>
          <p:cNvSpPr txBox="1"/>
          <p:nvPr/>
        </p:nvSpPr>
        <p:spPr>
          <a:xfrm>
            <a:off x="3056709" y="625291"/>
            <a:ext cx="4493621" cy="461665"/>
          </a:xfrm>
          <a:prstGeom prst="rect">
            <a:avLst/>
          </a:prstGeom>
          <a:noFill/>
        </p:spPr>
        <p:txBody>
          <a:bodyPr wrap="square" rtlCol="0">
            <a:spAutoFit/>
          </a:bodyPr>
          <a:lstStyle/>
          <a:p>
            <a:r>
              <a:rPr lang="en-US" sz="2400" dirty="0" smtClean="0"/>
              <a:t>The FY19 Contract Agreement</a:t>
            </a:r>
            <a:endParaRPr lang="en-US" sz="2400" dirty="0"/>
          </a:p>
        </p:txBody>
      </p:sp>
    </p:spTree>
    <p:extLst>
      <p:ext uri="{BB962C8B-B14F-4D97-AF65-F5344CB8AC3E}">
        <p14:creationId xmlns:p14="http://schemas.microsoft.com/office/powerpoint/2010/main" val="3961046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290" y="122239"/>
            <a:ext cx="10515600" cy="812944"/>
          </a:xfrm>
        </p:spPr>
        <p:txBody>
          <a:bodyPr>
            <a:normAutofit/>
          </a:bodyPr>
          <a:lstStyle/>
          <a:p>
            <a:pPr algn="ctr"/>
            <a:r>
              <a:rPr lang="en-US" b="1" dirty="0" smtClean="0"/>
              <a:t>Completing Contract Signature Pages</a:t>
            </a:r>
            <a:endParaRPr lang="en-US" b="1" dirty="0"/>
          </a:p>
        </p:txBody>
      </p:sp>
      <p:sp>
        <p:nvSpPr>
          <p:cNvPr id="3" name="TextBox 2"/>
          <p:cNvSpPr txBox="1"/>
          <p:nvPr/>
        </p:nvSpPr>
        <p:spPr>
          <a:xfrm>
            <a:off x="2496849" y="1134741"/>
            <a:ext cx="7300481" cy="5539978"/>
          </a:xfrm>
          <a:prstGeom prst="rect">
            <a:avLst/>
          </a:prstGeom>
          <a:noFill/>
        </p:spPr>
        <p:txBody>
          <a:bodyPr wrap="square" rtlCol="0">
            <a:spAutoFit/>
          </a:bodyPr>
          <a:lstStyle/>
          <a:p>
            <a:r>
              <a:rPr lang="en-US" dirty="0" smtClean="0"/>
              <a:t>There are 2 contract signature pages.  Both contract signature pages should be signed where indicated by the institution’s president or designee</a:t>
            </a:r>
            <a:r>
              <a:rPr lang="en-US" dirty="0" smtClean="0">
                <a:solidFill>
                  <a:srgbClr val="FF0000"/>
                </a:solidFill>
              </a:rPr>
              <a:t> </a:t>
            </a:r>
            <a:r>
              <a:rPr lang="en-US" dirty="0" smtClean="0"/>
              <a:t>only, and</a:t>
            </a:r>
            <a:r>
              <a:rPr lang="en-US" i="1" dirty="0" smtClean="0"/>
              <a:t> </a:t>
            </a:r>
            <a:r>
              <a:rPr lang="en-US" b="1" i="1" u="sng" dirty="0" smtClean="0"/>
              <a:t>returned as original documents by regular mail to your Program Liaison:</a:t>
            </a:r>
            <a:r>
              <a:rPr lang="en-US" b="1" i="1" dirty="0" smtClean="0"/>
              <a:t>                          </a:t>
            </a:r>
            <a:r>
              <a:rPr lang="en-US" b="1" i="1" dirty="0" smtClean="0">
                <a:solidFill>
                  <a:srgbClr val="FF0000"/>
                </a:solidFill>
              </a:rPr>
              <a:t>(DUE Monday, JULY 9, 2018)  </a:t>
            </a:r>
          </a:p>
          <a:p>
            <a:endParaRPr lang="en-US" b="1" i="1" dirty="0">
              <a:solidFill>
                <a:srgbClr val="FF0000"/>
              </a:solidFill>
            </a:endParaRPr>
          </a:p>
          <a:p>
            <a:r>
              <a:rPr lang="en-US" b="1" i="1" dirty="0" smtClean="0">
                <a:solidFill>
                  <a:srgbClr val="FF0000"/>
                </a:solidFill>
              </a:rPr>
              <a:t>                                        Use the following address.</a:t>
            </a:r>
          </a:p>
          <a:p>
            <a:endParaRPr lang="en-US" b="1" i="1" u="sng" dirty="0" smtClean="0"/>
          </a:p>
          <a:p>
            <a:pPr algn="ctr"/>
            <a:r>
              <a:rPr lang="en-US" dirty="0" smtClean="0"/>
              <a:t>(Insert your program Liaison’s name)</a:t>
            </a:r>
            <a:endParaRPr lang="en-US" dirty="0"/>
          </a:p>
          <a:p>
            <a:pPr algn="ctr"/>
            <a:r>
              <a:rPr lang="en-US" dirty="0"/>
              <a:t>NJ Educational Opportunity Fund</a:t>
            </a:r>
          </a:p>
          <a:p>
            <a:pPr algn="ctr"/>
            <a:r>
              <a:rPr lang="en-US" dirty="0"/>
              <a:t>Office of the Secretary of Higher Education</a:t>
            </a:r>
          </a:p>
          <a:p>
            <a:pPr algn="ctr"/>
            <a:r>
              <a:rPr lang="en-US" dirty="0"/>
              <a:t>P.O. Box 542</a:t>
            </a:r>
          </a:p>
          <a:p>
            <a:pPr algn="ctr"/>
            <a:r>
              <a:rPr lang="en-US" dirty="0"/>
              <a:t>Trenton, NJ 08625-0542</a:t>
            </a:r>
          </a:p>
          <a:p>
            <a:endParaRPr lang="en-US" dirty="0"/>
          </a:p>
          <a:p>
            <a:r>
              <a:rPr lang="en-US" sz="1400" dirty="0"/>
              <a:t>After the EOF Central Office staff completes the review of the fiscal year contract documents, both contract signature pages will be signed by the EOF </a:t>
            </a:r>
            <a:r>
              <a:rPr lang="en-US" sz="1400" dirty="0" smtClean="0"/>
              <a:t>Executive </a:t>
            </a:r>
            <a:r>
              <a:rPr lang="en-US" sz="1400" dirty="0"/>
              <a:t>Director and one copy will be returned to the EOF </a:t>
            </a:r>
            <a:r>
              <a:rPr lang="en-US" sz="1400" dirty="0" smtClean="0"/>
              <a:t>campus Program Director </a:t>
            </a:r>
            <a:r>
              <a:rPr lang="en-US" sz="1400" dirty="0"/>
              <a:t>by regular mail to affix to the institution’s copy of the fiscal year contract</a:t>
            </a:r>
            <a:r>
              <a:rPr lang="en-US" sz="1400" dirty="0" smtClean="0"/>
              <a:t>.</a:t>
            </a:r>
          </a:p>
          <a:p>
            <a:endParaRPr lang="en-US" sz="1400" dirty="0"/>
          </a:p>
          <a:p>
            <a:r>
              <a:rPr lang="en-US" sz="1400" b="1" dirty="0">
                <a:solidFill>
                  <a:srgbClr val="FF0000"/>
                </a:solidFill>
              </a:rPr>
              <a:t>(We do not accept photographed, scanned or pdf. copies of the signed signature pages)</a:t>
            </a:r>
          </a:p>
          <a:p>
            <a:endParaRPr lang="en-US" dirty="0"/>
          </a:p>
          <a:p>
            <a:endParaRPr lang="en-US" dirty="0"/>
          </a:p>
        </p:txBody>
      </p:sp>
    </p:spTree>
    <p:extLst>
      <p:ext uri="{BB962C8B-B14F-4D97-AF65-F5344CB8AC3E}">
        <p14:creationId xmlns:p14="http://schemas.microsoft.com/office/powerpoint/2010/main" val="992244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10510</TotalTime>
  <Words>3405</Words>
  <Application>Microsoft Office PowerPoint</Application>
  <PresentationFormat>Widescreen</PresentationFormat>
  <Paragraphs>350</Paragraphs>
  <Slides>41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Times New Roman</vt:lpstr>
      <vt:lpstr>Wingdings</vt:lpstr>
      <vt:lpstr>Retrospect</vt:lpstr>
      <vt:lpstr>FY19 EOF Contract Budget Training Webinar </vt:lpstr>
      <vt:lpstr>PowerPoint Presentation</vt:lpstr>
      <vt:lpstr>Purpose of Budget Workshop</vt:lpstr>
      <vt:lpstr>Contract Budget Instructions http://www.nj.gov/highereducation/EOF/EOF_Program_Resources.shtml </vt:lpstr>
      <vt:lpstr>What are the components of the EOF Contract?</vt:lpstr>
      <vt:lpstr>During this workshop, we will focus on the following items:</vt:lpstr>
      <vt:lpstr>PowerPoint Presentation</vt:lpstr>
      <vt:lpstr>FY 19 Contract Agreement </vt:lpstr>
      <vt:lpstr>Completing Contract Signature Pages</vt:lpstr>
      <vt:lpstr>Contract Budget Attachment B1 – REVISED FORMAT FOR FY19 </vt:lpstr>
      <vt:lpstr>Contract Attachment B1 </vt:lpstr>
      <vt:lpstr>REMINDER  - DUE DATE</vt:lpstr>
      <vt:lpstr>Components of Contract Attachment B2- Summer Program</vt:lpstr>
      <vt:lpstr>Disbursement Summer Program Article III Allocation</vt:lpstr>
      <vt:lpstr>Disbursement Summer Program Article IV Allocation</vt:lpstr>
      <vt:lpstr>Contract Attachment B2</vt:lpstr>
      <vt:lpstr> Summer Program Budget Transfers/Modifications/Adjustments</vt:lpstr>
      <vt:lpstr>Contract Attachment C1- Summer Program Expenditure Report</vt:lpstr>
      <vt:lpstr>Summer Program Budget/Report – Due Date Summary:</vt:lpstr>
      <vt:lpstr>Contract Attachment B3 Academic Year Article IV Program Support</vt:lpstr>
      <vt:lpstr>Contract Attachment B3 Academic Year Article IV Program Support</vt:lpstr>
      <vt:lpstr>Program Directors who are less than 100% Time EOF</vt:lpstr>
      <vt:lpstr>FY18 Contract Budget Attachment B3 AY Art. IV Budget</vt:lpstr>
      <vt:lpstr>IMPORTANT FEATURES  Art. IV AY Budget - Contract Budget Attachment B3</vt:lpstr>
      <vt:lpstr> Art. IV AY Budget-Contract Budget Attachment B3</vt:lpstr>
      <vt:lpstr>Article IV Institutional Match</vt:lpstr>
      <vt:lpstr>Article IV Funds Cannot Be Used to Pay For:</vt:lpstr>
      <vt:lpstr>AY Article IV Budget Transfers/Modifications/Adjustments</vt:lpstr>
      <vt:lpstr>Article IV 2nd Interim Expenditure Report</vt:lpstr>
      <vt:lpstr>NEW FOR FY19 – EOF TIME AND EFFORT REPORT</vt:lpstr>
      <vt:lpstr>Article IV Final FY 2018 Expenditure Report</vt:lpstr>
      <vt:lpstr>Reminder:  Submission of Completed Contract Documents to EOF  Central Office</vt:lpstr>
      <vt:lpstr>Contract Attachment B4 - EOF Special Projects (if applicable)</vt:lpstr>
      <vt:lpstr>Contract Attachment B5 - EOF Winter Session (if applicable)</vt:lpstr>
      <vt:lpstr>EOF Winter Session (if applicable)</vt:lpstr>
      <vt:lpstr>Disbursement of Academic Year Funds</vt:lpstr>
      <vt:lpstr>Disbursement of AY Article III Undergraduate Student Grant Funds</vt:lpstr>
      <vt:lpstr>Disbursement of Article IV Academic Year Allocations</vt:lpstr>
      <vt:lpstr>Submission Deadlines (No extensions)</vt:lpstr>
      <vt:lpstr>Distribution of EOF Document Submissions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 Bennerson</dc:creator>
  <cp:lastModifiedBy>Carter, Hasani</cp:lastModifiedBy>
  <cp:revision>125</cp:revision>
  <cp:lastPrinted>2018-05-25T15:51:36Z</cp:lastPrinted>
  <dcterms:created xsi:type="dcterms:W3CDTF">2016-01-30T19:52:14Z</dcterms:created>
  <dcterms:modified xsi:type="dcterms:W3CDTF">2018-06-13T17:45:10Z</dcterms:modified>
</cp:coreProperties>
</file>