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4" r:id="rId4"/>
    <p:sldMasterId id="2147483696" r:id="rId5"/>
  </p:sldMasterIdLst>
  <p:notesMasterIdLst>
    <p:notesMasterId r:id="rId18"/>
  </p:notesMasterIdLst>
  <p:sldIdLst>
    <p:sldId id="292" r:id="rId6"/>
    <p:sldId id="341" r:id="rId7"/>
    <p:sldId id="294" r:id="rId8"/>
    <p:sldId id="296" r:id="rId9"/>
    <p:sldId id="352" r:id="rId10"/>
    <p:sldId id="353" r:id="rId11"/>
    <p:sldId id="357" r:id="rId12"/>
    <p:sldId id="354" r:id="rId13"/>
    <p:sldId id="355" r:id="rId14"/>
    <p:sldId id="356" r:id="rId15"/>
    <p:sldId id="347" r:id="rId16"/>
    <p:sldId id="351" r:id="rId17"/>
  </p:sldIdLst>
  <p:sldSz cx="12192000" cy="6858000"/>
  <p:notesSz cx="6858000" cy="8912225"/>
  <p:embeddedFontLst>
    <p:embeddedFont>
      <p:font typeface="Calibri Light" panose="020F0302020204030204" pitchFamily="34" charset="0"/>
      <p:regular r:id="rId19"/>
      <p:italic r:id="rId20"/>
    </p:embeddedFont>
    <p:embeddedFont>
      <p:font typeface="Franklin Gothic Demi Cond" panose="020B0706030402020204" pitchFamily="34" charset="0"/>
      <p:regular r:id="rId21"/>
    </p:embeddedFont>
    <p:embeddedFont>
      <p:font typeface="Montserrat" panose="020B0604020202020204"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Karla" panose="020B0604020202020204" charset="0"/>
      <p:regular r:id="rId30"/>
      <p:bold r:id="rId31"/>
      <p:italic r:id="rId32"/>
      <p:boldItalic r:id="rId33"/>
    </p:embeddedFont>
    <p:embeddedFont>
      <p:font typeface="Microsoft JhengHei" panose="020B0604030504040204" pitchFamily="34" charset="-12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omas hilliard" initials="" lastIdx="3" clrIdx="0"/>
  <p:cmAuthor id="1" name="May, Chad" initials="MC" lastIdx="3" clrIdx="1">
    <p:extLst>
      <p:ext uri="{19B8F6BF-5375-455C-9EA6-DF929625EA0E}">
        <p15:presenceInfo xmlns:p15="http://schemas.microsoft.com/office/powerpoint/2012/main" userId="S-1-5-21-3342024681-333314647-251681998-22349" providerId="AD"/>
      </p:ext>
    </p:extLst>
  </p:cmAuthor>
  <p:cmAuthor id="2" name="McNamara, Dillon" initials="MD" lastIdx="3" clrIdx="2">
    <p:extLst>
      <p:ext uri="{19B8F6BF-5375-455C-9EA6-DF929625EA0E}">
        <p15:presenceInfo xmlns:p15="http://schemas.microsoft.com/office/powerpoint/2012/main" userId="S-1-5-21-3342024681-333314647-251681998-21905" providerId="AD"/>
      </p:ext>
    </p:extLst>
  </p:cmAuthor>
  <p:cmAuthor id="3" name="Thachik, Stefani" initials="TS" lastIdx="22" clrIdx="3">
    <p:extLst>
      <p:ext uri="{19B8F6BF-5375-455C-9EA6-DF929625EA0E}">
        <p15:presenceInfo xmlns:p15="http://schemas.microsoft.com/office/powerpoint/2012/main" userId="S-1-5-21-3342024681-333314647-251681998-22386" providerId="AD"/>
      </p:ext>
    </p:extLst>
  </p:cmAuthor>
  <p:cmAuthor id="4" name="Bethea, Angela" initials="BA" lastIdx="3" clrIdx="4">
    <p:extLst>
      <p:ext uri="{19B8F6BF-5375-455C-9EA6-DF929625EA0E}">
        <p15:presenceInfo xmlns:p15="http://schemas.microsoft.com/office/powerpoint/2012/main" userId="S-1-5-21-3342024681-333314647-251681998-18652" providerId="AD"/>
      </p:ext>
    </p:extLst>
  </p:cmAuthor>
  <p:cmAuthor id="5" name="Patel, Hema [OSHE]" initials="PH[" lastIdx="3" clrIdx="5">
    <p:extLst>
      <p:ext uri="{19B8F6BF-5375-455C-9EA6-DF929625EA0E}">
        <p15:presenceInfo xmlns:p15="http://schemas.microsoft.com/office/powerpoint/2012/main" userId="S-1-5-21-3342024681-333314647-251681998-267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9F45"/>
    <a:srgbClr val="0B3954"/>
    <a:srgbClr val="093953"/>
    <a:srgbClr val="808A22"/>
    <a:srgbClr val="549E39"/>
    <a:srgbClr val="C0CF3A"/>
    <a:srgbClr val="328C99"/>
    <a:srgbClr val="94D07F"/>
    <a:srgbClr val="66A64E"/>
    <a:srgbClr val="D75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5524" autoAdjust="0"/>
  </p:normalViewPr>
  <p:slideViewPr>
    <p:cSldViewPr snapToGrid="0">
      <p:cViewPr varScale="1">
        <p:scale>
          <a:sx n="64" d="100"/>
          <a:sy n="64" d="100"/>
        </p:scale>
        <p:origin x="78" y="258"/>
      </p:cViewPr>
      <p:guideLst>
        <p:guide orient="horz" pos="2160"/>
        <p:guide pos="3840"/>
      </p:guideLst>
    </p:cSldViewPr>
  </p:slideViewPr>
  <p:outlineViewPr>
    <p:cViewPr>
      <p:scale>
        <a:sx n="33" d="100"/>
        <a:sy n="33" d="100"/>
      </p:scale>
      <p:origin x="0" y="-40736"/>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47158"/>
          </a:xfrm>
          <a:prstGeom prst="rect">
            <a:avLst/>
          </a:prstGeom>
        </p:spPr>
        <p:txBody>
          <a:bodyPr vert="horz" lIns="90098" tIns="45049" rIns="90098" bIns="45049" rtlCol="0"/>
          <a:lstStyle>
            <a:lvl1pPr algn="l">
              <a:defRPr sz="1200"/>
            </a:lvl1pPr>
          </a:lstStyle>
          <a:p>
            <a:endParaRPr lang="en-US" dirty="0"/>
          </a:p>
        </p:txBody>
      </p:sp>
      <p:sp>
        <p:nvSpPr>
          <p:cNvPr id="3" name="Date Placeholder 2"/>
          <p:cNvSpPr>
            <a:spLocks noGrp="1"/>
          </p:cNvSpPr>
          <p:nvPr>
            <p:ph type="dt" idx="1"/>
          </p:nvPr>
        </p:nvSpPr>
        <p:spPr>
          <a:xfrm>
            <a:off x="3884614" y="1"/>
            <a:ext cx="2971800" cy="447158"/>
          </a:xfrm>
          <a:prstGeom prst="rect">
            <a:avLst/>
          </a:prstGeom>
        </p:spPr>
        <p:txBody>
          <a:bodyPr vert="horz" lIns="90098" tIns="45049" rIns="90098" bIns="45049" rtlCol="0"/>
          <a:lstStyle>
            <a:lvl1pPr algn="r">
              <a:defRPr sz="1200"/>
            </a:lvl1pPr>
          </a:lstStyle>
          <a:p>
            <a:fld id="{243CA6BA-36E6-4D38-AD8D-EA2201055166}" type="datetimeFigureOut">
              <a:rPr lang="en-US" smtClean="0"/>
              <a:t>8/24/2022</a:t>
            </a:fld>
            <a:endParaRPr lang="en-US" dirty="0"/>
          </a:p>
        </p:txBody>
      </p:sp>
      <p:sp>
        <p:nvSpPr>
          <p:cNvPr id="4" name="Slide Image Placeholder 3"/>
          <p:cNvSpPr>
            <a:spLocks noGrp="1" noRot="1" noChangeAspect="1"/>
          </p:cNvSpPr>
          <p:nvPr>
            <p:ph type="sldImg" idx="2"/>
          </p:nvPr>
        </p:nvSpPr>
        <p:spPr>
          <a:xfrm>
            <a:off x="755650" y="1114425"/>
            <a:ext cx="5346700" cy="3006725"/>
          </a:xfrm>
          <a:prstGeom prst="rect">
            <a:avLst/>
          </a:prstGeom>
          <a:noFill/>
          <a:ln w="12700">
            <a:solidFill>
              <a:prstClr val="black"/>
            </a:solidFill>
          </a:ln>
        </p:spPr>
        <p:txBody>
          <a:bodyPr vert="horz" lIns="90098" tIns="45049" rIns="90098" bIns="45049" rtlCol="0" anchor="ctr"/>
          <a:lstStyle/>
          <a:p>
            <a:endParaRPr lang="en-US" dirty="0"/>
          </a:p>
        </p:txBody>
      </p:sp>
      <p:sp>
        <p:nvSpPr>
          <p:cNvPr id="5" name="Notes Placeholder 4"/>
          <p:cNvSpPr>
            <a:spLocks noGrp="1"/>
          </p:cNvSpPr>
          <p:nvPr>
            <p:ph type="body" sz="quarter" idx="3"/>
          </p:nvPr>
        </p:nvSpPr>
        <p:spPr>
          <a:xfrm>
            <a:off x="685800" y="4289009"/>
            <a:ext cx="5486400" cy="3509189"/>
          </a:xfrm>
          <a:prstGeom prst="rect">
            <a:avLst/>
          </a:prstGeom>
        </p:spPr>
        <p:txBody>
          <a:bodyPr vert="horz" lIns="90098" tIns="45049" rIns="90098" bIns="450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465068"/>
            <a:ext cx="2971800" cy="447157"/>
          </a:xfrm>
          <a:prstGeom prst="rect">
            <a:avLst/>
          </a:prstGeom>
        </p:spPr>
        <p:txBody>
          <a:bodyPr vert="horz" lIns="90098" tIns="45049" rIns="90098" bIns="4504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4" y="8465068"/>
            <a:ext cx="2971800" cy="447157"/>
          </a:xfrm>
          <a:prstGeom prst="rect">
            <a:avLst/>
          </a:prstGeom>
        </p:spPr>
        <p:txBody>
          <a:bodyPr vert="horz" lIns="90098" tIns="45049" rIns="90098" bIns="45049" rtlCol="0" anchor="b"/>
          <a:lstStyle>
            <a:lvl1pPr algn="r">
              <a:defRPr sz="1200"/>
            </a:lvl1pPr>
          </a:lstStyle>
          <a:p>
            <a:fld id="{C79BE81F-3C3A-42DF-A4AA-2ED54A27E2C2}" type="slidenum">
              <a:rPr lang="en-US" smtClean="0"/>
              <a:t>‹#›</a:t>
            </a:fld>
            <a:endParaRPr lang="en-US" dirty="0"/>
          </a:p>
        </p:txBody>
      </p:sp>
    </p:spTree>
    <p:extLst>
      <p:ext uri="{BB962C8B-B14F-4D97-AF65-F5344CB8AC3E}">
        <p14:creationId xmlns:p14="http://schemas.microsoft.com/office/powerpoint/2010/main" val="76132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4864E8-E54F-47BC-871B-CC59A5D2D243}"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54558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9BE81F-3C3A-42DF-A4AA-2ED54A27E2C2}" type="slidenum">
              <a:rPr lang="en-US" smtClean="0"/>
              <a:t>12</a:t>
            </a:fld>
            <a:endParaRPr lang="en-US" dirty="0"/>
          </a:p>
        </p:txBody>
      </p:sp>
    </p:spTree>
    <p:extLst>
      <p:ext uri="{BB962C8B-B14F-4D97-AF65-F5344CB8AC3E}">
        <p14:creationId xmlns:p14="http://schemas.microsoft.com/office/powerpoint/2010/main" val="1134806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1.xml"/><Relationship Id="rId7" Type="http://schemas.openxmlformats.org/officeDocument/2006/relationships/image" Target="../media/image3.png"/><Relationship Id="rId2" Type="http://schemas.openxmlformats.org/officeDocument/2006/relationships/tags" Target="../tags/tag30.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2.xml"/><Relationship Id="rId9"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6.emf"/><Relationship Id="rId2" Type="http://schemas.openxmlformats.org/officeDocument/2006/relationships/tags" Target="../tags/tag3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7.png"/><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8.jpeg"/><Relationship Id="rId2" Type="http://schemas.openxmlformats.org/officeDocument/2006/relationships/tags" Target="../tags/tag34.xml"/><Relationship Id="rId1" Type="http://schemas.openxmlformats.org/officeDocument/2006/relationships/vmlDrawing" Target="../drawings/vmlDrawing4.vml"/><Relationship Id="rId6" Type="http://schemas.openxmlformats.org/officeDocument/2006/relationships/image" Target="../media/image6.emf"/><Relationship Id="rId5" Type="http://schemas.openxmlformats.org/officeDocument/2006/relationships/oleObject" Target="../embeddings/oleObject4.bin"/><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7.xml"/><Relationship Id="rId7" Type="http://schemas.openxmlformats.org/officeDocument/2006/relationships/image" Target="../media/image9.png"/><Relationship Id="rId2" Type="http://schemas.openxmlformats.org/officeDocument/2006/relationships/tags" Target="../tags/tag36.xml"/><Relationship Id="rId1" Type="http://schemas.openxmlformats.org/officeDocument/2006/relationships/vmlDrawing" Target="../drawings/vmlDrawing5.vml"/><Relationship Id="rId6" Type="http://schemas.openxmlformats.org/officeDocument/2006/relationships/image" Target="../media/image6.emf"/><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vmlDrawing" Target="../drawings/vmlDrawing6.vml"/><Relationship Id="rId6" Type="http://schemas.openxmlformats.org/officeDocument/2006/relationships/image" Target="../media/image11.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fld id="{C6EEA81F-B7EF-46B4-8436-C82C09B89805}" type="datetime1">
              <a:rPr lang="en-US" smtClean="0"/>
              <a:t>8/24/2022</a:t>
            </a:fld>
            <a:endParaRPr lang="en-US" dirty="0"/>
          </a:p>
        </p:txBody>
      </p:sp>
      <p:sp>
        <p:nvSpPr>
          <p:cNvPr id="5" name="Footer Placeholder 4"/>
          <p:cNvSpPr>
            <a:spLocks noGrp="1"/>
          </p:cNvSpPr>
          <p:nvPr>
            <p:ph type="ftr" sz="quarter" idx="11"/>
          </p:nvPr>
        </p:nvSpPr>
        <p:spPr/>
        <p:txBody>
          <a:bodyPr/>
          <a:lstStyle/>
          <a:p>
            <a:r>
              <a:rPr lang="en-US" dirty="0" smtClean="0"/>
              <a:t>EOF OSHE</a:t>
            </a:r>
            <a:endParaRPr lang="en-US" dirty="0"/>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363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667D31-5AB3-4C89-8BF3-55A8C72F9DA4}" type="datetime1">
              <a:rPr lang="en-US" smtClean="0"/>
              <a:t>8/24/2022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129616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459186-1302-4EAC-9D8F-39A57077B09C}" type="datetime1">
              <a:rPr lang="en-US" smtClean="0"/>
              <a:t>8/24/2022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233999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2162" y="1627"/>
          <a:ext cx="2159" cy="1619"/>
        </p:xfrm>
        <a:graphic>
          <a:graphicData uri="http://schemas.openxmlformats.org/presentationml/2006/ole">
            <mc:AlternateContent xmlns:mc="http://schemas.openxmlformats.org/markup-compatibility/2006">
              <mc:Choice xmlns:v="urn:schemas-microsoft-com:vml" Requires="v">
                <p:oleObj spid="_x0000_s2254"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7"/>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0EA04F7-0B3A-4296-9456-F3DED2D4CD17}"/>
              </a:ext>
            </a:extLst>
          </p:cNvPr>
          <p:cNvSpPr/>
          <p:nvPr userDrawn="1">
            <p:custDataLst>
              <p:tags r:id="rId3"/>
            </p:custDataLst>
          </p:nvPr>
        </p:nvSpPr>
        <p:spPr>
          <a:xfrm>
            <a:off x="0" y="0"/>
            <a:ext cx="215979"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dirty="0">
              <a:solidFill>
                <a:schemeClr val="tx1"/>
              </a:solidFill>
              <a:latin typeface="Arial" panose="020B0604020202020204" pitchFamily="34" charset="0"/>
              <a:ea typeface="+mj-ea"/>
              <a:cs typeface="+mj-cs"/>
              <a:sym typeface="Arial" panose="020B0604020202020204" pitchFamily="34" charset="0"/>
            </a:endParaRPr>
          </a:p>
        </p:txBody>
      </p:sp>
      <p:pic>
        <p:nvPicPr>
          <p:cNvPr id="6" name="Picture 5">
            <a:extLst>
              <a:ext uri="{FF2B5EF4-FFF2-40B4-BE49-F238E27FC236}">
                <a16:creationId xmlns:a16="http://schemas.microsoft.com/office/drawing/2014/main" id="{5C29B239-9E09-4F6E-93E0-71C192754F3B}"/>
              </a:ext>
            </a:extLst>
          </p:cNvPr>
          <p:cNvPicPr>
            <a:picLocks noChangeAspect="1"/>
          </p:cNvPicPr>
          <p:nvPr/>
        </p:nvPicPr>
        <p:blipFill rotWithShape="1">
          <a:blip r:embed="rId7" cstate="hq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l="-2396" r="-2472"/>
          <a:stretch/>
        </p:blipFill>
        <p:spPr>
          <a:xfrm>
            <a:off x="8204204" y="1157635"/>
            <a:ext cx="3544471" cy="4741616"/>
          </a:xfrm>
          <a:prstGeom prst="rect">
            <a:avLst/>
          </a:prstGeom>
          <a:effectLst>
            <a:glow rad="228600">
              <a:schemeClr val="accent3">
                <a:satMod val="175000"/>
                <a:alpha val="40000"/>
              </a:schemeClr>
            </a:glow>
          </a:effectLst>
        </p:spPr>
      </p:pic>
      <p:sp>
        <p:nvSpPr>
          <p:cNvPr id="9" name="Rectangle 8">
            <a:extLst>
              <a:ext uri="{FF2B5EF4-FFF2-40B4-BE49-F238E27FC236}">
                <a16:creationId xmlns:a16="http://schemas.microsoft.com/office/drawing/2014/main" id="{4C0B1310-EBA2-4546-BB11-440D5FBE0C14}"/>
              </a:ext>
            </a:extLst>
          </p:cNvPr>
          <p:cNvSpPr/>
          <p:nvPr/>
        </p:nvSpPr>
        <p:spPr>
          <a:xfrm>
            <a:off x="4323" y="950484"/>
            <a:ext cx="12187680" cy="5313553"/>
          </a:xfrm>
          <a:prstGeom prst="rect">
            <a:avLst/>
          </a:prstGeom>
          <a:gradFill flip="none" rotWithShape="1">
            <a:gsLst>
              <a:gs pos="0">
                <a:schemeClr val="tx2">
                  <a:alpha val="93000"/>
                </a:schemeClr>
              </a:gs>
              <a:gs pos="100000">
                <a:schemeClr val="accent3"/>
              </a:gs>
            </a:gsLst>
            <a:lin ang="108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20" name="Rectangle 19">
            <a:extLst>
              <a:ext uri="{FF2B5EF4-FFF2-40B4-BE49-F238E27FC236}">
                <a16:creationId xmlns:a16="http://schemas.microsoft.com/office/drawing/2014/main" id="{C7588289-2413-4609-AC40-DB9D1DEE080A}"/>
              </a:ext>
            </a:extLst>
          </p:cNvPr>
          <p:cNvSpPr>
            <a:spLocks/>
          </p:cNvSpPr>
          <p:nvPr/>
        </p:nvSpPr>
        <p:spPr>
          <a:xfrm>
            <a:off x="4323" y="6101660"/>
            <a:ext cx="12187680" cy="53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solidFill>
                <a:schemeClr val="tx1"/>
              </a:solidFill>
            </a:endParaRPr>
          </a:p>
        </p:txBody>
      </p:sp>
      <p:sp>
        <p:nvSpPr>
          <p:cNvPr id="13314" name="Title"/>
          <p:cNvSpPr>
            <a:spLocks noGrp="1" noChangeArrowheads="1"/>
          </p:cNvSpPr>
          <p:nvPr>
            <p:ph type="ctrTitle"/>
          </p:nvPr>
        </p:nvSpPr>
        <p:spPr bwMode="auto">
          <a:xfrm>
            <a:off x="222185" y="2293543"/>
            <a:ext cx="7323053" cy="492443"/>
          </a:xfrm>
          <a:prstGeom prst="rect">
            <a:avLst/>
          </a:prstGeom>
        </p:spPr>
        <p:txBody>
          <a:bodyPr wrap="square">
            <a:spAutoFit/>
          </a:bodyPr>
          <a:lstStyle>
            <a:lvl1pPr>
              <a:defRPr sz="3200" b="0" baseline="0">
                <a:solidFill>
                  <a:schemeClr val="bg1"/>
                </a:solidFill>
                <a:latin typeface="+mj-lt"/>
                <a:ea typeface="+mj-ea"/>
              </a:defRPr>
            </a:lvl1pPr>
          </a:lstStyle>
          <a:p>
            <a:pPr lvl="0" latinLnBrk="0"/>
            <a:r>
              <a:rPr lang="en-US" noProof="0"/>
              <a:t>Click to edit Master title style</a:t>
            </a:r>
            <a:endParaRPr lang="en-US" noProof="0" dirty="0"/>
          </a:p>
        </p:txBody>
      </p:sp>
      <p:sp>
        <p:nvSpPr>
          <p:cNvPr id="13315" name="Subtitle"/>
          <p:cNvSpPr>
            <a:spLocks noGrp="1" noChangeArrowheads="1"/>
          </p:cNvSpPr>
          <p:nvPr>
            <p:ph type="subTitle" idx="1"/>
          </p:nvPr>
        </p:nvSpPr>
        <p:spPr bwMode="auto">
          <a:xfrm>
            <a:off x="222185" y="3783153"/>
            <a:ext cx="7323053" cy="219820"/>
          </a:xfrm>
          <a:prstGeom prst="rect">
            <a:avLst/>
          </a:prstGeom>
        </p:spPr>
        <p:txBody>
          <a:bodyPr wrap="square">
            <a:spAutoFit/>
          </a:bodyPr>
          <a:lstStyle>
            <a:lvl1pPr>
              <a:defRPr sz="1400" cap="none" baseline="0">
                <a:solidFill>
                  <a:schemeClr val="bg1"/>
                </a:solidFill>
                <a:latin typeface="+mn-lt"/>
                <a:ea typeface="+mn-ea"/>
              </a:defRPr>
            </a:lvl1pPr>
          </a:lstStyle>
          <a:p>
            <a:pPr lvl="0" latinLnBrk="0"/>
            <a:r>
              <a:rPr lang="en-US" noProof="0"/>
              <a:t>Click to edit Master subtitle style</a:t>
            </a:r>
            <a:endParaRPr lang="en-US" noProof="0" dirty="0"/>
          </a:p>
        </p:txBody>
      </p:sp>
      <p:sp>
        <p:nvSpPr>
          <p:cNvPr id="57" name="Document type" hidden="1"/>
          <p:cNvSpPr txBox="1">
            <a:spLocks noChangeArrowheads="1"/>
          </p:cNvSpPr>
          <p:nvPr/>
        </p:nvSpPr>
        <p:spPr bwMode="auto">
          <a:xfrm>
            <a:off x="222185" y="5594104"/>
            <a:ext cx="7323053" cy="219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baseline="0" dirty="0">
                <a:solidFill>
                  <a:schemeClr val="bg1"/>
                </a:solidFill>
                <a:latin typeface="+mn-lt"/>
              </a:rPr>
              <a:t>Document type | Date</a:t>
            </a:r>
          </a:p>
        </p:txBody>
      </p:sp>
      <p:pic>
        <p:nvPicPr>
          <p:cNvPr id="7" name="Picture 6">
            <a:extLst>
              <a:ext uri="{FF2B5EF4-FFF2-40B4-BE49-F238E27FC236}">
                <a16:creationId xmlns:a16="http://schemas.microsoft.com/office/drawing/2014/main" id="{8282B9EC-6874-415A-B664-E290105921DD}"/>
              </a:ext>
            </a:extLst>
          </p:cNvPr>
          <p:cNvPicPr>
            <a:picLocks noChangeAspect="1"/>
          </p:cNvPicPr>
          <p:nvPr/>
        </p:nvPicPr>
        <p:blipFill rotWithShape="1">
          <a:blip r:embed="rId8" cstate="hqprint">
            <a:clrChange>
              <a:clrFrom>
                <a:srgbClr val="000000"/>
              </a:clrFrom>
              <a:clrTo>
                <a:srgbClr val="000000">
                  <a:alpha val="0"/>
                </a:srgbClr>
              </a:clrTo>
            </a:clrChange>
            <a:extLst>
              <a:ext uri="{28A0092B-C50C-407E-A947-70E740481C1C}">
                <a14:useLocalDpi xmlns:a14="http://schemas.microsoft.com/office/drawing/2010/main"/>
              </a:ext>
            </a:extLst>
          </a:blip>
          <a:srcRect l="-16666" r="-16666"/>
          <a:stretch/>
        </p:blipFill>
        <p:spPr>
          <a:xfrm>
            <a:off x="11236814" y="176675"/>
            <a:ext cx="794612" cy="635688"/>
          </a:xfrm>
          <a:prstGeom prst="rect">
            <a:avLst/>
          </a:prstGeom>
        </p:spPr>
      </p:pic>
      <p:sp>
        <p:nvSpPr>
          <p:cNvPr id="21" name="Rectangle 20">
            <a:extLst>
              <a:ext uri="{FF2B5EF4-FFF2-40B4-BE49-F238E27FC236}">
                <a16:creationId xmlns:a16="http://schemas.microsoft.com/office/drawing/2014/main" id="{23410A6C-3E96-4764-949B-69305DA17824}"/>
              </a:ext>
            </a:extLst>
          </p:cNvPr>
          <p:cNvSpPr>
            <a:spLocks/>
          </p:cNvSpPr>
          <p:nvPr/>
        </p:nvSpPr>
        <p:spPr>
          <a:xfrm>
            <a:off x="4323" y="1049365"/>
            <a:ext cx="12187680" cy="53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solidFill>
                <a:schemeClr val="tx1"/>
              </a:solidFill>
            </a:endParaRPr>
          </a:p>
        </p:txBody>
      </p:sp>
      <p:grpSp>
        <p:nvGrpSpPr>
          <p:cNvPr id="14" name="sticker">
            <a:extLst>
              <a:ext uri="{FF2B5EF4-FFF2-40B4-BE49-F238E27FC236}">
                <a16:creationId xmlns:a16="http://schemas.microsoft.com/office/drawing/2014/main" id="{DE2ECB66-7BCC-47F2-BB13-515B9C0C2278}"/>
              </a:ext>
            </a:extLst>
          </p:cNvPr>
          <p:cNvGrpSpPr/>
          <p:nvPr/>
        </p:nvGrpSpPr>
        <p:grpSpPr bwMode="auto">
          <a:xfrm>
            <a:off x="1729081" y="6484828"/>
            <a:ext cx="4912127" cy="193128"/>
            <a:chOff x="5053505" y="285750"/>
            <a:chExt cx="3684095" cy="193127"/>
          </a:xfrm>
        </p:grpSpPr>
        <p:sp>
          <p:nvSpPr>
            <p:cNvPr id="15" name="StickerRectangle">
              <a:extLst>
                <a:ext uri="{FF2B5EF4-FFF2-40B4-BE49-F238E27FC236}">
                  <a16:creationId xmlns:a16="http://schemas.microsoft.com/office/drawing/2014/main" id="{7BB78260-2409-4E92-A96C-290D1B8099EE}"/>
                </a:ext>
              </a:extLst>
            </p:cNvPr>
            <p:cNvSpPr>
              <a:spLocks noChangeArrowheads="1"/>
            </p:cNvSpPr>
            <p:nvPr/>
          </p:nvSpPr>
          <p:spPr bwMode="auto">
            <a:xfrm>
              <a:off x="5053505" y="285750"/>
              <a:ext cx="3684095" cy="193127"/>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1050" baseline="0" dirty="0">
                  <a:solidFill>
                    <a:srgbClr val="FF0000"/>
                  </a:solidFill>
                  <a:latin typeface="+mn-lt"/>
                  <a:ea typeface="+mn-ea"/>
                </a:rPr>
                <a:t>PRELIMINARY DRAFT </a:t>
              </a:r>
              <a:r>
                <a:rPr lang="en-US" sz="1050" baseline="0" dirty="0">
                  <a:solidFill>
                    <a:schemeClr val="accent6"/>
                  </a:solidFill>
                  <a:latin typeface="+mn-lt"/>
                  <a:ea typeface="+mn-ea"/>
                </a:rPr>
                <a:t>– PROPRIETARY, CONFIDENTIAL, PRE-DECISIONAL</a:t>
              </a:r>
            </a:p>
          </p:txBody>
        </p:sp>
        <p:cxnSp>
          <p:nvCxnSpPr>
            <p:cNvPr id="16" name="AutoShape 31">
              <a:extLst>
                <a:ext uri="{FF2B5EF4-FFF2-40B4-BE49-F238E27FC236}">
                  <a16:creationId xmlns:a16="http://schemas.microsoft.com/office/drawing/2014/main" id="{DFEF9400-E67A-465D-BBC5-EDD7B915EDEE}"/>
                </a:ext>
              </a:extLst>
            </p:cNvPr>
            <p:cNvCxnSpPr>
              <a:cxnSpLocks noChangeShapeType="1"/>
              <a:stCxn id="15" idx="2"/>
              <a:endCxn id="15" idx="4"/>
            </p:cNvCxnSpPr>
            <p:nvPr/>
          </p:nvCxnSpPr>
          <p:spPr bwMode="auto">
            <a:xfrm>
              <a:off x="5130787" y="285750"/>
              <a:ext cx="0" cy="189856"/>
            </a:xfrm>
            <a:prstGeom prst="straightConnector1">
              <a:avLst/>
            </a:prstGeom>
            <a:noFill/>
            <a:ln w="9525">
              <a:solidFill>
                <a:schemeClr val="accent6"/>
              </a:solidFill>
              <a:round/>
              <a:headEnd/>
              <a:tailEnd/>
            </a:ln>
            <a:extLst>
              <a:ext uri="{909E8E84-426E-40dd-AFC4-6F175D3DCCD1}">
                <a14:hiddenFill xmlns="" xmlns:a14="http://schemas.microsoft.com/office/drawing/2010/main">
                  <a:noFill/>
                </a14:hiddenFill>
              </a:ext>
            </a:extLst>
          </p:spPr>
        </p:cxnSp>
        <p:cxnSp>
          <p:nvCxnSpPr>
            <p:cNvPr id="17" name="AutoShape 32">
              <a:extLst>
                <a:ext uri="{FF2B5EF4-FFF2-40B4-BE49-F238E27FC236}">
                  <a16:creationId xmlns:a16="http://schemas.microsoft.com/office/drawing/2014/main" id="{EBA3B60F-435A-4C1B-8A6B-65C132354486}"/>
                </a:ext>
              </a:extLst>
            </p:cNvPr>
            <p:cNvCxnSpPr>
              <a:cxnSpLocks noChangeShapeType="1"/>
              <a:stCxn id="15" idx="4"/>
              <a:endCxn id="15" idx="6"/>
            </p:cNvCxnSpPr>
            <p:nvPr/>
          </p:nvCxnSpPr>
          <p:spPr bwMode="auto">
            <a:xfrm>
              <a:off x="5130787" y="475606"/>
              <a:ext cx="3606813" cy="0"/>
            </a:xfrm>
            <a:prstGeom prst="straightConnector1">
              <a:avLst/>
            </a:prstGeom>
            <a:noFill/>
            <a:ln w="25400">
              <a:solidFill>
                <a:schemeClr val="accent6"/>
              </a:solidFill>
              <a:round/>
              <a:headEnd/>
              <a:tailEnd/>
            </a:ln>
            <a:extLst>
              <a:ext uri="{909E8E84-426E-40dd-AFC4-6F175D3DCCD1}">
                <a14:hiddenFill xmlns="" xmlns:a14="http://schemas.microsoft.com/office/drawing/2010/main">
                  <a:noFill/>
                </a14:hiddenFill>
              </a:ext>
            </a:extLst>
          </p:spPr>
        </p:cxnSp>
      </p:grpSp>
      <p:pic>
        <p:nvPicPr>
          <p:cNvPr id="5" name="Picture 4">
            <a:extLst>
              <a:ext uri="{FF2B5EF4-FFF2-40B4-BE49-F238E27FC236}">
                <a16:creationId xmlns:a16="http://schemas.microsoft.com/office/drawing/2014/main" id="{2CCBE273-7441-4187-9338-F91608623FE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4313" y="131261"/>
            <a:ext cx="2184071" cy="731178"/>
          </a:xfrm>
          <a:prstGeom prst="rect">
            <a:avLst/>
          </a:prstGeom>
        </p:spPr>
      </p:pic>
    </p:spTree>
    <p:extLst>
      <p:ext uri="{BB962C8B-B14F-4D97-AF65-F5344CB8AC3E}">
        <p14:creationId xmlns:p14="http://schemas.microsoft.com/office/powerpoint/2010/main" val="715557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ext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3278" name="think-cell Slide" r:id="rId6" imgW="408" imgH="408" progId="TCLayout.ActiveDocument.1">
                  <p:embed/>
                </p:oleObj>
              </mc:Choice>
              <mc:Fallback>
                <p:oleObj name="think-cell Slide" r:id="rId6"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7"/>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dirty="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10" name="Rectangle 9">
            <a:extLst>
              <a:ext uri="{FF2B5EF4-FFF2-40B4-BE49-F238E27FC236}">
                <a16:creationId xmlns:a16="http://schemas.microsoft.com/office/drawing/2014/main" id="{4938619B-E2E9-4FFA-8186-FAC9218A4A77}"/>
              </a:ext>
            </a:extLst>
          </p:cNvPr>
          <p:cNvSpPr/>
          <p:nvPr userDrawn="1"/>
        </p:nvSpPr>
        <p:spPr>
          <a:xfrm>
            <a:off x="1" y="3"/>
            <a:ext cx="12191999" cy="6858000"/>
          </a:xfrm>
          <a:prstGeom prst="rect">
            <a:avLst/>
          </a:prstGeom>
          <a:gradFill>
            <a:gsLst>
              <a:gs pos="100000">
                <a:schemeClr val="tx2">
                  <a:alpha val="30000"/>
                </a:schemeClr>
              </a:gs>
              <a:gs pos="49000">
                <a:srgbClr val="0070A2">
                  <a:alpha val="60000"/>
                </a:srgbClr>
              </a:gs>
              <a:gs pos="10000">
                <a:schemeClr val="accent4">
                  <a:alpha val="6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
        <p:nvSpPr>
          <p:cNvPr id="7" name="Title 1"/>
          <p:cNvSpPr>
            <a:spLocks noGrp="1"/>
          </p:cNvSpPr>
          <p:nvPr>
            <p:ph type="title" hasCustomPrompt="1"/>
          </p:nvPr>
        </p:nvSpPr>
        <p:spPr>
          <a:xfrm>
            <a:off x="2012488" y="2518997"/>
            <a:ext cx="6018285" cy="2006600"/>
          </a:xfrm>
          <a:prstGeom prst="rect">
            <a:avLst/>
          </a:prstGeom>
        </p:spPr>
        <p:txBody>
          <a:bodyPr lIns="0" tIns="0" rIns="0" bIns="0" anchor="t">
            <a:noAutofit/>
          </a:bodyPr>
          <a:lstStyle>
            <a:lvl1pPr algn="l">
              <a:defRPr sz="4400" b="0" i="0" cap="none">
                <a:solidFill>
                  <a:schemeClr val="bg1"/>
                </a:solidFill>
                <a:latin typeface="Franklin Gothic Demi Cond" panose="020B0706030402020204" pitchFamily="34" charset="0"/>
              </a:defRPr>
            </a:lvl1pPr>
          </a:lstStyle>
          <a:p>
            <a:r>
              <a:rPr lang="en-US" dirty="0"/>
              <a:t>CLICK TO EDIT MASTER TITLE STYLE</a:t>
            </a:r>
          </a:p>
        </p:txBody>
      </p:sp>
      <p:sp>
        <p:nvSpPr>
          <p:cNvPr id="8" name="Text Placeholder 2"/>
          <p:cNvSpPr>
            <a:spLocks noGrp="1"/>
          </p:cNvSpPr>
          <p:nvPr>
            <p:ph type="body" idx="1" hasCustomPrompt="1"/>
          </p:nvPr>
        </p:nvSpPr>
        <p:spPr>
          <a:xfrm>
            <a:off x="2012490" y="4639902"/>
            <a:ext cx="4254074" cy="292100"/>
          </a:xfrm>
          <a:prstGeom prst="rect">
            <a:avLst/>
          </a:prstGeom>
        </p:spPr>
        <p:txBody>
          <a:bodyPr lIns="0" tIns="0" rIns="0" bIns="0">
            <a:noAutofit/>
          </a:bodyPr>
          <a:lstStyle>
            <a:lvl1pPr marL="0" indent="0" algn="l">
              <a:buNone/>
              <a:defRPr sz="1800" b="1">
                <a:solidFill>
                  <a:schemeClr val="bg1"/>
                </a:solidFill>
                <a:latin typeface="Calibri" panose="020F0502020204030204" pitchFamily="34" charset="0"/>
                <a:cs typeface="Calibri" panose="020F0502020204030204" pitchFamily="34" charset="0"/>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dirty="0"/>
              <a:t>Click to edit Master text styles</a:t>
            </a:r>
          </a:p>
        </p:txBody>
      </p:sp>
      <p:sp>
        <p:nvSpPr>
          <p:cNvPr id="11" name="Right Triangle 10">
            <a:extLst>
              <a:ext uri="{FF2B5EF4-FFF2-40B4-BE49-F238E27FC236}">
                <a16:creationId xmlns:a16="http://schemas.microsoft.com/office/drawing/2014/main" id="{5974593C-FC9F-4C8A-8EDA-51699DF0BAFA}"/>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grpSp>
        <p:nvGrpSpPr>
          <p:cNvPr id="18" name="Group 17">
            <a:extLst>
              <a:ext uri="{FF2B5EF4-FFF2-40B4-BE49-F238E27FC236}">
                <a16:creationId xmlns:a16="http://schemas.microsoft.com/office/drawing/2014/main" id="{56D5EB51-637A-42FF-93C2-2C0356B5858F}"/>
              </a:ext>
            </a:extLst>
          </p:cNvPr>
          <p:cNvGrpSpPr/>
          <p:nvPr userDrawn="1"/>
        </p:nvGrpSpPr>
        <p:grpSpPr>
          <a:xfrm>
            <a:off x="6795257" y="-830595"/>
            <a:ext cx="6235461" cy="8430219"/>
            <a:chOff x="6172201" y="-898208"/>
            <a:chExt cx="7620000" cy="10302239"/>
          </a:xfrm>
        </p:grpSpPr>
        <p:sp>
          <p:nvSpPr>
            <p:cNvPr id="13" name="Diamond 12">
              <a:extLst>
                <a:ext uri="{FF2B5EF4-FFF2-40B4-BE49-F238E27FC236}">
                  <a16:creationId xmlns:a16="http://schemas.microsoft.com/office/drawing/2014/main" id="{D1F9291F-2A24-44B6-A5C8-081541BC6E72}"/>
                </a:ext>
              </a:extLst>
            </p:cNvPr>
            <p:cNvSpPr/>
            <p:nvPr userDrawn="1"/>
          </p:nvSpPr>
          <p:spPr>
            <a:xfrm>
              <a:off x="8823961" y="1776411"/>
              <a:ext cx="4968240" cy="4968240"/>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
          <p:nvSpPr>
            <p:cNvPr id="15" name="Diamond 14">
              <a:extLst>
                <a:ext uri="{FF2B5EF4-FFF2-40B4-BE49-F238E27FC236}">
                  <a16:creationId xmlns:a16="http://schemas.microsoft.com/office/drawing/2014/main" id="{B14089A9-3213-4D72-8D79-07EE32669CB2}"/>
                </a:ext>
              </a:extLst>
            </p:cNvPr>
            <p:cNvSpPr/>
            <p:nvPr userDrawn="1"/>
          </p:nvSpPr>
          <p:spPr>
            <a:xfrm>
              <a:off x="6172201" y="-898208"/>
              <a:ext cx="4968240" cy="4968240"/>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
          <p:nvSpPr>
            <p:cNvPr id="16" name="Diamond 15">
              <a:extLst>
                <a:ext uri="{FF2B5EF4-FFF2-40B4-BE49-F238E27FC236}">
                  <a16:creationId xmlns:a16="http://schemas.microsoft.com/office/drawing/2014/main" id="{B9C879A2-055D-48ED-AEC5-CF04DFEA9A9A}"/>
                </a:ext>
              </a:extLst>
            </p:cNvPr>
            <p:cNvSpPr/>
            <p:nvPr userDrawn="1"/>
          </p:nvSpPr>
          <p:spPr>
            <a:xfrm>
              <a:off x="6172201" y="4435791"/>
              <a:ext cx="4968240" cy="4968240"/>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grpSp>
    </p:spTree>
    <p:extLst>
      <p:ext uri="{BB962C8B-B14F-4D97-AF65-F5344CB8AC3E}">
        <p14:creationId xmlns:p14="http://schemas.microsoft.com/office/powerpoint/2010/main" val="3909686645"/>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ext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4302" name="think-cell Slide" r:id="rId5" imgW="408" imgH="408" progId="TCLayout.ActiveDocument.1">
                  <p:embed/>
                </p:oleObj>
              </mc:Choice>
              <mc:Fallback>
                <p:oleObj name="think-cell Slide" r:id="rId5"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dirty="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pic>
        <p:nvPicPr>
          <p:cNvPr id="15" name="Picture 14">
            <a:extLst>
              <a:ext uri="{FF2B5EF4-FFF2-40B4-BE49-F238E27FC236}">
                <a16:creationId xmlns:a16="http://schemas.microsoft.com/office/drawing/2014/main" id="{A9F3FB34-7ACF-4158-AD78-AA668C30113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849" r="19459" b="30194"/>
          <a:stretch/>
        </p:blipFill>
        <p:spPr>
          <a:xfrm>
            <a:off x="3" y="3"/>
            <a:ext cx="12192000" cy="6858000"/>
          </a:xfrm>
          <a:prstGeom prst="rect">
            <a:avLst/>
          </a:prstGeom>
        </p:spPr>
      </p:pic>
      <p:sp>
        <p:nvSpPr>
          <p:cNvPr id="10" name="Rectangle 9">
            <a:extLst>
              <a:ext uri="{FF2B5EF4-FFF2-40B4-BE49-F238E27FC236}">
                <a16:creationId xmlns:a16="http://schemas.microsoft.com/office/drawing/2014/main" id="{2A6FD7A2-93A9-405A-989B-15DB6E5CF0FF}"/>
              </a:ext>
            </a:extLst>
          </p:cNvPr>
          <p:cNvSpPr/>
          <p:nvPr userDrawn="1"/>
        </p:nvSpPr>
        <p:spPr>
          <a:xfrm>
            <a:off x="1" y="3"/>
            <a:ext cx="12191999" cy="6858000"/>
          </a:xfrm>
          <a:prstGeom prst="rect">
            <a:avLst/>
          </a:prstGeom>
          <a:gradFill>
            <a:gsLst>
              <a:gs pos="0">
                <a:schemeClr val="accent1"/>
              </a:gs>
              <a:gs pos="100000">
                <a:schemeClr val="accent1">
                  <a:alpha val="4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
        <p:nvSpPr>
          <p:cNvPr id="7" name="Title 1"/>
          <p:cNvSpPr>
            <a:spLocks noGrp="1"/>
          </p:cNvSpPr>
          <p:nvPr>
            <p:ph type="title" hasCustomPrompt="1"/>
          </p:nvPr>
        </p:nvSpPr>
        <p:spPr>
          <a:xfrm>
            <a:off x="2028040" y="2328006"/>
            <a:ext cx="4573730" cy="2006600"/>
          </a:xfrm>
          <a:prstGeom prst="rect">
            <a:avLst/>
          </a:prstGeom>
        </p:spPr>
        <p:txBody>
          <a:bodyPr lIns="0" tIns="0" rIns="0" bIns="0" anchor="t">
            <a:noAutofit/>
          </a:bodyPr>
          <a:lstStyle>
            <a:lvl1pPr algn="l">
              <a:defRPr sz="4400" b="1" i="0" cap="none">
                <a:solidFill>
                  <a:schemeClr val="bg1"/>
                </a:solidFill>
                <a:latin typeface="Franklin Gothic Demi Cond" panose="020B0603020102020204" pitchFamily="34" charset="0"/>
              </a:defRPr>
            </a:lvl1pPr>
          </a:lstStyle>
          <a:p>
            <a:r>
              <a:rPr lang="en-US" dirty="0"/>
              <a:t>CLICK TO EDIT MASTER TITLE STYLE</a:t>
            </a:r>
          </a:p>
        </p:txBody>
      </p:sp>
      <p:sp>
        <p:nvSpPr>
          <p:cNvPr id="8" name="Text Placeholder 2"/>
          <p:cNvSpPr>
            <a:spLocks noGrp="1"/>
          </p:cNvSpPr>
          <p:nvPr>
            <p:ph type="body" idx="1" hasCustomPrompt="1"/>
          </p:nvPr>
        </p:nvSpPr>
        <p:spPr>
          <a:xfrm>
            <a:off x="2028040" y="4360010"/>
            <a:ext cx="4254074"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dirty="0"/>
              <a:t>Click to edit Master text styles</a:t>
            </a:r>
          </a:p>
        </p:txBody>
      </p:sp>
      <p:sp>
        <p:nvSpPr>
          <p:cNvPr id="13" name="Right Triangle 12">
            <a:extLst>
              <a:ext uri="{FF2B5EF4-FFF2-40B4-BE49-F238E27FC236}">
                <a16:creationId xmlns:a16="http://schemas.microsoft.com/office/drawing/2014/main" id="{DC7F9BDD-7BF0-452F-B291-5BEA7995727F}"/>
              </a:ext>
            </a:extLst>
          </p:cNvPr>
          <p:cNvSpPr>
            <a:spLocks/>
          </p:cNvSpPr>
          <p:nvPr userDrawn="1"/>
        </p:nvSpPr>
        <p:spPr>
          <a:xfrm rot="13500000">
            <a:off x="-1265973" y="2163007"/>
            <a:ext cx="2531946" cy="2531984"/>
          </a:xfrm>
          <a:prstGeom prst="r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32" dirty="0">
              <a:solidFill>
                <a:schemeClr val="tx1"/>
              </a:solidFill>
            </a:endParaRPr>
          </a:p>
        </p:txBody>
      </p:sp>
      <p:sp>
        <p:nvSpPr>
          <p:cNvPr id="22" name="Freeform: Shape 21">
            <a:extLst>
              <a:ext uri="{FF2B5EF4-FFF2-40B4-BE49-F238E27FC236}">
                <a16:creationId xmlns:a16="http://schemas.microsoft.com/office/drawing/2014/main" id="{03203575-C959-44AD-8106-94D9374630B1}"/>
              </a:ext>
            </a:extLst>
          </p:cNvPr>
          <p:cNvSpPr/>
          <p:nvPr userDrawn="1"/>
        </p:nvSpPr>
        <p:spPr>
          <a:xfrm>
            <a:off x="6176612" y="1642962"/>
            <a:ext cx="6381500" cy="3578365"/>
          </a:xfrm>
          <a:custGeom>
            <a:avLst/>
            <a:gdLst>
              <a:gd name="connsiteX0" fmla="*/ 0 w 6254369"/>
              <a:gd name="connsiteY0" fmla="*/ 0 h 3507129"/>
              <a:gd name="connsiteX1" fmla="*/ 6254369 w 6254369"/>
              <a:gd name="connsiteY1" fmla="*/ 0 h 3507129"/>
              <a:gd name="connsiteX2" fmla="*/ 6254369 w 6254369"/>
              <a:gd name="connsiteY2" fmla="*/ 3507129 h 3507129"/>
              <a:gd name="connsiteX3" fmla="*/ 0 w 6254369"/>
              <a:gd name="connsiteY3" fmla="*/ 3507129 h 3507129"/>
              <a:gd name="connsiteX4" fmla="*/ 0 w 6254369"/>
              <a:gd name="connsiteY4" fmla="*/ 3498898 h 3507129"/>
              <a:gd name="connsiteX5" fmla="*/ 1746485 w 6254369"/>
              <a:gd name="connsiteY5" fmla="*/ 1752413 h 3507129"/>
              <a:gd name="connsiteX6" fmla="*/ 0 w 6254369"/>
              <a:gd name="connsiteY6" fmla="*/ 5928 h 3507129"/>
              <a:gd name="connsiteX7" fmla="*/ 0 w 6254369"/>
              <a:gd name="connsiteY7" fmla="*/ 0 h 350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369" h="3507129">
                <a:moveTo>
                  <a:pt x="0" y="0"/>
                </a:moveTo>
                <a:lnTo>
                  <a:pt x="6254369" y="0"/>
                </a:lnTo>
                <a:lnTo>
                  <a:pt x="6254369" y="3507129"/>
                </a:lnTo>
                <a:lnTo>
                  <a:pt x="0" y="3507129"/>
                </a:lnTo>
                <a:lnTo>
                  <a:pt x="0" y="3498898"/>
                </a:lnTo>
                <a:lnTo>
                  <a:pt x="1746485" y="1752413"/>
                </a:lnTo>
                <a:lnTo>
                  <a:pt x="0" y="5928"/>
                </a:lnTo>
                <a:lnTo>
                  <a:pt x="0" y="0"/>
                </a:lnTo>
                <a:close/>
              </a:path>
            </a:pathLst>
          </a:custGeom>
          <a:gradFill>
            <a:gsLst>
              <a:gs pos="12000">
                <a:schemeClr val="bg1"/>
              </a:gs>
              <a:gs pos="100000">
                <a:schemeClr val="bg1">
                  <a:alpha val="7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Tree>
    <p:extLst>
      <p:ext uri="{BB962C8B-B14F-4D97-AF65-F5344CB8AC3E}">
        <p14:creationId xmlns:p14="http://schemas.microsoft.com/office/powerpoint/2010/main" val="4274413967"/>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ext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5326" name="think-cell Slide" r:id="rId5" imgW="408" imgH="408" progId="TCLayout.ActiveDocument.1">
                  <p:embed/>
                </p:oleObj>
              </mc:Choice>
              <mc:Fallback>
                <p:oleObj name="think-cell Slide" r:id="rId5"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dirty="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7" name="Title 1"/>
          <p:cNvSpPr>
            <a:spLocks noGrp="1"/>
          </p:cNvSpPr>
          <p:nvPr>
            <p:ph type="title"/>
          </p:nvPr>
        </p:nvSpPr>
        <p:spPr>
          <a:xfrm>
            <a:off x="1984076" y="2514600"/>
            <a:ext cx="6212038" cy="2006600"/>
          </a:xfrm>
          <a:prstGeom prst="rect">
            <a:avLst/>
          </a:prstGeom>
        </p:spPr>
        <p:txBody>
          <a:bodyPr lIns="0" tIns="0" rIns="0" bIns="0" anchor="ctr">
            <a:noAutofit/>
          </a:bodyPr>
          <a:lstStyle>
            <a:lvl1pPr algn="l">
              <a:defRPr sz="4400" b="1" i="0" cap="none">
                <a:solidFill>
                  <a:schemeClr val="bg1"/>
                </a:solidFill>
                <a:latin typeface="Franklin Gothic Demi Cond" panose="020B0603020102020204" pitchFamily="34" charset="0"/>
              </a:defRPr>
            </a:lvl1pPr>
          </a:lstStyle>
          <a:p>
            <a:r>
              <a:rPr lang="en-US" dirty="0"/>
              <a:t>Click to edit Master title style</a:t>
            </a:r>
          </a:p>
        </p:txBody>
      </p:sp>
      <p:sp>
        <p:nvSpPr>
          <p:cNvPr id="8" name="Text Placeholder 2"/>
          <p:cNvSpPr>
            <a:spLocks noGrp="1"/>
          </p:cNvSpPr>
          <p:nvPr>
            <p:ph type="body" idx="1" hasCustomPrompt="1"/>
          </p:nvPr>
        </p:nvSpPr>
        <p:spPr>
          <a:xfrm>
            <a:off x="1984075" y="4546605"/>
            <a:ext cx="6212038"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dirty="0"/>
              <a:t>Click to edit Master text styles</a:t>
            </a:r>
          </a:p>
        </p:txBody>
      </p:sp>
      <p:sp>
        <p:nvSpPr>
          <p:cNvPr id="12" name="Right Triangle 11">
            <a:extLst>
              <a:ext uri="{FF2B5EF4-FFF2-40B4-BE49-F238E27FC236}">
                <a16:creationId xmlns:a16="http://schemas.microsoft.com/office/drawing/2014/main" id="{55EB5704-3C92-4CFB-9F02-9B3474CC089E}"/>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
        <p:nvSpPr>
          <p:cNvPr id="14" name="Diamond 13">
            <a:extLst>
              <a:ext uri="{FF2B5EF4-FFF2-40B4-BE49-F238E27FC236}">
                <a16:creationId xmlns:a16="http://schemas.microsoft.com/office/drawing/2014/main" id="{81BA5C6B-9E0B-42AA-B1AC-60A81662DB64}"/>
              </a:ext>
            </a:extLst>
          </p:cNvPr>
          <p:cNvSpPr/>
          <p:nvPr userDrawn="1"/>
        </p:nvSpPr>
        <p:spPr>
          <a:xfrm>
            <a:off x="8772278" y="-306575"/>
            <a:ext cx="7471262" cy="7471152"/>
          </a:xfrm>
          <a:prstGeom prst="diamond">
            <a:avLst/>
          </a:prstGeom>
          <a:blipFill>
            <a:blip r:embed="rId7"/>
            <a:stretch>
              <a:fillRect l="-34727" t="1316" r="-16059" b="10"/>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
        <p:nvSpPr>
          <p:cNvPr id="15" name="Diamond 14">
            <a:extLst>
              <a:ext uri="{FF2B5EF4-FFF2-40B4-BE49-F238E27FC236}">
                <a16:creationId xmlns:a16="http://schemas.microsoft.com/office/drawing/2014/main" id="{3E9E5CB0-93BB-4F15-B647-6D9F07D7DA5F}"/>
              </a:ext>
            </a:extLst>
          </p:cNvPr>
          <p:cNvSpPr/>
          <p:nvPr userDrawn="1"/>
        </p:nvSpPr>
        <p:spPr>
          <a:xfrm>
            <a:off x="4784551" y="-4317163"/>
            <a:ext cx="7471262" cy="7471152"/>
          </a:xfrm>
          <a:prstGeom prst="diamond">
            <a:avLst/>
          </a:prstGeom>
          <a:blipFill>
            <a:blip r:embed="rId8"/>
            <a:stretch>
              <a:fillRect l="1281" t="39900" r="-2143" b="-854"/>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dirty="0"/>
          </a:p>
        </p:txBody>
      </p:sp>
      <p:sp>
        <p:nvSpPr>
          <p:cNvPr id="16" name="Diamond 15">
            <a:extLst>
              <a:ext uri="{FF2B5EF4-FFF2-40B4-BE49-F238E27FC236}">
                <a16:creationId xmlns:a16="http://schemas.microsoft.com/office/drawing/2014/main" id="{83188235-7FD1-4F4F-8210-FAC6B8DD0085}"/>
              </a:ext>
            </a:extLst>
          </p:cNvPr>
          <p:cNvSpPr/>
          <p:nvPr userDrawn="1"/>
        </p:nvSpPr>
        <p:spPr>
          <a:xfrm>
            <a:off x="4784551" y="3704016"/>
            <a:ext cx="7471262" cy="7471152"/>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dirty="0"/>
          </a:p>
        </p:txBody>
      </p:sp>
    </p:spTree>
    <p:extLst>
      <p:ext uri="{BB962C8B-B14F-4D97-AF65-F5344CB8AC3E}">
        <p14:creationId xmlns:p14="http://schemas.microsoft.com/office/powerpoint/2010/main" val="281989104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ck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userDrawn="1">
            <p:custDataLst>
              <p:tags r:id="rId2"/>
            </p:custDataLst>
            <p:ext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6350"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dirty="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BEB380B-917C-45EF-BD98-A4E18484D47A}"/>
              </a:ext>
            </a:extLst>
          </p:cNvPr>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410B26E0-891E-4B4A-AE1A-C18AEFD16AB1}"/>
              </a:ext>
            </a:extLst>
          </p:cNvPr>
          <p:cNvSpPr/>
          <p:nvPr userDrawn="1"/>
        </p:nvSpPr>
        <p:spPr>
          <a:xfrm>
            <a:off x="155498" y="54423"/>
            <a:ext cx="3078856" cy="17882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solidFill>
                <a:schemeClr val="tx1"/>
              </a:solidFill>
            </a:endParaRPr>
          </a:p>
        </p:txBody>
      </p:sp>
    </p:spTree>
    <p:extLst>
      <p:ext uri="{BB962C8B-B14F-4D97-AF65-F5344CB8AC3E}">
        <p14:creationId xmlns:p14="http://schemas.microsoft.com/office/powerpoint/2010/main" val="390660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3930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E09F1DE-D877-4E6E-B8AA-572F7FCAE7DC}" type="datetime1">
              <a:rPr lang="en-US" smtClean="0"/>
              <a:t>8/24/2022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611456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1">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95A3D2-9B7C-41D3-A832-2636C51396EB}" type="datetime1">
              <a:rPr lang="en-US" smtClean="0"/>
              <a:t>8/24/2022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27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lvl1pPr>
              <a:defRPr b="1"/>
            </a:lvl1pPr>
          </a:lstStyle>
          <a:p>
            <a:r>
              <a:rPr lang="en-US" dirty="0"/>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C7E60C-7DFE-4EE6-B145-D4004A9DBBF8}" type="datetime1">
              <a:rPr lang="en-US" smtClean="0"/>
              <a:t>8/24/2022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3947182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454878-A5AC-4C3C-BD28-AAE8A6D179D6}" type="datetime1">
              <a:rPr lang="en-US" smtClean="0"/>
              <a:t>8/24/2022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286897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4083" y="520544"/>
            <a:ext cx="10058400" cy="818148"/>
          </a:xfrm>
        </p:spPr>
        <p:txBody>
          <a:bodyPr/>
          <a:lstStyle>
            <a:lvl1pPr algn="ctr">
              <a:lnSpc>
                <a:spcPct val="100000"/>
              </a:lnSpc>
              <a:defRPr b="1"/>
            </a:lvl1pPr>
          </a:lstStyle>
          <a:p>
            <a:r>
              <a:rPr lang="en-US" dirty="0"/>
              <a:t>Click to edit Master title style</a:t>
            </a:r>
          </a:p>
        </p:txBody>
      </p:sp>
      <p:sp>
        <p:nvSpPr>
          <p:cNvPr id="3" name="Date Placeholder 2"/>
          <p:cNvSpPr>
            <a:spLocks noGrp="1"/>
          </p:cNvSpPr>
          <p:nvPr>
            <p:ph type="dt" sz="half" idx="10"/>
          </p:nvPr>
        </p:nvSpPr>
        <p:spPr/>
        <p:txBody>
          <a:bodyPr/>
          <a:lstStyle/>
          <a:p>
            <a:fld id="{4B3BA3EF-0E48-4C0D-8F72-6C619038854F}" type="datetime1">
              <a:rPr lang="en-US" smtClean="0"/>
              <a:t>8/24/2022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2051267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2BB4DCC-8204-4F0B-B9F9-F20F748E63D8}" type="datetime1">
              <a:rPr lang="en-US" smtClean="0"/>
              <a:t>8/24/2022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330177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CD6A6F1-CA5B-458F-82C0-7AC3F59DC300}" type="datetime1">
              <a:rPr lang="en-US" smtClean="0"/>
              <a:t>8/24/2022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2E0CA47-81CF-4842-A6CE-0A6037062406}" type="slidenum">
              <a:rPr lang="en-US" smtClean="0">
                <a:solidFill>
                  <a:srgbClr val="455F51"/>
                </a:solidFill>
              </a:rPr>
              <a:pPr/>
              <a:t>‹#›</a:t>
            </a:fld>
            <a:endParaRPr lang="en-US" dirty="0">
              <a:solidFill>
                <a:srgbClr val="455F51"/>
              </a:solidFill>
            </a:endParaRPr>
          </a:p>
        </p:txBody>
      </p:sp>
    </p:spTree>
    <p:extLst>
      <p:ext uri="{BB962C8B-B14F-4D97-AF65-F5344CB8AC3E}">
        <p14:creationId xmlns:p14="http://schemas.microsoft.com/office/powerpoint/2010/main" val="350837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1">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3501B8-8F48-4AB5-86A6-4D3168F424DB}" type="datetime1">
              <a:rPr lang="en-US" smtClean="0"/>
              <a:t>8/24/2022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E0CA47-81CF-4842-A6CE-0A6037062406}" type="slidenum">
              <a:rPr lang="en-US" smtClean="0"/>
              <a:pPr/>
              <a:t>‹#›</a:t>
            </a:fld>
            <a:endParaRPr lang="en-US" dirty="0"/>
          </a:p>
        </p:txBody>
      </p:sp>
    </p:spTree>
    <p:extLst>
      <p:ext uri="{BB962C8B-B14F-4D97-AF65-F5344CB8AC3E}">
        <p14:creationId xmlns:p14="http://schemas.microsoft.com/office/powerpoint/2010/main" val="2296048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vmlDrawing" Target="../drawings/vmlDrawing1.vml"/><Relationship Id="rId13" Type="http://schemas.openxmlformats.org/officeDocument/2006/relationships/tags" Target="../tags/tag5.xml"/><Relationship Id="rId18" Type="http://schemas.openxmlformats.org/officeDocument/2006/relationships/tags" Target="../tags/tag10.xml"/><Relationship Id="rId26" Type="http://schemas.openxmlformats.org/officeDocument/2006/relationships/tags" Target="../tags/tag18.xml"/><Relationship Id="rId39" Type="http://schemas.openxmlformats.org/officeDocument/2006/relationships/image" Target="../media/image1.emf"/><Relationship Id="rId3" Type="http://schemas.openxmlformats.org/officeDocument/2006/relationships/slideLayout" Target="../slideLayouts/slideLayout14.xml"/><Relationship Id="rId21" Type="http://schemas.openxmlformats.org/officeDocument/2006/relationships/tags" Target="../tags/tag13.xml"/><Relationship Id="rId34" Type="http://schemas.openxmlformats.org/officeDocument/2006/relationships/tags" Target="../tags/tag26.xml"/><Relationship Id="rId7" Type="http://schemas.openxmlformats.org/officeDocument/2006/relationships/theme" Target="../theme/theme2.xml"/><Relationship Id="rId12" Type="http://schemas.openxmlformats.org/officeDocument/2006/relationships/tags" Target="../tags/tag4.xml"/><Relationship Id="rId17" Type="http://schemas.openxmlformats.org/officeDocument/2006/relationships/tags" Target="../tags/tag9.xml"/><Relationship Id="rId25" Type="http://schemas.openxmlformats.org/officeDocument/2006/relationships/tags" Target="../tags/tag17.xml"/><Relationship Id="rId33" Type="http://schemas.openxmlformats.org/officeDocument/2006/relationships/tags" Target="../tags/tag25.xml"/><Relationship Id="rId38" Type="http://schemas.openxmlformats.org/officeDocument/2006/relationships/oleObject" Target="../embeddings/oleObject1.bin"/><Relationship Id="rId2" Type="http://schemas.openxmlformats.org/officeDocument/2006/relationships/slideLayout" Target="../slideLayouts/slideLayout13.xml"/><Relationship Id="rId16" Type="http://schemas.openxmlformats.org/officeDocument/2006/relationships/tags" Target="../tags/tag8.xml"/><Relationship Id="rId20" Type="http://schemas.openxmlformats.org/officeDocument/2006/relationships/tags" Target="../tags/tag12.xml"/><Relationship Id="rId29" Type="http://schemas.openxmlformats.org/officeDocument/2006/relationships/tags" Target="../tags/tag2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ags" Target="../tags/tag3.xml"/><Relationship Id="rId24" Type="http://schemas.openxmlformats.org/officeDocument/2006/relationships/tags" Target="../tags/tag16.xml"/><Relationship Id="rId32" Type="http://schemas.openxmlformats.org/officeDocument/2006/relationships/tags" Target="../tags/tag24.xml"/><Relationship Id="rId37" Type="http://schemas.openxmlformats.org/officeDocument/2006/relationships/tags" Target="../tags/tag29.xml"/><Relationship Id="rId5" Type="http://schemas.openxmlformats.org/officeDocument/2006/relationships/slideLayout" Target="../slideLayouts/slideLayout16.xml"/><Relationship Id="rId15" Type="http://schemas.openxmlformats.org/officeDocument/2006/relationships/tags" Target="../tags/tag7.xml"/><Relationship Id="rId23" Type="http://schemas.openxmlformats.org/officeDocument/2006/relationships/tags" Target="../tags/tag15.xml"/><Relationship Id="rId28" Type="http://schemas.openxmlformats.org/officeDocument/2006/relationships/tags" Target="../tags/tag20.xml"/><Relationship Id="rId36" Type="http://schemas.openxmlformats.org/officeDocument/2006/relationships/tags" Target="../tags/tag28.xml"/><Relationship Id="rId10" Type="http://schemas.openxmlformats.org/officeDocument/2006/relationships/tags" Target="../tags/tag2.xml"/><Relationship Id="rId19" Type="http://schemas.openxmlformats.org/officeDocument/2006/relationships/tags" Target="../tags/tag11.xml"/><Relationship Id="rId31" Type="http://schemas.openxmlformats.org/officeDocument/2006/relationships/tags" Target="../tags/tag23.xml"/><Relationship Id="rId4" Type="http://schemas.openxmlformats.org/officeDocument/2006/relationships/slideLayout" Target="../slideLayouts/slideLayout15.xml"/><Relationship Id="rId9" Type="http://schemas.openxmlformats.org/officeDocument/2006/relationships/tags" Target="../tags/tag1.xml"/><Relationship Id="rId14" Type="http://schemas.openxmlformats.org/officeDocument/2006/relationships/tags" Target="../tags/tag6.xml"/><Relationship Id="rId22" Type="http://schemas.openxmlformats.org/officeDocument/2006/relationships/tags" Target="../tags/tag14.xml"/><Relationship Id="rId27" Type="http://schemas.openxmlformats.org/officeDocument/2006/relationships/tags" Target="../tags/tag19.xml"/><Relationship Id="rId30" Type="http://schemas.openxmlformats.org/officeDocument/2006/relationships/tags" Target="../tags/tag22.xml"/><Relationship Id="rId35" Type="http://schemas.openxmlformats.org/officeDocument/2006/relationships/tags" Target="../tags/tag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7F5152D-6D7C-4DE3-8E13-5A1FDEF89588}" type="datetime1">
              <a:rPr lang="en-US" smtClean="0"/>
              <a:t>8/24/2022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buClr>
                <a:srgbClr val="000000"/>
              </a:buClr>
              <a:buFont typeface="Arial"/>
              <a:buNone/>
            </a:pPr>
            <a:fld id="{00000000-1234-1234-1234-123412341234}" type="slidenum">
              <a:rPr lang="en" kern="0" smtClean="0"/>
              <a:pPr>
                <a:buClr>
                  <a:srgbClr val="000000"/>
                </a:buClr>
                <a:buFont typeface="Arial"/>
                <a:buNone/>
              </a:pPr>
              <a:t>‹#›</a:t>
            </a:fld>
            <a:endParaRPr lang="en" kern="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9176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9"/>
            </p:custDataLst>
            <p:ext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1231" name="think-cell Slide" r:id="rId38" imgW="270" imgH="270" progId="TCLayout.ActiveDocument.1">
                  <p:embed/>
                </p:oleObj>
              </mc:Choice>
              <mc:Fallback>
                <p:oleObj name="think-cell Slide" r:id="rId38" imgW="270" imgH="270" progId="TCLayout.ActiveDocument.1">
                  <p:embed/>
                  <p:pic>
                    <p:nvPicPr>
                      <p:cNvPr id="2" name="Object 1" hidden="1"/>
                      <p:cNvPicPr/>
                      <p:nvPr/>
                    </p:nvPicPr>
                    <p:blipFill>
                      <a:blip r:embed="rId39"/>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10"/>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41" b="1" i="0" baseline="0" dirty="0">
              <a:solidFill>
                <a:srgbClr val="000000"/>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9" name="Title Placeholder 2"/>
          <p:cNvSpPr>
            <a:spLocks noGrp="1" noChangeArrowheads="1"/>
          </p:cNvSpPr>
          <p:nvPr>
            <p:ph type="title"/>
          </p:nvPr>
        </p:nvSpPr>
        <p:spPr bwMode="gray">
          <a:xfrm>
            <a:off x="161990" y="290566"/>
            <a:ext cx="11725484" cy="3140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dirty="0"/>
              <a:t>Click to edit Master title style</a:t>
            </a:r>
            <a:endParaRPr lang="en-US" noProof="0" dirty="0"/>
          </a:p>
        </p:txBody>
      </p:sp>
      <p:sp>
        <p:nvSpPr>
          <p:cNvPr id="10" name="1. On-page tracker" hidden="1"/>
          <p:cNvSpPr>
            <a:spLocks noChangeArrowheads="1"/>
          </p:cNvSpPr>
          <p:nvPr/>
        </p:nvSpPr>
        <p:spPr bwMode="gray">
          <a:xfrm>
            <a:off x="208635" y="77303"/>
            <a:ext cx="500490" cy="1256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dirty="0">
                <a:solidFill>
                  <a:schemeClr val="bg1"/>
                </a:solidFill>
                <a:latin typeface="+mn-lt"/>
                <a:ea typeface="+mn-ea"/>
              </a:rPr>
              <a:t>Tracker</a:t>
            </a:r>
          </a:p>
        </p:txBody>
      </p:sp>
      <p:sp>
        <p:nvSpPr>
          <p:cNvPr id="11" name="3. Unit of measure" hidden="1"/>
          <p:cNvSpPr txBox="1">
            <a:spLocks noChangeArrowheads="1"/>
          </p:cNvSpPr>
          <p:nvPr/>
        </p:nvSpPr>
        <p:spPr bwMode="gray">
          <a:xfrm>
            <a:off x="161990" y="566142"/>
            <a:ext cx="11725484" cy="2512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dirty="0">
                <a:solidFill>
                  <a:schemeClr val="accent6"/>
                </a:solidFill>
                <a:latin typeface="+mn-lt"/>
                <a:ea typeface="+mn-ea"/>
              </a:rPr>
              <a:t>Unit of measure</a:t>
            </a:r>
          </a:p>
        </p:txBody>
      </p:sp>
      <p:sp>
        <p:nvSpPr>
          <p:cNvPr id="13" name="4. Footnote" hidden="1"/>
          <p:cNvSpPr txBox="1">
            <a:spLocks noChangeArrowheads="1"/>
          </p:cNvSpPr>
          <p:nvPr/>
        </p:nvSpPr>
        <p:spPr bwMode="gray">
          <a:xfrm>
            <a:off x="161986" y="6434036"/>
            <a:ext cx="9821651" cy="1263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no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00" baseline="0" dirty="0">
                <a:solidFill>
                  <a:schemeClr val="accent6"/>
                </a:solidFill>
                <a:latin typeface="+mn-lt"/>
                <a:ea typeface="+mn-ea"/>
              </a:rPr>
              <a:t>1 Footnote</a:t>
            </a:r>
          </a:p>
        </p:txBody>
      </p:sp>
      <p:sp>
        <p:nvSpPr>
          <p:cNvPr id="14" name="5. Source" hidden="1"/>
          <p:cNvSpPr>
            <a:spLocks noChangeArrowheads="1"/>
          </p:cNvSpPr>
          <p:nvPr/>
        </p:nvSpPr>
        <p:spPr bwMode="gray">
          <a:xfrm>
            <a:off x="161986" y="6639745"/>
            <a:ext cx="9821651" cy="1263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noAutofit/>
          </a:bodyPr>
          <a:lstStyle/>
          <a:p>
            <a:pPr marL="609535" indent="-609535" defTabSz="895255">
              <a:tabLst>
                <a:tab pos="630171" algn="l"/>
              </a:tabLst>
            </a:pPr>
            <a:r>
              <a:rPr lang="en-US" sz="800" baseline="0" dirty="0">
                <a:solidFill>
                  <a:schemeClr val="accent6"/>
                </a:solidFill>
                <a:latin typeface="+mn-lt"/>
                <a:ea typeface="+mn-ea"/>
              </a:rPr>
              <a:t>SOURCE: Source</a:t>
            </a:r>
          </a:p>
        </p:txBody>
      </p:sp>
      <p:sp>
        <p:nvSpPr>
          <p:cNvPr id="3" name="Text Placeholder 2"/>
          <p:cNvSpPr>
            <a:spLocks noGrp="1"/>
          </p:cNvSpPr>
          <p:nvPr>
            <p:ph type="body" idx="1"/>
          </p:nvPr>
        </p:nvSpPr>
        <p:spPr bwMode="gray">
          <a:xfrm>
            <a:off x="2729248" y="2606569"/>
            <a:ext cx="5853024" cy="1130501"/>
          </a:xfrm>
          <a:prstGeom prst="rect">
            <a:avLst/>
          </a:prstGeom>
        </p:spPr>
        <p:txBody>
          <a:bodyPr vert="horz"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endParaRPr lang="en-US" dirty="0"/>
          </a:p>
        </p:txBody>
      </p:sp>
      <p:grpSp>
        <p:nvGrpSpPr>
          <p:cNvPr id="15" name="ACET" hidden="1"/>
          <p:cNvGrpSpPr>
            <a:grpSpLocks/>
          </p:cNvGrpSpPr>
          <p:nvPr/>
        </p:nvGrpSpPr>
        <p:grpSpPr bwMode="gray">
          <a:xfrm>
            <a:off x="2729245" y="1895613"/>
            <a:ext cx="5801188" cy="521557"/>
            <a:chOff x="915" y="708"/>
            <a:chExt cx="2686" cy="322"/>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8"/>
              <a:ext cx="2686" cy="32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baseline="0" dirty="0">
                  <a:solidFill>
                    <a:srgbClr val="000000"/>
                  </a:solidFill>
                  <a:latin typeface="+mn-lt"/>
                  <a:ea typeface="+mn-ea"/>
                </a:rPr>
                <a:t>Title</a:t>
              </a:r>
            </a:p>
            <a:p>
              <a:r>
                <a:rPr lang="en-US" sz="1600" baseline="0" dirty="0">
                  <a:solidFill>
                    <a:schemeClr val="accent6"/>
                  </a:solidFill>
                  <a:latin typeface="+mn-lt"/>
                  <a:ea typeface="+mn-ea"/>
                </a:rPr>
                <a:t>Unit of measure</a:t>
              </a:r>
            </a:p>
          </p:txBody>
        </p:sp>
      </p:grpSp>
      <p:grpSp>
        <p:nvGrpSpPr>
          <p:cNvPr id="17" name="Sticker" hidden="1">
            <a:extLst>
              <a:ext uri="{FF2B5EF4-FFF2-40B4-BE49-F238E27FC236}">
                <a16:creationId xmlns:a16="http://schemas.microsoft.com/office/drawing/2014/main" id="{2C790296-416B-4243-BEFE-22AF5A6C2F40}"/>
              </a:ext>
            </a:extLst>
          </p:cNvPr>
          <p:cNvGrpSpPr/>
          <p:nvPr/>
        </p:nvGrpSpPr>
        <p:grpSpPr bwMode="gray">
          <a:xfrm>
            <a:off x="11404519" y="291557"/>
            <a:ext cx="482957" cy="153874"/>
            <a:chOff x="8385789" y="285750"/>
            <a:chExt cx="354986" cy="150811"/>
          </a:xfrm>
        </p:grpSpPr>
        <p:sp>
          <p:nvSpPr>
            <p:cNvPr id="20" name="StickerRectangle">
              <a:extLst>
                <a:ext uri="{FF2B5EF4-FFF2-40B4-BE49-F238E27FC236}">
                  <a16:creationId xmlns:a16="http://schemas.microsoft.com/office/drawing/2014/main" id="{1E5AEE43-9CA1-4C1A-8F9C-707F39AD4261}"/>
                </a:ext>
              </a:extLst>
            </p:cNvPr>
            <p:cNvSpPr>
              <a:spLocks noChangeArrowheads="1"/>
            </p:cNvSpPr>
            <p:nvPr/>
          </p:nvSpPr>
          <p:spPr bwMode="gray">
            <a:xfrm>
              <a:off x="8385789" y="285750"/>
              <a:ext cx="354986" cy="150811"/>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800" baseline="0" dirty="0">
                  <a:solidFill>
                    <a:schemeClr val="accent6"/>
                  </a:solidFill>
                  <a:latin typeface="+mn-lt"/>
                  <a:ea typeface="+mn-ea"/>
                </a:rPr>
                <a:t>STICKER</a:t>
              </a:r>
            </a:p>
          </p:txBody>
        </p:sp>
        <p:cxnSp>
          <p:nvCxnSpPr>
            <p:cNvPr id="21" name="AutoShape 31">
              <a:extLst>
                <a:ext uri="{FF2B5EF4-FFF2-40B4-BE49-F238E27FC236}">
                  <a16:creationId xmlns:a16="http://schemas.microsoft.com/office/drawing/2014/main" id="{859BCCB4-F132-4E1A-BFA1-FA85C20CEC0A}"/>
                </a:ext>
              </a:extLst>
            </p:cNvPr>
            <p:cNvCxnSpPr>
              <a:cxnSpLocks noChangeShapeType="1"/>
              <a:stCxn id="20" idx="2"/>
              <a:endCxn id="20" idx="4"/>
            </p:cNvCxnSpPr>
            <p:nvPr/>
          </p:nvCxnSpPr>
          <p:spPr bwMode="gray">
            <a:xfrm>
              <a:off x="8394205" y="285750"/>
              <a:ext cx="0" cy="148374"/>
            </a:xfrm>
            <a:prstGeom prst="straightConnector1">
              <a:avLst/>
            </a:prstGeom>
            <a:noFill/>
            <a:ln w="9525">
              <a:solidFill>
                <a:schemeClr val="accent6"/>
              </a:solidFill>
              <a:round/>
              <a:headEnd/>
              <a:tailEnd/>
            </a:ln>
            <a:extLst>
              <a:ext uri="{909E8E84-426E-40dd-AFC4-6F175D3DCCD1}">
                <a14:hiddenFill xmlns="" xmlns:a14="http://schemas.microsoft.com/office/drawing/2010/main">
                  <a:noFill/>
                </a14:hiddenFill>
              </a:ext>
            </a:extLst>
          </p:spPr>
        </p:cxnSp>
        <p:cxnSp>
          <p:nvCxnSpPr>
            <p:cNvPr id="22" name="AutoShape 32">
              <a:extLst>
                <a:ext uri="{FF2B5EF4-FFF2-40B4-BE49-F238E27FC236}">
                  <a16:creationId xmlns:a16="http://schemas.microsoft.com/office/drawing/2014/main" id="{65F249C0-F203-445A-80CB-8D05DC3432CB}"/>
                </a:ext>
              </a:extLst>
            </p:cNvPr>
            <p:cNvCxnSpPr>
              <a:cxnSpLocks noChangeShapeType="1"/>
              <a:stCxn id="20" idx="4"/>
              <a:endCxn id="20" idx="6"/>
            </p:cNvCxnSpPr>
            <p:nvPr/>
          </p:nvCxnSpPr>
          <p:spPr bwMode="gray">
            <a:xfrm>
              <a:off x="8394205" y="434124"/>
              <a:ext cx="346570" cy="0"/>
            </a:xfrm>
            <a:prstGeom prst="straightConnector1">
              <a:avLst/>
            </a:prstGeom>
            <a:noFill/>
            <a:ln w="25400">
              <a:solidFill>
                <a:schemeClr val="accent6"/>
              </a:solidFill>
              <a:round/>
              <a:headEnd/>
              <a:tailEnd/>
            </a:ln>
            <a:extLst>
              <a:ext uri="{909E8E84-426E-40dd-AFC4-6F175D3DCCD1}">
                <a14:hiddenFill xmlns="" xmlns:a14="http://schemas.microsoft.com/office/drawing/2010/main">
                  <a:noFill/>
                </a14:hiddenFill>
              </a:ext>
            </a:extLst>
          </p:spPr>
        </p:cxnSp>
      </p:grpSp>
      <p:grpSp>
        <p:nvGrpSpPr>
          <p:cNvPr id="23" name="LegendLines" hidden="1">
            <a:extLst>
              <a:ext uri="{FF2B5EF4-FFF2-40B4-BE49-F238E27FC236}">
                <a16:creationId xmlns:a16="http://schemas.microsoft.com/office/drawing/2014/main" id="{C09CF1AE-18B5-4A05-968F-8E22AD4154C8}"/>
              </a:ext>
            </a:extLst>
          </p:cNvPr>
          <p:cNvGrpSpPr/>
          <p:nvPr/>
        </p:nvGrpSpPr>
        <p:grpSpPr>
          <a:xfrm>
            <a:off x="10263058" y="277887"/>
            <a:ext cx="1373003" cy="777012"/>
            <a:chOff x="7607284" y="279400"/>
            <a:chExt cx="1009193" cy="761545"/>
          </a:xfrm>
        </p:grpSpPr>
        <p:sp>
          <p:nvSpPr>
            <p:cNvPr id="25" name="LineLegend1">
              <a:extLst>
                <a:ext uri="{FF2B5EF4-FFF2-40B4-BE49-F238E27FC236}">
                  <a16:creationId xmlns:a16="http://schemas.microsoft.com/office/drawing/2014/main" id="{6E4E729C-CF27-469E-BC29-42E6DDE52CD5}"/>
                </a:ext>
              </a:extLst>
            </p:cNvPr>
            <p:cNvSpPr>
              <a:spLocks noChangeShapeType="1"/>
            </p:cNvSpPr>
            <p:nvPr/>
          </p:nvSpPr>
          <p:spPr bwMode="gray">
            <a:xfrm>
              <a:off x="7607284" y="387122"/>
              <a:ext cx="457200"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31" baseline="0" dirty="0">
                <a:latin typeface="+mn-lt"/>
                <a:ea typeface="+mn-ea"/>
              </a:endParaRPr>
            </a:p>
          </p:txBody>
        </p:sp>
        <p:sp>
          <p:nvSpPr>
            <p:cNvPr id="26" name="LineLegend2">
              <a:extLst>
                <a:ext uri="{FF2B5EF4-FFF2-40B4-BE49-F238E27FC236}">
                  <a16:creationId xmlns:a16="http://schemas.microsoft.com/office/drawing/2014/main" id="{605547A6-1672-4A2F-A185-7CED9DC77A64}"/>
                </a:ext>
              </a:extLst>
            </p:cNvPr>
            <p:cNvSpPr>
              <a:spLocks noChangeShapeType="1"/>
            </p:cNvSpPr>
            <p:nvPr/>
          </p:nvSpPr>
          <p:spPr bwMode="gray">
            <a:xfrm>
              <a:off x="7607284" y="653822"/>
              <a:ext cx="457200"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31" baseline="0" dirty="0">
                <a:latin typeface="+mn-lt"/>
                <a:ea typeface="+mn-ea"/>
              </a:endParaRPr>
            </a:p>
          </p:txBody>
        </p:sp>
        <p:sp>
          <p:nvSpPr>
            <p:cNvPr id="27" name="LineLegend3">
              <a:extLst>
                <a:ext uri="{FF2B5EF4-FFF2-40B4-BE49-F238E27FC236}">
                  <a16:creationId xmlns:a16="http://schemas.microsoft.com/office/drawing/2014/main" id="{CB74C4EA-2B84-4C6B-BDFD-3B91B1F4A423}"/>
                </a:ext>
              </a:extLst>
            </p:cNvPr>
            <p:cNvSpPr>
              <a:spLocks noChangeShapeType="1"/>
            </p:cNvSpPr>
            <p:nvPr/>
          </p:nvSpPr>
          <p:spPr bwMode="gray">
            <a:xfrm>
              <a:off x="7607284" y="933223"/>
              <a:ext cx="457200"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31" baseline="0" dirty="0">
                <a:latin typeface="+mn-lt"/>
                <a:ea typeface="+mn-ea"/>
              </a:endParaRPr>
            </a:p>
          </p:txBody>
        </p:sp>
        <p:sp>
          <p:nvSpPr>
            <p:cNvPr id="28" name="Legend1">
              <a:extLst>
                <a:ext uri="{FF2B5EF4-FFF2-40B4-BE49-F238E27FC236}">
                  <a16:creationId xmlns:a16="http://schemas.microsoft.com/office/drawing/2014/main" id="{4830EF76-F64C-47AA-8C70-B48DB7810355}"/>
                </a:ext>
              </a:extLst>
            </p:cNvPr>
            <p:cNvSpPr>
              <a:spLocks noChangeArrowheads="1"/>
            </p:cNvSpPr>
            <p:nvPr>
              <p:custDataLst>
                <p:tags r:id="rId35"/>
              </p:custDataLst>
            </p:nvPr>
          </p:nvSpPr>
          <p:spPr bwMode="gray">
            <a:xfrm>
              <a:off x="8169259" y="279400"/>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29" name="Legend2">
              <a:extLst>
                <a:ext uri="{FF2B5EF4-FFF2-40B4-BE49-F238E27FC236}">
                  <a16:creationId xmlns:a16="http://schemas.microsoft.com/office/drawing/2014/main" id="{1CC412BD-A418-4880-A312-67FEF6330524}"/>
                </a:ext>
              </a:extLst>
            </p:cNvPr>
            <p:cNvSpPr>
              <a:spLocks noChangeArrowheads="1"/>
            </p:cNvSpPr>
            <p:nvPr>
              <p:custDataLst>
                <p:tags r:id="rId36"/>
              </p:custDataLst>
            </p:nvPr>
          </p:nvSpPr>
          <p:spPr bwMode="gray">
            <a:xfrm>
              <a:off x="8169259" y="546100"/>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30" name="Legend3">
              <a:extLst>
                <a:ext uri="{FF2B5EF4-FFF2-40B4-BE49-F238E27FC236}">
                  <a16:creationId xmlns:a16="http://schemas.microsoft.com/office/drawing/2014/main" id="{2C424360-7EE9-43F1-B3CE-C9E680649FA6}"/>
                </a:ext>
              </a:extLst>
            </p:cNvPr>
            <p:cNvSpPr>
              <a:spLocks noChangeArrowheads="1"/>
            </p:cNvSpPr>
            <p:nvPr>
              <p:custDataLst>
                <p:tags r:id="rId37"/>
              </p:custDataLst>
            </p:nvPr>
          </p:nvSpPr>
          <p:spPr bwMode="gray">
            <a:xfrm>
              <a:off x="8169259" y="825501"/>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grpSp>
      <p:grpSp>
        <p:nvGrpSpPr>
          <p:cNvPr id="31" name="LegendBoxes" hidden="1">
            <a:extLst>
              <a:ext uri="{FF2B5EF4-FFF2-40B4-BE49-F238E27FC236}">
                <a16:creationId xmlns:a16="http://schemas.microsoft.com/office/drawing/2014/main" id="{3152D7CE-B5AF-48C9-8163-3B00CA962908}"/>
              </a:ext>
            </a:extLst>
          </p:cNvPr>
          <p:cNvGrpSpPr/>
          <p:nvPr/>
        </p:nvGrpSpPr>
        <p:grpSpPr>
          <a:xfrm>
            <a:off x="10682062" y="277992"/>
            <a:ext cx="954005" cy="1049129"/>
            <a:chOff x="5894005" y="919828"/>
            <a:chExt cx="701218" cy="1028245"/>
          </a:xfrm>
        </p:grpSpPr>
        <p:sp>
          <p:nvSpPr>
            <p:cNvPr id="32" name="RectangleLegend1">
              <a:extLst>
                <a:ext uri="{FF2B5EF4-FFF2-40B4-BE49-F238E27FC236}">
                  <a16:creationId xmlns:a16="http://schemas.microsoft.com/office/drawing/2014/main" id="{D6B30678-9151-43BF-9B4C-4DB0625A93C9}"/>
                </a:ext>
              </a:extLst>
            </p:cNvPr>
            <p:cNvSpPr>
              <a:spLocks noChangeArrowheads="1"/>
            </p:cNvSpPr>
            <p:nvPr/>
          </p:nvSpPr>
          <p:spPr bwMode="gray">
            <a:xfrm>
              <a:off x="5894005" y="947381"/>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33" name="RectangleLegend2">
              <a:extLst>
                <a:ext uri="{FF2B5EF4-FFF2-40B4-BE49-F238E27FC236}">
                  <a16:creationId xmlns:a16="http://schemas.microsoft.com/office/drawing/2014/main" id="{7DEFBDC2-6FBE-46D6-BB92-FF7131E772FF}"/>
                </a:ext>
              </a:extLst>
            </p:cNvPr>
            <p:cNvSpPr>
              <a:spLocks noChangeArrowheads="1"/>
            </p:cNvSpPr>
            <p:nvPr/>
          </p:nvSpPr>
          <p:spPr bwMode="gray">
            <a:xfrm>
              <a:off x="5894005" y="1217256"/>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34" name="RectangleLegend3">
              <a:extLst>
                <a:ext uri="{FF2B5EF4-FFF2-40B4-BE49-F238E27FC236}">
                  <a16:creationId xmlns:a16="http://schemas.microsoft.com/office/drawing/2014/main" id="{99CEF0ED-629B-4B1B-AA22-FF7E7102512F}"/>
                </a:ext>
              </a:extLst>
            </p:cNvPr>
            <p:cNvSpPr>
              <a:spLocks noChangeArrowheads="1"/>
            </p:cNvSpPr>
            <p:nvPr/>
          </p:nvSpPr>
          <p:spPr bwMode="gray">
            <a:xfrm>
              <a:off x="5894005" y="1488719"/>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35" name="RectangleLegend4">
              <a:extLst>
                <a:ext uri="{FF2B5EF4-FFF2-40B4-BE49-F238E27FC236}">
                  <a16:creationId xmlns:a16="http://schemas.microsoft.com/office/drawing/2014/main" id="{9FC9AE04-ECC5-49AA-83D9-A50F8C3B85D9}"/>
                </a:ext>
              </a:extLst>
            </p:cNvPr>
            <p:cNvSpPr>
              <a:spLocks noChangeArrowheads="1"/>
            </p:cNvSpPr>
            <p:nvPr/>
          </p:nvSpPr>
          <p:spPr bwMode="gray">
            <a:xfrm>
              <a:off x="5894005" y="1760182"/>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36" name="Legend1">
              <a:extLst>
                <a:ext uri="{FF2B5EF4-FFF2-40B4-BE49-F238E27FC236}">
                  <a16:creationId xmlns:a16="http://schemas.microsoft.com/office/drawing/2014/main" id="{20DB3DB5-FE61-4830-A95E-895FE612923E}"/>
                </a:ext>
              </a:extLst>
            </p:cNvPr>
            <p:cNvSpPr>
              <a:spLocks noChangeArrowheads="1"/>
            </p:cNvSpPr>
            <p:nvPr>
              <p:custDataLst>
                <p:tags r:id="rId31"/>
              </p:custDataLst>
            </p:nvPr>
          </p:nvSpPr>
          <p:spPr bwMode="gray">
            <a:xfrm>
              <a:off x="6148005" y="919828"/>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37" name="Legend2">
              <a:extLst>
                <a:ext uri="{FF2B5EF4-FFF2-40B4-BE49-F238E27FC236}">
                  <a16:creationId xmlns:a16="http://schemas.microsoft.com/office/drawing/2014/main" id="{6BA38D5C-4662-40A1-80D4-59218788CCA4}"/>
                </a:ext>
              </a:extLst>
            </p:cNvPr>
            <p:cNvSpPr>
              <a:spLocks noChangeArrowheads="1"/>
            </p:cNvSpPr>
            <p:nvPr>
              <p:custDataLst>
                <p:tags r:id="rId32"/>
              </p:custDataLst>
            </p:nvPr>
          </p:nvSpPr>
          <p:spPr bwMode="gray">
            <a:xfrm>
              <a:off x="6148005" y="1189703"/>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38" name="Legend3">
              <a:extLst>
                <a:ext uri="{FF2B5EF4-FFF2-40B4-BE49-F238E27FC236}">
                  <a16:creationId xmlns:a16="http://schemas.microsoft.com/office/drawing/2014/main" id="{F6E468B5-FD40-42DE-8D1C-9DF0E4E2D785}"/>
                </a:ext>
              </a:extLst>
            </p:cNvPr>
            <p:cNvSpPr>
              <a:spLocks noChangeArrowheads="1"/>
            </p:cNvSpPr>
            <p:nvPr>
              <p:custDataLst>
                <p:tags r:id="rId33"/>
              </p:custDataLst>
            </p:nvPr>
          </p:nvSpPr>
          <p:spPr bwMode="gray">
            <a:xfrm>
              <a:off x="6148005" y="1461166"/>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39" name="Legend4">
              <a:extLst>
                <a:ext uri="{FF2B5EF4-FFF2-40B4-BE49-F238E27FC236}">
                  <a16:creationId xmlns:a16="http://schemas.microsoft.com/office/drawing/2014/main" id="{30C1A9EE-7EA3-431C-B21C-77604769D975}"/>
                </a:ext>
              </a:extLst>
            </p:cNvPr>
            <p:cNvSpPr>
              <a:spLocks noChangeArrowheads="1"/>
            </p:cNvSpPr>
            <p:nvPr>
              <p:custDataLst>
                <p:tags r:id="rId34"/>
              </p:custDataLst>
            </p:nvPr>
          </p:nvSpPr>
          <p:spPr bwMode="gray">
            <a:xfrm>
              <a:off x="6148005" y="1732629"/>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grpSp>
      <p:grpSp>
        <p:nvGrpSpPr>
          <p:cNvPr id="40" name="LegendMoons" hidden="1">
            <a:extLst>
              <a:ext uri="{FF2B5EF4-FFF2-40B4-BE49-F238E27FC236}">
                <a16:creationId xmlns:a16="http://schemas.microsoft.com/office/drawing/2014/main" id="{7A8C3989-5146-471B-A276-90994769CB0C}"/>
              </a:ext>
            </a:extLst>
          </p:cNvPr>
          <p:cNvGrpSpPr/>
          <p:nvPr/>
        </p:nvGrpSpPr>
        <p:grpSpPr>
          <a:xfrm>
            <a:off x="10591346" y="277477"/>
            <a:ext cx="1044716" cy="1343754"/>
            <a:chOff x="5894005" y="2695123"/>
            <a:chExt cx="767893" cy="1317003"/>
          </a:xfrm>
        </p:grpSpPr>
        <p:grpSp>
          <p:nvGrpSpPr>
            <p:cNvPr id="41" name="MoonLegend1">
              <a:extLst>
                <a:ext uri="{FF2B5EF4-FFF2-40B4-BE49-F238E27FC236}">
                  <a16:creationId xmlns:a16="http://schemas.microsoft.com/office/drawing/2014/main" id="{DC55A7B2-C455-418F-BB9F-EE04A7C3CF1C}"/>
                </a:ext>
              </a:extLst>
            </p:cNvPr>
            <p:cNvGrpSpPr>
              <a:grpSpLocks noChangeAspect="1"/>
            </p:cNvGrpSpPr>
            <p:nvPr>
              <p:custDataLst>
                <p:tags r:id="rId11"/>
              </p:custDataLst>
            </p:nvPr>
          </p:nvGrpSpPr>
          <p:grpSpPr bwMode="gray">
            <a:xfrm>
              <a:off x="5894005" y="2695123"/>
              <a:ext cx="209550" cy="218282"/>
              <a:chOff x="4533" y="183"/>
              <a:chExt cx="144" cy="150"/>
            </a:xfrm>
          </p:grpSpPr>
          <p:sp>
            <p:nvSpPr>
              <p:cNvPr id="59" name="Oval 58">
                <a:extLst>
                  <a:ext uri="{FF2B5EF4-FFF2-40B4-BE49-F238E27FC236}">
                    <a16:creationId xmlns:a16="http://schemas.microsoft.com/office/drawing/2014/main" id="{B4C5AE24-2FE5-49E5-AB02-3B1349FBA028}"/>
                  </a:ext>
                </a:extLst>
              </p:cNvPr>
              <p:cNvSpPr>
                <a:spLocks noChangeAspect="1" noChangeArrowheads="1"/>
              </p:cNvSpPr>
              <p:nvPr>
                <p:custDataLst>
                  <p:tags r:id="rId29"/>
                </p:custDataLst>
              </p:nvPr>
            </p:nvSpPr>
            <p:spPr bwMode="gray">
              <a:xfrm>
                <a:off x="4533" y="189"/>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60" name="Arc 59">
                <a:extLst>
                  <a:ext uri="{FF2B5EF4-FFF2-40B4-BE49-F238E27FC236}">
                    <a16:creationId xmlns:a16="http://schemas.microsoft.com/office/drawing/2014/main" id="{C78E24F2-3D4E-4A63-910E-68BA8A37726B}"/>
                  </a:ext>
                </a:extLst>
              </p:cNvPr>
              <p:cNvSpPr>
                <a:spLocks noChangeAspect="1"/>
              </p:cNvSpPr>
              <p:nvPr>
                <p:custDataLst>
                  <p:tags r:id="rId30"/>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grpSp>
        <p:grpSp>
          <p:nvGrpSpPr>
            <p:cNvPr id="42" name="MoonLegend2">
              <a:extLst>
                <a:ext uri="{FF2B5EF4-FFF2-40B4-BE49-F238E27FC236}">
                  <a16:creationId xmlns:a16="http://schemas.microsoft.com/office/drawing/2014/main" id="{4F057237-2383-47D5-920A-40B2E61A0585}"/>
                </a:ext>
              </a:extLst>
            </p:cNvPr>
            <p:cNvGrpSpPr>
              <a:grpSpLocks noChangeAspect="1"/>
            </p:cNvGrpSpPr>
            <p:nvPr>
              <p:custDataLst>
                <p:tags r:id="rId12"/>
              </p:custDataLst>
            </p:nvPr>
          </p:nvGrpSpPr>
          <p:grpSpPr bwMode="gray">
            <a:xfrm>
              <a:off x="5894005" y="2977103"/>
              <a:ext cx="209550" cy="209551"/>
              <a:chOff x="1694" y="2051"/>
              <a:chExt cx="160" cy="160"/>
            </a:xfrm>
          </p:grpSpPr>
          <p:sp>
            <p:nvSpPr>
              <p:cNvPr id="57" name="Oval 41">
                <a:extLst>
                  <a:ext uri="{FF2B5EF4-FFF2-40B4-BE49-F238E27FC236}">
                    <a16:creationId xmlns:a16="http://schemas.microsoft.com/office/drawing/2014/main" id="{99F17035-2F9A-40DE-BCE8-6B198BF68989}"/>
                  </a:ext>
                </a:extLst>
              </p:cNvPr>
              <p:cNvSpPr>
                <a:spLocks noChangeAspect="1" noChangeArrowheads="1"/>
              </p:cNvSpPr>
              <p:nvPr>
                <p:custDataLst>
                  <p:tags r:id="rId27"/>
                </p:custDataLst>
              </p:nvPr>
            </p:nvSpPr>
            <p:spPr bwMode="gray">
              <a:xfrm>
                <a:off x="1694" y="2051"/>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58" name="Arc 42">
                <a:extLst>
                  <a:ext uri="{FF2B5EF4-FFF2-40B4-BE49-F238E27FC236}">
                    <a16:creationId xmlns:a16="http://schemas.microsoft.com/office/drawing/2014/main" id="{3DA859E5-5A95-42F9-9AA2-9BEC934DE355}"/>
                  </a:ext>
                </a:extLst>
              </p:cNvPr>
              <p:cNvSpPr>
                <a:spLocks noChangeAspect="1"/>
              </p:cNvSpPr>
              <p:nvPr>
                <p:custDataLst>
                  <p:tags r:id="rId28"/>
                </p:custDataLst>
              </p:nvPr>
            </p:nvSpPr>
            <p:spPr bwMode="gray">
              <a:xfrm>
                <a:off x="1694" y="2051"/>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grpSp>
        <p:grpSp>
          <p:nvGrpSpPr>
            <p:cNvPr id="43" name="MoonLegend4">
              <a:extLst>
                <a:ext uri="{FF2B5EF4-FFF2-40B4-BE49-F238E27FC236}">
                  <a16:creationId xmlns:a16="http://schemas.microsoft.com/office/drawing/2014/main" id="{8E59139F-647D-4BF1-8AC9-9403D5279252}"/>
                </a:ext>
              </a:extLst>
            </p:cNvPr>
            <p:cNvGrpSpPr>
              <a:grpSpLocks noChangeAspect="1"/>
            </p:cNvGrpSpPr>
            <p:nvPr>
              <p:custDataLst>
                <p:tags r:id="rId13"/>
              </p:custDataLst>
            </p:nvPr>
          </p:nvGrpSpPr>
          <p:grpSpPr bwMode="gray">
            <a:xfrm>
              <a:off x="5894005" y="3524395"/>
              <a:ext cx="209550" cy="209551"/>
              <a:chOff x="4495" y="1204"/>
              <a:chExt cx="160" cy="160"/>
            </a:xfrm>
          </p:grpSpPr>
          <p:sp>
            <p:nvSpPr>
              <p:cNvPr id="55" name="Oval 47">
                <a:extLst>
                  <a:ext uri="{FF2B5EF4-FFF2-40B4-BE49-F238E27FC236}">
                    <a16:creationId xmlns:a16="http://schemas.microsoft.com/office/drawing/2014/main" id="{0AF410E8-47A6-4D5E-893D-F5B90C7DD5D4}"/>
                  </a:ext>
                </a:extLst>
              </p:cNvPr>
              <p:cNvSpPr>
                <a:spLocks noChangeAspect="1" noChangeArrowheads="1"/>
              </p:cNvSpPr>
              <p:nvPr>
                <p:custDataLst>
                  <p:tags r:id="rId25"/>
                </p:custDataLst>
              </p:nvPr>
            </p:nvSpPr>
            <p:spPr bwMode="gray">
              <a:xfrm>
                <a:off x="4495" y="120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56" name="Arc 48">
                <a:extLst>
                  <a:ext uri="{FF2B5EF4-FFF2-40B4-BE49-F238E27FC236}">
                    <a16:creationId xmlns:a16="http://schemas.microsoft.com/office/drawing/2014/main" id="{D1CD27D6-1E7B-4B79-828D-9E47FB2873C4}"/>
                  </a:ext>
                </a:extLst>
              </p:cNvPr>
              <p:cNvSpPr>
                <a:spLocks noChangeAspect="1"/>
              </p:cNvSpPr>
              <p:nvPr>
                <p:custDataLst>
                  <p:tags r:id="rId26"/>
                </p:custDataLst>
              </p:nvPr>
            </p:nvSpPr>
            <p:spPr bwMode="gray">
              <a:xfrm>
                <a:off x="4495" y="1204"/>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grpSp>
        <p:grpSp>
          <p:nvGrpSpPr>
            <p:cNvPr id="44" name="MoonLegend5">
              <a:extLst>
                <a:ext uri="{FF2B5EF4-FFF2-40B4-BE49-F238E27FC236}">
                  <a16:creationId xmlns:a16="http://schemas.microsoft.com/office/drawing/2014/main" id="{32CE8755-B82F-4765-B7D4-05F5E2BAF1D3}"/>
                </a:ext>
              </a:extLst>
            </p:cNvPr>
            <p:cNvGrpSpPr>
              <a:grpSpLocks noChangeAspect="1"/>
            </p:cNvGrpSpPr>
            <p:nvPr>
              <p:custDataLst>
                <p:tags r:id="rId14"/>
              </p:custDataLst>
            </p:nvPr>
          </p:nvGrpSpPr>
          <p:grpSpPr bwMode="gray">
            <a:xfrm>
              <a:off x="5894005" y="3799629"/>
              <a:ext cx="209550" cy="209551"/>
              <a:chOff x="4495" y="1447"/>
              <a:chExt cx="160" cy="160"/>
            </a:xfrm>
          </p:grpSpPr>
          <p:sp>
            <p:nvSpPr>
              <p:cNvPr id="53" name="Oval 50">
                <a:extLst>
                  <a:ext uri="{FF2B5EF4-FFF2-40B4-BE49-F238E27FC236}">
                    <a16:creationId xmlns:a16="http://schemas.microsoft.com/office/drawing/2014/main" id="{64E30B6B-3348-4938-9CFE-31C6F826919F}"/>
                  </a:ext>
                </a:extLst>
              </p:cNvPr>
              <p:cNvSpPr>
                <a:spLocks noChangeAspect="1" noChangeArrowheads="1"/>
              </p:cNvSpPr>
              <p:nvPr>
                <p:custDataLst>
                  <p:tags r:id="rId23"/>
                </p:custDataLst>
              </p:nvPr>
            </p:nvSpPr>
            <p:spPr bwMode="gray">
              <a:xfrm>
                <a:off x="4495" y="1447"/>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54" name="Oval 51">
                <a:extLst>
                  <a:ext uri="{FF2B5EF4-FFF2-40B4-BE49-F238E27FC236}">
                    <a16:creationId xmlns:a16="http://schemas.microsoft.com/office/drawing/2014/main" id="{1D5CBCB1-AA55-4416-8252-8CAFE4EAD045}"/>
                  </a:ext>
                </a:extLst>
              </p:cNvPr>
              <p:cNvSpPr>
                <a:spLocks noChangeAspect="1" noChangeArrowheads="1"/>
              </p:cNvSpPr>
              <p:nvPr>
                <p:custDataLst>
                  <p:tags r:id="rId24"/>
                </p:custDataLst>
              </p:nvPr>
            </p:nvSpPr>
            <p:spPr bwMode="gray">
              <a:xfrm>
                <a:off x="4495" y="1447"/>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grpSp>
        <p:grpSp>
          <p:nvGrpSpPr>
            <p:cNvPr id="45" name="MoonLegend3">
              <a:extLst>
                <a:ext uri="{FF2B5EF4-FFF2-40B4-BE49-F238E27FC236}">
                  <a16:creationId xmlns:a16="http://schemas.microsoft.com/office/drawing/2014/main" id="{D35DAD38-AC87-4B86-BC5D-06B5CDD7FD7E}"/>
                </a:ext>
              </a:extLst>
            </p:cNvPr>
            <p:cNvGrpSpPr>
              <a:grpSpLocks noChangeAspect="1"/>
            </p:cNvGrpSpPr>
            <p:nvPr>
              <p:custDataLst>
                <p:tags r:id="rId15"/>
              </p:custDataLst>
            </p:nvPr>
          </p:nvGrpSpPr>
          <p:grpSpPr bwMode="gray">
            <a:xfrm>
              <a:off x="5894005" y="3251543"/>
              <a:ext cx="209550" cy="209551"/>
              <a:chOff x="4495" y="1205"/>
              <a:chExt cx="160" cy="160"/>
            </a:xfrm>
          </p:grpSpPr>
          <p:sp>
            <p:nvSpPr>
              <p:cNvPr id="51" name="Oval 47">
                <a:extLst>
                  <a:ext uri="{FF2B5EF4-FFF2-40B4-BE49-F238E27FC236}">
                    <a16:creationId xmlns:a16="http://schemas.microsoft.com/office/drawing/2014/main" id="{471F5580-2914-4B84-9ECF-147E164CD171}"/>
                  </a:ext>
                </a:extLst>
              </p:cNvPr>
              <p:cNvSpPr>
                <a:spLocks noChangeAspect="1" noChangeArrowheads="1"/>
              </p:cNvSpPr>
              <p:nvPr>
                <p:custDataLst>
                  <p:tags r:id="rId21"/>
                </p:custDataLst>
              </p:nvPr>
            </p:nvSpPr>
            <p:spPr bwMode="gray">
              <a:xfrm>
                <a:off x="4495" y="1205"/>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sp>
            <p:nvSpPr>
              <p:cNvPr id="52" name="Arc 48">
                <a:extLst>
                  <a:ext uri="{FF2B5EF4-FFF2-40B4-BE49-F238E27FC236}">
                    <a16:creationId xmlns:a16="http://schemas.microsoft.com/office/drawing/2014/main" id="{943C9AA2-2D15-4342-B4C5-20E2CC6B306D}"/>
                  </a:ext>
                </a:extLst>
              </p:cNvPr>
              <p:cNvSpPr>
                <a:spLocks noChangeAspect="1"/>
              </p:cNvSpPr>
              <p:nvPr>
                <p:custDataLst>
                  <p:tags r:id="rId22"/>
                </p:custDataLst>
              </p:nvPr>
            </p:nvSpPr>
            <p:spPr bwMode="gray">
              <a:xfrm>
                <a:off x="4495" y="1205"/>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dirty="0">
                  <a:latin typeface="+mn-lt"/>
                  <a:ea typeface="+mn-ea"/>
                </a:endParaRPr>
              </a:p>
            </p:txBody>
          </p:sp>
        </p:grpSp>
        <p:sp>
          <p:nvSpPr>
            <p:cNvPr id="46" name="Legend1">
              <a:extLst>
                <a:ext uri="{FF2B5EF4-FFF2-40B4-BE49-F238E27FC236}">
                  <a16:creationId xmlns:a16="http://schemas.microsoft.com/office/drawing/2014/main" id="{6EA54B09-41B6-48BB-A955-90193D492328}"/>
                </a:ext>
              </a:extLst>
            </p:cNvPr>
            <p:cNvSpPr>
              <a:spLocks noChangeArrowheads="1"/>
            </p:cNvSpPr>
            <p:nvPr>
              <p:custDataLst>
                <p:tags r:id="rId16"/>
              </p:custDataLst>
            </p:nvPr>
          </p:nvSpPr>
          <p:spPr bwMode="gray">
            <a:xfrm>
              <a:off x="6214680" y="2696542"/>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47" name="Legend2">
              <a:extLst>
                <a:ext uri="{FF2B5EF4-FFF2-40B4-BE49-F238E27FC236}">
                  <a16:creationId xmlns:a16="http://schemas.microsoft.com/office/drawing/2014/main" id="{0AC1EE43-A017-4700-AF61-830731F30FE4}"/>
                </a:ext>
              </a:extLst>
            </p:cNvPr>
            <p:cNvSpPr>
              <a:spLocks noChangeArrowheads="1"/>
            </p:cNvSpPr>
            <p:nvPr>
              <p:custDataLst>
                <p:tags r:id="rId17"/>
              </p:custDataLst>
            </p:nvPr>
          </p:nvSpPr>
          <p:spPr bwMode="gray">
            <a:xfrm>
              <a:off x="6214680" y="2974156"/>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48" name="Legend3">
              <a:extLst>
                <a:ext uri="{FF2B5EF4-FFF2-40B4-BE49-F238E27FC236}">
                  <a16:creationId xmlns:a16="http://schemas.microsoft.com/office/drawing/2014/main" id="{2A6D11A2-9703-426A-86CA-4962B3EE0CCC}"/>
                </a:ext>
              </a:extLst>
            </p:cNvPr>
            <p:cNvSpPr>
              <a:spLocks noChangeArrowheads="1"/>
            </p:cNvSpPr>
            <p:nvPr>
              <p:custDataLst>
                <p:tags r:id="rId18"/>
              </p:custDataLst>
            </p:nvPr>
          </p:nvSpPr>
          <p:spPr bwMode="gray">
            <a:xfrm>
              <a:off x="6214680" y="3248596"/>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49" name="Legend4">
              <a:extLst>
                <a:ext uri="{FF2B5EF4-FFF2-40B4-BE49-F238E27FC236}">
                  <a16:creationId xmlns:a16="http://schemas.microsoft.com/office/drawing/2014/main" id="{3EA4E7B0-EFCC-4F9F-913E-143E08E90800}"/>
                </a:ext>
              </a:extLst>
            </p:cNvPr>
            <p:cNvSpPr>
              <a:spLocks noChangeArrowheads="1"/>
            </p:cNvSpPr>
            <p:nvPr>
              <p:custDataLst>
                <p:tags r:id="rId19"/>
              </p:custDataLst>
            </p:nvPr>
          </p:nvSpPr>
          <p:spPr bwMode="gray">
            <a:xfrm>
              <a:off x="6214680" y="3521448"/>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sp>
          <p:nvSpPr>
            <p:cNvPr id="50" name="Legend5">
              <a:extLst>
                <a:ext uri="{FF2B5EF4-FFF2-40B4-BE49-F238E27FC236}">
                  <a16:creationId xmlns:a16="http://schemas.microsoft.com/office/drawing/2014/main" id="{20FC0E8B-0D7F-4303-9FE5-44FA02D35FD0}"/>
                </a:ext>
              </a:extLst>
            </p:cNvPr>
            <p:cNvSpPr>
              <a:spLocks noChangeArrowheads="1"/>
            </p:cNvSpPr>
            <p:nvPr>
              <p:custDataLst>
                <p:tags r:id="rId20"/>
              </p:custDataLst>
            </p:nvPr>
          </p:nvSpPr>
          <p:spPr bwMode="gray">
            <a:xfrm>
              <a:off x="6214680" y="3796682"/>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dirty="0">
                  <a:latin typeface="+mn-lt"/>
                  <a:ea typeface="+mn-ea"/>
                </a:rPr>
                <a:t>Legend</a:t>
              </a:r>
            </a:p>
          </p:txBody>
        </p:sp>
      </p:grpSp>
      <p:grpSp>
        <p:nvGrpSpPr>
          <p:cNvPr id="63" name="sticker" hidden="1">
            <a:extLst>
              <a:ext uri="{FF2B5EF4-FFF2-40B4-BE49-F238E27FC236}">
                <a16:creationId xmlns:a16="http://schemas.microsoft.com/office/drawing/2014/main" id="{025597A3-7585-4D09-8EDC-160D256F7168}"/>
              </a:ext>
            </a:extLst>
          </p:cNvPr>
          <p:cNvGrpSpPr/>
          <p:nvPr/>
        </p:nvGrpSpPr>
        <p:grpSpPr>
          <a:xfrm>
            <a:off x="8889373" y="2192"/>
            <a:ext cx="3011573" cy="153874"/>
            <a:chOff x="6478920" y="285750"/>
            <a:chExt cx="2258680" cy="153873"/>
          </a:xfrm>
        </p:grpSpPr>
        <p:sp>
          <p:nvSpPr>
            <p:cNvPr id="64" name="StickerRectangle">
              <a:extLst>
                <a:ext uri="{FF2B5EF4-FFF2-40B4-BE49-F238E27FC236}">
                  <a16:creationId xmlns:a16="http://schemas.microsoft.com/office/drawing/2014/main" id="{9DE3FA71-0B83-495C-9250-C7F0CEDD22A5}"/>
                </a:ext>
              </a:extLst>
            </p:cNvPr>
            <p:cNvSpPr>
              <a:spLocks noChangeArrowheads="1"/>
            </p:cNvSpPr>
            <p:nvPr/>
          </p:nvSpPr>
          <p:spPr bwMode="gray">
            <a:xfrm>
              <a:off x="6478920" y="285750"/>
              <a:ext cx="2258680" cy="153873"/>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255" eaLnBrk="1" fontAlgn="auto" latinLnBrk="0" hangingPunct="1">
                <a:lnSpc>
                  <a:spcPct val="100000"/>
                </a:lnSpc>
                <a:spcBef>
                  <a:spcPts val="0"/>
                </a:spcBef>
                <a:spcAft>
                  <a:spcPts val="0"/>
                </a:spcAft>
                <a:buClr>
                  <a:srgbClr val="002960"/>
                </a:buClr>
                <a:buSzTx/>
                <a:buFontTx/>
                <a:buNone/>
                <a:tabLst/>
                <a:defRPr/>
              </a:pPr>
              <a:r>
                <a:rPr kumimoji="0" lang="en-US" sz="800" b="0" i="0" u="none" strike="noStrike" kern="0" cap="none" spc="0" normalizeH="0" baseline="0" noProof="0" dirty="0">
                  <a:ln>
                    <a:noFill/>
                  </a:ln>
                  <a:solidFill>
                    <a:srgbClr val="FF0000"/>
                  </a:solidFill>
                  <a:effectLst/>
                  <a:uLnTx/>
                  <a:uFillTx/>
                  <a:latin typeface="Arial"/>
                </a:rPr>
                <a:t>PRELIMINARY DRAFT </a:t>
              </a:r>
              <a:r>
                <a:rPr kumimoji="0" lang="en-US" sz="800" b="0" i="0" u="none" strike="noStrike" kern="0" cap="none" spc="0" normalizeH="0" baseline="0" noProof="0" dirty="0">
                  <a:ln>
                    <a:noFill/>
                  </a:ln>
                  <a:solidFill>
                    <a:srgbClr val="808080"/>
                  </a:solidFill>
                  <a:effectLst/>
                  <a:uLnTx/>
                  <a:uFillTx/>
                  <a:latin typeface="Arial"/>
                </a:rPr>
                <a:t>- PROPRIETARY AND CONFIDENTIAL</a:t>
              </a:r>
            </a:p>
          </p:txBody>
        </p:sp>
        <p:cxnSp>
          <p:nvCxnSpPr>
            <p:cNvPr id="65" name="AutoShape 31">
              <a:extLst>
                <a:ext uri="{FF2B5EF4-FFF2-40B4-BE49-F238E27FC236}">
                  <a16:creationId xmlns:a16="http://schemas.microsoft.com/office/drawing/2014/main" id="{F7DA9444-9651-4951-8191-645A566A14FD}"/>
                </a:ext>
              </a:extLst>
            </p:cNvPr>
            <p:cNvCxnSpPr>
              <a:cxnSpLocks noChangeShapeType="1"/>
              <a:stCxn id="64" idx="2"/>
              <a:endCxn id="64" idx="4"/>
            </p:cNvCxnSpPr>
            <p:nvPr/>
          </p:nvCxnSpPr>
          <p:spPr bwMode="gray">
            <a:xfrm>
              <a:off x="6536575" y="285750"/>
              <a:ext cx="0" cy="151387"/>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66" name="AutoShape 32">
              <a:extLst>
                <a:ext uri="{FF2B5EF4-FFF2-40B4-BE49-F238E27FC236}">
                  <a16:creationId xmlns:a16="http://schemas.microsoft.com/office/drawing/2014/main" id="{752022F4-854D-460A-BF46-8564800FD14B}"/>
                </a:ext>
              </a:extLst>
            </p:cNvPr>
            <p:cNvCxnSpPr>
              <a:cxnSpLocks noChangeShapeType="1"/>
              <a:stCxn id="64" idx="4"/>
              <a:endCxn id="64" idx="6"/>
            </p:cNvCxnSpPr>
            <p:nvPr/>
          </p:nvCxnSpPr>
          <p:spPr bwMode="gray">
            <a:xfrm>
              <a:off x="6536575" y="437137"/>
              <a:ext cx="2201025"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sp>
        <p:nvSpPr>
          <p:cNvPr id="62" name="Slide Number">
            <a:extLst>
              <a:ext uri="{FF2B5EF4-FFF2-40B4-BE49-F238E27FC236}">
                <a16:creationId xmlns:a16="http://schemas.microsoft.com/office/drawing/2014/main" id="{5920B626-7C41-418D-ABDE-078F314165A9}"/>
              </a:ext>
            </a:extLst>
          </p:cNvPr>
          <p:cNvSpPr txBox="1">
            <a:spLocks/>
          </p:cNvSpPr>
          <p:nvPr/>
        </p:nvSpPr>
        <p:spPr bwMode="auto">
          <a:xfrm>
            <a:off x="11759894" y="6640468"/>
            <a:ext cx="127577" cy="125612"/>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a:fld id="{42C328C1-A84F-4A39-A664-DBA00541A8C6}" type="slidenum">
              <a:rPr lang="en-US" sz="800" baseline="0" smtClean="0">
                <a:solidFill>
                  <a:srgbClr val="808080"/>
                </a:solidFill>
                <a:latin typeface="+mn-lt"/>
              </a:rPr>
              <a:pPr algn="r"/>
              <a:t>‹#›</a:t>
            </a:fld>
            <a:endParaRPr lang="en-US" sz="800" baseline="0" dirty="0">
              <a:solidFill>
                <a:srgbClr val="808080"/>
              </a:solidFill>
              <a:latin typeface="+mn-lt"/>
            </a:endParaRPr>
          </a:p>
        </p:txBody>
      </p:sp>
    </p:spTree>
    <p:extLst>
      <p:ext uri="{BB962C8B-B14F-4D97-AF65-F5344CB8AC3E}">
        <p14:creationId xmlns:p14="http://schemas.microsoft.com/office/powerpoint/2010/main" val="20080169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hf hdr="0" ftr="0" dt="0"/>
  <p:txStyles>
    <p:titleStyle>
      <a:lvl1pPr algn="l" defTabSz="895255" rtl="0" eaLnBrk="1" fontAlgn="base" hangingPunct="1">
        <a:spcBef>
          <a:spcPct val="0"/>
        </a:spcBef>
        <a:spcAft>
          <a:spcPct val="0"/>
        </a:spcAft>
        <a:tabLst>
          <a:tab pos="269847" algn="l"/>
        </a:tabLst>
        <a:defRPr sz="2041" b="1" baseline="0">
          <a:solidFill>
            <a:schemeClr val="tx2"/>
          </a:solidFill>
          <a:latin typeface="Calibri" panose="020F0502020204030204" pitchFamily="34" charset="0"/>
          <a:ea typeface="+mj-ea"/>
          <a:cs typeface="Calibri" panose="020F0502020204030204" pitchFamily="34" charset="0"/>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2"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5" algn="l" defTabSz="895255" rtl="0" eaLnBrk="1" fontAlgn="base" hangingPunct="1">
        <a:spcBef>
          <a:spcPct val="0"/>
        </a:spcBef>
        <a:spcAft>
          <a:spcPct val="0"/>
        </a:spcAft>
        <a:defRPr sz="1900" b="1">
          <a:solidFill>
            <a:schemeClr val="tx2"/>
          </a:solidFill>
          <a:latin typeface="Arial" charset="0"/>
        </a:defRPr>
      </a:lvl8pPr>
      <a:lvl9pPr marL="1828606" algn="l" defTabSz="895255" rtl="0" eaLnBrk="1" fontAlgn="base" hangingPunct="1">
        <a:spcBef>
          <a:spcPct val="0"/>
        </a:spcBef>
        <a:spcAft>
          <a:spcPct val="0"/>
        </a:spcAft>
        <a:defRPr sz="1900" b="1">
          <a:solidFill>
            <a:schemeClr val="tx2"/>
          </a:solidFill>
          <a:latin typeface="Arial" charset="0"/>
        </a:defRPr>
      </a:lvl9pPr>
    </p:titleStyle>
    <p:bodyStyle>
      <a:lvl1pPr marL="0" indent="0" algn="l" defTabSz="895255" rtl="0" eaLnBrk="1" fontAlgn="base" hangingPunct="1">
        <a:spcBef>
          <a:spcPct val="0"/>
        </a:spcBef>
        <a:spcAft>
          <a:spcPct val="0"/>
        </a:spcAft>
        <a:buClr>
          <a:schemeClr val="tx2"/>
        </a:buClr>
        <a:buSzPct val="100000"/>
        <a:defRPr sz="1428" baseline="0">
          <a:solidFill>
            <a:schemeClr val="tx1"/>
          </a:solidFill>
          <a:latin typeface="Calibri" panose="020F0502020204030204" pitchFamily="34" charset="0"/>
          <a:ea typeface="+mn-ea"/>
          <a:cs typeface="Calibri" panose="020F0502020204030204" pitchFamily="34" charset="0"/>
        </a:defRPr>
      </a:lvl1pPr>
      <a:lvl2pPr marL="193655" indent="-192067" algn="l" defTabSz="895255" rtl="0" eaLnBrk="1" fontAlgn="base" hangingPunct="1">
        <a:spcBef>
          <a:spcPct val="0"/>
        </a:spcBef>
        <a:spcAft>
          <a:spcPct val="0"/>
        </a:spcAft>
        <a:buClr>
          <a:schemeClr val="tx2"/>
        </a:buClr>
        <a:buSzPct val="125000"/>
        <a:buFont typeface="Arial" charset="0"/>
        <a:buChar char="▪"/>
        <a:defRPr sz="1428" baseline="0">
          <a:solidFill>
            <a:schemeClr val="tx1"/>
          </a:solidFill>
          <a:latin typeface="Calibri" panose="020F0502020204030204" pitchFamily="34" charset="0"/>
          <a:cs typeface="Calibri" panose="020F0502020204030204" pitchFamily="34" charset="0"/>
        </a:defRPr>
      </a:lvl2pPr>
      <a:lvl3pPr marL="457152" indent="-261910"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3pPr>
      <a:lvl4pPr marL="614298" indent="-155559"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4pPr>
      <a:lvl5pPr marL="749729" indent="-130162" algn="l" defTabSz="895255" rtl="0" eaLnBrk="1" fontAlgn="base" hangingPunct="1">
        <a:spcBef>
          <a:spcPct val="0"/>
        </a:spcBef>
        <a:spcAft>
          <a:spcPct val="0"/>
        </a:spcAft>
        <a:buClr>
          <a:schemeClr val="tx2"/>
        </a:buClr>
        <a:buSzPct val="89000"/>
        <a:buFont typeface="Arial" charset="0"/>
        <a:buChar char="-"/>
        <a:defRPr sz="1428" baseline="0">
          <a:solidFill>
            <a:schemeClr val="tx1"/>
          </a:solidFill>
          <a:latin typeface="Calibri" panose="020F0502020204030204" pitchFamily="34" charset="0"/>
          <a:cs typeface="Calibri" panose="020F0502020204030204" pitchFamily="34" charset="0"/>
        </a:defRPr>
      </a:lvl5pPr>
      <a:lvl6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mailto:Stephanie.Shanklin@oshe.nj.gov" TargetMode="External"/><Relationship Id="rId2" Type="http://schemas.openxmlformats.org/officeDocument/2006/relationships/hyperlink" Target="mailto:hasani.carter@oshe.nj.gov" TargetMode="External"/><Relationship Id="rId1" Type="http://schemas.openxmlformats.org/officeDocument/2006/relationships/slideLayout" Target="../slideLayouts/slideLayout7.xml"/><Relationship Id="rId6" Type="http://schemas.openxmlformats.org/officeDocument/2006/relationships/hyperlink" Target="mailto:Kevin.Kobylowski@oshe.nj.gov" TargetMode="External"/><Relationship Id="rId5" Type="http://schemas.openxmlformats.org/officeDocument/2006/relationships/hyperlink" Target="mailto:Angela.Bethea@oshe.nj.gov" TargetMode="External"/><Relationship Id="rId4" Type="http://schemas.openxmlformats.org/officeDocument/2006/relationships/hyperlink" Target="mailto:Hema.Patel@oshe.nj.gov"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mailto:hema.patel@oshe.nj.gov" TargetMode="External"/><Relationship Id="rId2" Type="http://schemas.openxmlformats.org/officeDocument/2006/relationships/hyperlink" Target="mailto:hasani.carter@oshe.nj.gov"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9957" y="629332"/>
            <a:ext cx="10986986" cy="3566160"/>
          </a:xfrm>
        </p:spPr>
        <p:txBody>
          <a:bodyPr>
            <a:normAutofit/>
          </a:bodyPr>
          <a:lstStyle/>
          <a:p>
            <a:r>
              <a:rPr lang="en-US" sz="3600" b="1" dirty="0" smtClean="0">
                <a:solidFill>
                  <a:schemeClr val="bg2">
                    <a:lumMod val="25000"/>
                  </a:schemeClr>
                </a:solidFill>
                <a:latin typeface="Montserrat" panose="00000500000000000000" pitchFamily="2" charset="0"/>
                <a:ea typeface="Microsoft JhengHei" panose="020B0604030504040204" pitchFamily="34" charset="-120"/>
              </a:rPr>
              <a:t> </a:t>
            </a:r>
            <a:endParaRPr lang="en-US" sz="3600" dirty="0">
              <a:solidFill>
                <a:srgbClr val="529F45"/>
              </a:solidFill>
              <a:latin typeface="Montserrat" panose="020B0604020202020204" charset="0"/>
              <a:ea typeface="Microsoft JhengHei" panose="020B0604030504040204" pitchFamily="34" charset="-120"/>
            </a:endParaRPr>
          </a:p>
        </p:txBody>
      </p:sp>
      <p:sp>
        <p:nvSpPr>
          <p:cNvPr id="3" name="Subtitle 2"/>
          <p:cNvSpPr>
            <a:spLocks noGrp="1"/>
          </p:cNvSpPr>
          <p:nvPr>
            <p:ph type="subTitle" idx="1"/>
          </p:nvPr>
        </p:nvSpPr>
        <p:spPr>
          <a:xfrm>
            <a:off x="1256768" y="4573465"/>
            <a:ext cx="10557279" cy="1378808"/>
          </a:xfrm>
        </p:spPr>
        <p:txBody>
          <a:bodyPr>
            <a:noAutofit/>
          </a:bodyPr>
          <a:lstStyle/>
          <a:p>
            <a:r>
              <a:rPr lang="en-US" sz="2000" dirty="0"/>
              <a:t>New Jersey Office of the Secretary of Higher Education (OSHE)</a:t>
            </a:r>
          </a:p>
          <a:p>
            <a:r>
              <a:rPr lang="en-US" sz="2000" dirty="0"/>
              <a:t>Educational Opportunity Fund (EOF) Program</a:t>
            </a:r>
          </a:p>
          <a:p>
            <a:endParaRPr lang="en-US" sz="2000" b="1" dirty="0">
              <a:latin typeface="Karla"/>
              <a:ea typeface="Microsoft JhengHei" panose="020B0604030504040204" pitchFamily="34" charset="-12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2339" y="527805"/>
            <a:ext cx="1725118" cy="1725118"/>
          </a:xfrm>
          <a:prstGeom prst="rect">
            <a:avLst/>
          </a:prstGeom>
        </p:spPr>
      </p:pic>
      <p:sp>
        <p:nvSpPr>
          <p:cNvPr id="5" name="Rectangle 4"/>
          <p:cNvSpPr/>
          <p:nvPr/>
        </p:nvSpPr>
        <p:spPr>
          <a:xfrm>
            <a:off x="748768" y="1610169"/>
            <a:ext cx="10557279" cy="1754326"/>
          </a:xfrm>
          <a:prstGeom prst="rect">
            <a:avLst/>
          </a:prstGeom>
        </p:spPr>
        <p:txBody>
          <a:bodyPr wrap="square">
            <a:spAutoFit/>
          </a:bodyPr>
          <a:lstStyle/>
          <a:p>
            <a:r>
              <a:rPr lang="en-US" sz="5400" b="1" dirty="0">
                <a:latin typeface="Montserrat" panose="020B0604020202020204" charset="0"/>
              </a:rPr>
              <a:t>OSHE/EOF Supplemental </a:t>
            </a:r>
            <a:endParaRPr lang="en-US" sz="5400" b="1" dirty="0" smtClean="0">
              <a:latin typeface="Montserrat" panose="020B0604020202020204" charset="0"/>
            </a:endParaRPr>
          </a:p>
          <a:p>
            <a:r>
              <a:rPr lang="en-US" sz="5400" b="1" dirty="0" smtClean="0">
                <a:latin typeface="Montserrat" panose="020B0604020202020204" charset="0"/>
              </a:rPr>
              <a:t>FY 2023 </a:t>
            </a:r>
            <a:r>
              <a:rPr lang="en-US" sz="5400" b="1" dirty="0" smtClean="0">
                <a:latin typeface="Montserrat" panose="020B0604020202020204" charset="0"/>
              </a:rPr>
              <a:t>Special </a:t>
            </a:r>
            <a:r>
              <a:rPr lang="en-US" sz="5400" b="1" dirty="0">
                <a:latin typeface="Montserrat" panose="020B0604020202020204" charset="0"/>
              </a:rPr>
              <a:t>Project </a:t>
            </a:r>
            <a:endParaRPr lang="en-US" sz="5400" dirty="0">
              <a:latin typeface="Montserrat" panose="020B0604020202020204" charset="0"/>
            </a:endParaRPr>
          </a:p>
        </p:txBody>
      </p:sp>
    </p:spTree>
    <p:extLst>
      <p:ext uri="{BB962C8B-B14F-4D97-AF65-F5344CB8AC3E}">
        <p14:creationId xmlns:p14="http://schemas.microsoft.com/office/powerpoint/2010/main" val="20275701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Karla" panose="020B0604020202020204" charset="0"/>
              </a:rPr>
              <a:t/>
            </a:r>
            <a:br>
              <a:rPr lang="en-US" dirty="0" smtClean="0">
                <a:latin typeface="Karla" panose="020B0604020202020204" charset="0"/>
              </a:rPr>
            </a:br>
            <a:r>
              <a:rPr lang="en-US" dirty="0">
                <a:latin typeface="Karla" panose="020B0604020202020204" charset="0"/>
              </a:rPr>
              <a:t/>
            </a:r>
            <a:br>
              <a:rPr lang="en-US" dirty="0">
                <a:latin typeface="Karla" panose="020B0604020202020204" charset="0"/>
              </a:rPr>
            </a:br>
            <a:r>
              <a:rPr lang="en-US" dirty="0" smtClean="0">
                <a:latin typeface="Karla" panose="020B0604020202020204" charset="0"/>
              </a:rPr>
              <a:t/>
            </a:r>
            <a:br>
              <a:rPr lang="en-US" dirty="0" smtClean="0">
                <a:latin typeface="Karla" panose="020B0604020202020204" charset="0"/>
              </a:rPr>
            </a:br>
            <a:r>
              <a:rPr lang="en-US" dirty="0" smtClean="0">
                <a:latin typeface="Karla" panose="020B0604020202020204" charset="0"/>
              </a:rPr>
              <a:t/>
            </a:r>
            <a:br>
              <a:rPr lang="en-US" dirty="0" smtClean="0">
                <a:latin typeface="Karla" panose="020B0604020202020204" charset="0"/>
              </a:rPr>
            </a:br>
            <a:r>
              <a:rPr lang="en-US" dirty="0">
                <a:latin typeface="Karla" panose="020B0604020202020204" charset="0"/>
              </a:rPr>
              <a:t/>
            </a:r>
            <a:br>
              <a:rPr lang="en-US" dirty="0">
                <a:latin typeface="Karla" panose="020B0604020202020204" charset="0"/>
              </a:rPr>
            </a:br>
            <a:r>
              <a:rPr lang="en-US" dirty="0" smtClean="0">
                <a:latin typeface="Karla" panose="020B0604020202020204" charset="0"/>
              </a:rPr>
              <a:t>FY23 EOF Special Project </a:t>
            </a:r>
            <a:r>
              <a:rPr lang="en-US" sz="4000" dirty="0" smtClean="0">
                <a:latin typeface="Montserrat" panose="020B0604020202020204" charset="0"/>
              </a:rPr>
              <a:t>Deadlines </a:t>
            </a:r>
            <a:r>
              <a:rPr lang="en-US" sz="4000" dirty="0">
                <a:latin typeface="Montserrat" panose="020B0604020202020204" charset="0"/>
              </a:rPr>
              <a:t>and </a:t>
            </a:r>
            <a:r>
              <a:rPr lang="en-US" sz="4000" dirty="0" smtClean="0">
                <a:latin typeface="Montserrat" panose="020B0604020202020204" charset="0"/>
              </a:rPr>
              <a:t>Submission Requirements:</a:t>
            </a:r>
            <a:endParaRPr lang="en-US" sz="4000" dirty="0"/>
          </a:p>
        </p:txBody>
      </p:sp>
      <p:sp>
        <p:nvSpPr>
          <p:cNvPr id="3" name="Content Placeholder 2"/>
          <p:cNvSpPr>
            <a:spLocks noGrp="1"/>
          </p:cNvSpPr>
          <p:nvPr>
            <p:ph sz="half" idx="1"/>
          </p:nvPr>
        </p:nvSpPr>
        <p:spPr/>
        <p:txBody>
          <a:bodyPr>
            <a:normAutofit/>
          </a:bodyPr>
          <a:lstStyle/>
          <a:p>
            <a:pPr>
              <a:buFont typeface="Wingdings" panose="05000000000000000000" pitchFamily="2" charset="2"/>
              <a:buChar char="q"/>
            </a:pPr>
            <a:r>
              <a:rPr lang="en-US" b="1" dirty="0" smtClean="0">
                <a:latin typeface="Karla" panose="020B0604020202020204" charset="0"/>
              </a:rPr>
              <a:t>Application </a:t>
            </a:r>
            <a:r>
              <a:rPr lang="en-US" b="1" dirty="0">
                <a:latin typeface="Karla" panose="020B0604020202020204" charset="0"/>
              </a:rPr>
              <a:t>due </a:t>
            </a:r>
            <a:r>
              <a:rPr lang="en-US" b="1" dirty="0" smtClean="0">
                <a:latin typeface="Karla" panose="020B0604020202020204" charset="0"/>
              </a:rPr>
              <a:t>date:</a:t>
            </a:r>
          </a:p>
          <a:p>
            <a:r>
              <a:rPr lang="en-US" b="1" dirty="0" smtClean="0">
                <a:latin typeface="Karla" panose="020B0604020202020204" charset="0"/>
              </a:rPr>
              <a:t>September 28, 2022</a:t>
            </a:r>
          </a:p>
          <a:p>
            <a:endParaRPr lang="en-US" dirty="0" smtClean="0">
              <a:latin typeface="Karla" panose="020B0604020202020204" charset="0"/>
            </a:endParaRPr>
          </a:p>
          <a:p>
            <a:pPr>
              <a:buFont typeface="Wingdings" panose="05000000000000000000" pitchFamily="2" charset="2"/>
              <a:buChar char="q"/>
            </a:pPr>
            <a:r>
              <a:rPr lang="en-US" b="1" dirty="0" smtClean="0">
                <a:latin typeface="Karla" panose="020B0604020202020204" charset="0"/>
              </a:rPr>
              <a:t>EOF </a:t>
            </a:r>
            <a:r>
              <a:rPr lang="en-US" b="1" dirty="0">
                <a:latin typeface="Karla" panose="020B0604020202020204" charset="0"/>
              </a:rPr>
              <a:t>Special Projects Application </a:t>
            </a:r>
            <a:r>
              <a:rPr lang="en-US" b="1" dirty="0" smtClean="0">
                <a:latin typeface="Karla" panose="020B0604020202020204" charset="0"/>
              </a:rPr>
              <a:t>Review:</a:t>
            </a:r>
          </a:p>
          <a:p>
            <a:pPr marL="0" indent="0">
              <a:buNone/>
            </a:pPr>
            <a:r>
              <a:rPr lang="en-US" b="1" dirty="0" smtClean="0">
                <a:latin typeface="Karla" panose="020B0604020202020204" charset="0"/>
              </a:rPr>
              <a:t>September 29</a:t>
            </a:r>
            <a:r>
              <a:rPr lang="en-US" b="1" baseline="30000" dirty="0" smtClean="0">
                <a:latin typeface="Karla" panose="020B0604020202020204" charset="0"/>
              </a:rPr>
              <a:t>th</a:t>
            </a:r>
            <a:r>
              <a:rPr lang="en-US" b="1" dirty="0" smtClean="0">
                <a:latin typeface="Karla" panose="020B0604020202020204" charset="0"/>
              </a:rPr>
              <a:t> – October 17</a:t>
            </a:r>
            <a:r>
              <a:rPr lang="en-US" b="1" baseline="30000" dirty="0" smtClean="0">
                <a:latin typeface="Karla" panose="020B0604020202020204" charset="0"/>
              </a:rPr>
              <a:t>th</a:t>
            </a:r>
            <a:r>
              <a:rPr lang="en-US" b="1" dirty="0" smtClean="0">
                <a:latin typeface="Karla" panose="020B0604020202020204" charset="0"/>
              </a:rPr>
              <a:t>  </a:t>
            </a:r>
          </a:p>
          <a:p>
            <a:pPr marL="0" indent="0">
              <a:buNone/>
            </a:pPr>
            <a:r>
              <a:rPr lang="en-US" b="1" dirty="0">
                <a:latin typeface="Karla" panose="020B0604020202020204" charset="0"/>
              </a:rPr>
              <a:t> </a:t>
            </a:r>
            <a:endParaRPr lang="en-US" dirty="0">
              <a:latin typeface="Karla" panose="020B0604020202020204" charset="0"/>
            </a:endParaRPr>
          </a:p>
          <a:p>
            <a:pPr>
              <a:buFont typeface="Wingdings" panose="05000000000000000000" pitchFamily="2" charset="2"/>
              <a:buChar char="q"/>
            </a:pPr>
            <a:r>
              <a:rPr lang="en-US" b="1" dirty="0" smtClean="0">
                <a:latin typeface="Karla" panose="020B0604020202020204" charset="0"/>
              </a:rPr>
              <a:t>Email </a:t>
            </a:r>
            <a:r>
              <a:rPr lang="en-US" b="1" dirty="0">
                <a:latin typeface="Karla" panose="020B0604020202020204" charset="0"/>
              </a:rPr>
              <a:t>notification to the </a:t>
            </a:r>
            <a:r>
              <a:rPr lang="en-US" b="1" dirty="0" smtClean="0">
                <a:latin typeface="Karla" panose="020B0604020202020204" charset="0"/>
              </a:rPr>
              <a:t>programs:</a:t>
            </a:r>
          </a:p>
          <a:p>
            <a:r>
              <a:rPr lang="en-US" b="1" dirty="0" smtClean="0">
                <a:latin typeface="Karla" panose="020B0604020202020204" charset="0"/>
              </a:rPr>
              <a:t>October 17, 2022 </a:t>
            </a:r>
          </a:p>
          <a:p>
            <a:endParaRPr lang="en-US" dirty="0">
              <a:latin typeface="Karla" panose="020B0604020202020204" charset="0"/>
            </a:endParaRPr>
          </a:p>
        </p:txBody>
      </p:sp>
      <p:sp>
        <p:nvSpPr>
          <p:cNvPr id="5" name="Content Placeholder 4"/>
          <p:cNvSpPr>
            <a:spLocks noGrp="1"/>
          </p:cNvSpPr>
          <p:nvPr>
            <p:ph sz="half" idx="2"/>
          </p:nvPr>
        </p:nvSpPr>
        <p:spPr/>
        <p:txBody>
          <a:bodyPr>
            <a:normAutofit/>
          </a:bodyPr>
          <a:lstStyle/>
          <a:p>
            <a:pPr>
              <a:buFont typeface="Wingdings" panose="05000000000000000000" pitchFamily="2" charset="2"/>
              <a:buChar char="q"/>
            </a:pPr>
            <a:r>
              <a:rPr lang="en-US" b="1" dirty="0">
                <a:latin typeface="Karla" panose="020B0604020202020204" charset="0"/>
              </a:rPr>
              <a:t>Funds must be encumbered:</a:t>
            </a:r>
          </a:p>
          <a:p>
            <a:pPr marL="0" indent="0">
              <a:buNone/>
            </a:pPr>
            <a:r>
              <a:rPr lang="en-US" b="1" dirty="0">
                <a:latin typeface="Karla" panose="020B0604020202020204" charset="0"/>
              </a:rPr>
              <a:t>June </a:t>
            </a:r>
            <a:r>
              <a:rPr lang="en-US" b="1" dirty="0" smtClean="0">
                <a:latin typeface="Karla" panose="020B0604020202020204" charset="0"/>
              </a:rPr>
              <a:t>30, 2023</a:t>
            </a:r>
          </a:p>
          <a:p>
            <a:pPr marL="0" indent="0">
              <a:buNone/>
            </a:pPr>
            <a:endParaRPr lang="en-US" b="1" dirty="0">
              <a:latin typeface="Karla" panose="020B0604020202020204" charset="0"/>
            </a:endParaRPr>
          </a:p>
          <a:p>
            <a:pPr>
              <a:buFont typeface="Wingdings" panose="05000000000000000000" pitchFamily="2" charset="2"/>
              <a:buChar char="q"/>
            </a:pPr>
            <a:r>
              <a:rPr lang="en-US" b="1" dirty="0">
                <a:latin typeface="Karla" panose="020B0604020202020204" charset="0"/>
              </a:rPr>
              <a:t>FINAL EXPENDITURE REPORT DEADLINE: </a:t>
            </a:r>
          </a:p>
          <a:p>
            <a:r>
              <a:rPr lang="en-US" b="1" dirty="0" smtClean="0">
                <a:latin typeface="Karla" panose="020B0604020202020204" charset="0"/>
              </a:rPr>
              <a:t>August </a:t>
            </a:r>
            <a:r>
              <a:rPr lang="en-US" b="1" dirty="0">
                <a:latin typeface="Karla" panose="020B0604020202020204" charset="0"/>
              </a:rPr>
              <a:t>16, </a:t>
            </a:r>
            <a:r>
              <a:rPr lang="en-US" b="1" dirty="0" smtClean="0">
                <a:latin typeface="Karla" panose="020B0604020202020204" charset="0"/>
              </a:rPr>
              <a:t>2023</a:t>
            </a:r>
            <a:endParaRPr lang="en-US" b="1" dirty="0">
              <a:latin typeface="Karla" panose="020B0604020202020204" charset="0"/>
            </a:endParaRPr>
          </a:p>
          <a:p>
            <a:endParaRPr lang="en-US" dirty="0"/>
          </a:p>
        </p:txBody>
      </p:sp>
      <p:sp>
        <p:nvSpPr>
          <p:cNvPr id="4" name="Slide Number Placeholder 3"/>
          <p:cNvSpPr>
            <a:spLocks noGrp="1"/>
          </p:cNvSpPr>
          <p:nvPr>
            <p:ph type="sldNum" sz="quarter" idx="12"/>
          </p:nvPr>
        </p:nvSpPr>
        <p:spPr/>
        <p:txBody>
          <a:bodyPr/>
          <a:lstStyle/>
          <a:p>
            <a:fld id="{82E0CA47-81CF-4842-A6CE-0A6037062406}" type="slidenum">
              <a:rPr lang="en-US" smtClean="0"/>
              <a:pPr/>
              <a:t>10</a:t>
            </a:fld>
            <a:endParaRPr lang="en-US" dirty="0"/>
          </a:p>
        </p:txBody>
      </p:sp>
    </p:spTree>
    <p:extLst>
      <p:ext uri="{BB962C8B-B14F-4D97-AF65-F5344CB8AC3E}">
        <p14:creationId xmlns:p14="http://schemas.microsoft.com/office/powerpoint/2010/main" val="15236525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2E0CA47-81CF-4842-A6CE-0A6037062406}" type="slidenum">
              <a:rPr lang="en-US" smtClean="0"/>
              <a:pPr/>
              <a:t>11</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9146" y="518985"/>
            <a:ext cx="9032249" cy="5367526"/>
          </a:xfrm>
          <a:prstGeom prst="rect">
            <a:avLst/>
          </a:prstGeom>
        </p:spPr>
      </p:pic>
    </p:spTree>
    <p:extLst>
      <p:ext uri="{BB962C8B-B14F-4D97-AF65-F5344CB8AC3E}">
        <p14:creationId xmlns:p14="http://schemas.microsoft.com/office/powerpoint/2010/main" val="4701878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J State Educational Pla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042" y="554079"/>
            <a:ext cx="10581873" cy="20317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11357" y="2950772"/>
            <a:ext cx="9660834" cy="1631216"/>
          </a:xfrm>
          <a:prstGeom prst="rect">
            <a:avLst/>
          </a:prstGeom>
        </p:spPr>
        <p:txBody>
          <a:bodyPr wrap="square">
            <a:spAutoFit/>
          </a:bodyPr>
          <a:lstStyle/>
          <a:p>
            <a:pPr algn="ctr"/>
            <a:r>
              <a:rPr lang="en-US" sz="7200" b="1" dirty="0">
                <a:latin typeface="Montserrat" panose="020B0604020202020204" charset="0"/>
                <a:ea typeface="Microsoft JhengHei" panose="020B0604030504040204" pitchFamily="34" charset="-120"/>
              </a:rPr>
              <a:t>T</a:t>
            </a:r>
            <a:r>
              <a:rPr lang="en-US" sz="7200" b="1" dirty="0" smtClean="0">
                <a:latin typeface="Montserrat" panose="020B0604020202020204" charset="0"/>
                <a:ea typeface="Microsoft JhengHei" panose="020B0604030504040204" pitchFamily="34" charset="-120"/>
              </a:rPr>
              <a:t>hank You!</a:t>
            </a:r>
            <a:r>
              <a:rPr lang="en-US" sz="2800" dirty="0">
                <a:latin typeface="Montserrat" panose="020B0604020202020204" charset="0"/>
              </a:rPr>
              <a:t/>
            </a:r>
            <a:br>
              <a:rPr lang="en-US" sz="2800" dirty="0">
                <a:latin typeface="Montserrat" panose="020B0604020202020204" charset="0"/>
              </a:rPr>
            </a:br>
            <a:r>
              <a:rPr lang="en-US" sz="2800" dirty="0">
                <a:latin typeface="Montserrat" panose="020B0604020202020204" charset="0"/>
              </a:rPr>
              <a:t>We look forward to </a:t>
            </a:r>
            <a:r>
              <a:rPr lang="en-US" sz="2800" dirty="0" smtClean="0">
                <a:latin typeface="Montserrat" panose="020B0604020202020204" charset="0"/>
              </a:rPr>
              <a:t>working </a:t>
            </a:r>
            <a:r>
              <a:rPr lang="en-US" sz="2800" dirty="0">
                <a:latin typeface="Montserrat" panose="020B0604020202020204" charset="0"/>
              </a:rPr>
              <a:t>with you</a:t>
            </a:r>
            <a:endParaRPr lang="en-US" sz="2800" b="1" dirty="0">
              <a:latin typeface="Montserrat" panose="020B0604020202020204" charset="0"/>
              <a:ea typeface="Microsoft JhengHei" panose="020B0604030504040204" pitchFamily="34" charset="-12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0635" t="91167" r="7620" b="635"/>
          <a:stretch/>
        </p:blipFill>
        <p:spPr>
          <a:xfrm>
            <a:off x="4770603" y="5531780"/>
            <a:ext cx="2514600" cy="649391"/>
          </a:xfrm>
          <a:prstGeom prst="rect">
            <a:avLst/>
          </a:prstGeom>
        </p:spPr>
      </p:pic>
      <p:sp>
        <p:nvSpPr>
          <p:cNvPr id="3" name="Slide Number Placeholder 2"/>
          <p:cNvSpPr>
            <a:spLocks noGrp="1"/>
          </p:cNvSpPr>
          <p:nvPr>
            <p:ph type="sldNum" sz="quarter" idx="12"/>
          </p:nvPr>
        </p:nvSpPr>
        <p:spPr/>
        <p:txBody>
          <a:bodyPr/>
          <a:lstStyle/>
          <a:p>
            <a:fld id="{82E0CA47-81CF-4842-A6CE-0A6037062406}" type="slidenum">
              <a:rPr lang="en-US" smtClean="0"/>
              <a:pPr/>
              <a:t>12</a:t>
            </a:fld>
            <a:endParaRPr lang="en-US" dirty="0"/>
          </a:p>
        </p:txBody>
      </p:sp>
    </p:spTree>
    <p:extLst>
      <p:ext uri="{BB962C8B-B14F-4D97-AF65-F5344CB8AC3E}">
        <p14:creationId xmlns:p14="http://schemas.microsoft.com/office/powerpoint/2010/main" val="27188388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5400" dirty="0" smtClean="0">
                <a:latin typeface="Montserrat" panose="020B0604020202020204" charset="0"/>
              </a:rPr>
              <a:t>Welcome &amp; Introductions</a:t>
            </a:r>
            <a:endParaRPr lang="en-US" sz="5400" dirty="0">
              <a:latin typeface="Montserrat" panose="020B0604020202020204" charset="0"/>
            </a:endParaRPr>
          </a:p>
        </p:txBody>
      </p:sp>
    </p:spTree>
    <p:extLst>
      <p:ext uri="{BB962C8B-B14F-4D97-AF65-F5344CB8AC3E}">
        <p14:creationId xmlns:p14="http://schemas.microsoft.com/office/powerpoint/2010/main" val="18545599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35209" y="414155"/>
            <a:ext cx="7067536" cy="584775"/>
          </a:xfrm>
          <a:prstGeom prst="rect">
            <a:avLst/>
          </a:prstGeom>
          <a:noFill/>
        </p:spPr>
        <p:txBody>
          <a:bodyPr wrap="square" rtlCol="0">
            <a:spAutoFit/>
          </a:bodyPr>
          <a:lstStyle/>
          <a:p>
            <a:pPr algn="ctr"/>
            <a:r>
              <a:rPr lang="en-US" sz="3200" b="1" dirty="0" smtClean="0">
                <a:latin typeface="Montserrat" panose="020B0604020202020204" charset="0"/>
              </a:rPr>
              <a:t>OSHE/EOF Team</a:t>
            </a:r>
            <a:endParaRPr lang="en-US" sz="3200" b="1" dirty="0">
              <a:latin typeface="Montserrat" panose="020B0604020202020204" charset="0"/>
            </a:endParaRPr>
          </a:p>
        </p:txBody>
      </p:sp>
      <p:sp>
        <p:nvSpPr>
          <p:cNvPr id="8" name="TextBox 7"/>
          <p:cNvSpPr txBox="1"/>
          <p:nvPr/>
        </p:nvSpPr>
        <p:spPr>
          <a:xfrm>
            <a:off x="1993979" y="1499386"/>
            <a:ext cx="3871495" cy="3939540"/>
          </a:xfrm>
          <a:prstGeom prst="rect">
            <a:avLst/>
          </a:prstGeom>
          <a:noFill/>
          <a:ln>
            <a:noFill/>
          </a:ln>
        </p:spPr>
        <p:txBody>
          <a:bodyPr wrap="square" rtlCol="0">
            <a:spAutoFit/>
          </a:bodyPr>
          <a:lstStyle/>
          <a:p>
            <a:pPr algn="ctr"/>
            <a:r>
              <a:rPr lang="en-US" b="1" u="sng" dirty="0" smtClean="0"/>
              <a:t>OSHE/EOF Staff:</a:t>
            </a:r>
          </a:p>
          <a:p>
            <a:pPr algn="ctr"/>
            <a:endParaRPr lang="en-US" b="1" dirty="0" smtClean="0"/>
          </a:p>
          <a:p>
            <a:pPr algn="ctr"/>
            <a:r>
              <a:rPr lang="en-US" b="1" dirty="0" smtClean="0"/>
              <a:t>Dr</a:t>
            </a:r>
            <a:r>
              <a:rPr lang="en-US" b="1" dirty="0"/>
              <a:t>. Hasani </a:t>
            </a:r>
            <a:r>
              <a:rPr lang="en-US" b="1" dirty="0" smtClean="0"/>
              <a:t>Carter</a:t>
            </a:r>
          </a:p>
          <a:p>
            <a:pPr algn="ctr"/>
            <a:r>
              <a:rPr lang="en-US" dirty="0" smtClean="0">
                <a:hlinkClick r:id="rId2"/>
              </a:rPr>
              <a:t>Hasani.Carter@oshe.nj.gov</a:t>
            </a:r>
            <a:endParaRPr lang="en-US" dirty="0"/>
          </a:p>
          <a:p>
            <a:pPr algn="ctr"/>
            <a:r>
              <a:rPr lang="en-US" dirty="0" smtClean="0"/>
              <a:t>(609) 341-3808</a:t>
            </a:r>
          </a:p>
          <a:p>
            <a:pPr algn="ctr"/>
            <a:endParaRPr lang="en-US" dirty="0" smtClean="0"/>
          </a:p>
          <a:p>
            <a:pPr algn="ctr"/>
            <a:r>
              <a:rPr lang="en-US" b="1" dirty="0" smtClean="0"/>
              <a:t>Dr. Stephanie Shanklin</a:t>
            </a:r>
          </a:p>
          <a:p>
            <a:pPr algn="ctr"/>
            <a:r>
              <a:rPr lang="en-US" dirty="0" smtClean="0">
                <a:hlinkClick r:id="rId3"/>
              </a:rPr>
              <a:t>Stephanie.Shanklin@oshe.nj.gov</a:t>
            </a:r>
            <a:endParaRPr lang="en-US" dirty="0" smtClean="0"/>
          </a:p>
          <a:p>
            <a:pPr algn="ctr"/>
            <a:r>
              <a:rPr lang="en-US" dirty="0" smtClean="0"/>
              <a:t>(609) 984-2821</a:t>
            </a:r>
          </a:p>
          <a:p>
            <a:pPr algn="ctr"/>
            <a:endParaRPr lang="en-US" dirty="0" smtClean="0"/>
          </a:p>
          <a:p>
            <a:pPr algn="ctr"/>
            <a:r>
              <a:rPr lang="en-US" b="1" dirty="0" smtClean="0"/>
              <a:t>Hema Patel</a:t>
            </a:r>
          </a:p>
          <a:p>
            <a:pPr algn="ctr"/>
            <a:r>
              <a:rPr lang="en-US" dirty="0" smtClean="0">
                <a:hlinkClick r:id="rId4"/>
              </a:rPr>
              <a:t>Hema.Patel@oshe.nj.gov</a:t>
            </a:r>
            <a:endParaRPr lang="en-US" dirty="0" smtClean="0"/>
          </a:p>
          <a:p>
            <a:pPr algn="ctr"/>
            <a:r>
              <a:rPr lang="en-US" dirty="0" smtClean="0"/>
              <a:t>(</a:t>
            </a:r>
            <a:r>
              <a:rPr lang="en-US" dirty="0"/>
              <a:t>609) </a:t>
            </a:r>
            <a:r>
              <a:rPr lang="en-US" dirty="0" smtClean="0"/>
              <a:t>984-2800</a:t>
            </a:r>
            <a:endParaRPr lang="en-US" dirty="0"/>
          </a:p>
          <a:p>
            <a:pPr algn="ctr"/>
            <a:endParaRPr lang="en-US" sz="1600" b="1" dirty="0" smtClean="0"/>
          </a:p>
        </p:txBody>
      </p:sp>
      <p:sp>
        <p:nvSpPr>
          <p:cNvPr id="9" name="TextBox 8"/>
          <p:cNvSpPr txBox="1"/>
          <p:nvPr/>
        </p:nvSpPr>
        <p:spPr>
          <a:xfrm flipH="1">
            <a:off x="2335208" y="906598"/>
            <a:ext cx="7241060" cy="307777"/>
          </a:xfrm>
          <a:prstGeom prst="rect">
            <a:avLst/>
          </a:prstGeom>
          <a:noFill/>
        </p:spPr>
        <p:txBody>
          <a:bodyPr wrap="square" rtlCol="0">
            <a:spAutoFit/>
          </a:bodyPr>
          <a:lstStyle/>
          <a:p>
            <a:pPr lvl="1"/>
            <a:r>
              <a:rPr lang="en-US" sz="1400" b="1" dirty="0" smtClean="0"/>
              <a:t>Website: </a:t>
            </a:r>
            <a:r>
              <a:rPr lang="en-US" sz="1400" dirty="0" smtClean="0">
                <a:solidFill>
                  <a:srgbClr val="0070C0"/>
                </a:solidFill>
              </a:rPr>
              <a:t>http</a:t>
            </a:r>
            <a:r>
              <a:rPr lang="en-US" sz="1400" dirty="0">
                <a:solidFill>
                  <a:srgbClr val="0070C0"/>
                </a:solidFill>
              </a:rPr>
              <a:t>://www.state.nj.us/highereducation/EOF/EOF_Program_Resources.shtml</a:t>
            </a:r>
          </a:p>
        </p:txBody>
      </p:sp>
      <p:sp>
        <p:nvSpPr>
          <p:cNvPr id="6" name="TextBox 5"/>
          <p:cNvSpPr txBox="1"/>
          <p:nvPr/>
        </p:nvSpPr>
        <p:spPr>
          <a:xfrm>
            <a:off x="6206703" y="1491373"/>
            <a:ext cx="3196042" cy="646331"/>
          </a:xfrm>
          <a:prstGeom prst="rect">
            <a:avLst/>
          </a:prstGeom>
          <a:noFill/>
          <a:ln>
            <a:noFill/>
          </a:ln>
        </p:spPr>
        <p:txBody>
          <a:bodyPr wrap="square" rtlCol="0">
            <a:spAutoFit/>
          </a:bodyPr>
          <a:lstStyle/>
          <a:p>
            <a:pPr algn="ctr"/>
            <a:r>
              <a:rPr lang="en-US" b="1" u="sng" dirty="0" smtClean="0"/>
              <a:t>EOF receives assistance from OSHE Department of Finance: </a:t>
            </a:r>
            <a:endParaRPr lang="en-US" b="1" u="sng" dirty="0"/>
          </a:p>
        </p:txBody>
      </p:sp>
      <p:sp>
        <p:nvSpPr>
          <p:cNvPr id="7" name="TextBox 6"/>
          <p:cNvSpPr txBox="1"/>
          <p:nvPr/>
        </p:nvSpPr>
        <p:spPr>
          <a:xfrm>
            <a:off x="6206705" y="2137704"/>
            <a:ext cx="3131260" cy="2431435"/>
          </a:xfrm>
          <a:prstGeom prst="rect">
            <a:avLst/>
          </a:prstGeom>
          <a:noFill/>
          <a:ln>
            <a:noFill/>
          </a:ln>
        </p:spPr>
        <p:txBody>
          <a:bodyPr wrap="square" rtlCol="0">
            <a:spAutoFit/>
          </a:bodyPr>
          <a:lstStyle/>
          <a:p>
            <a:pPr algn="ctr"/>
            <a:endParaRPr lang="en-US" sz="1600" dirty="0" smtClean="0"/>
          </a:p>
          <a:p>
            <a:pPr algn="ctr"/>
            <a:r>
              <a:rPr lang="en-US" b="1" dirty="0" smtClean="0"/>
              <a:t>Angela Bethea</a:t>
            </a:r>
          </a:p>
          <a:p>
            <a:pPr algn="ctr"/>
            <a:r>
              <a:rPr lang="en-US" dirty="0" smtClean="0">
                <a:hlinkClick r:id="rId5"/>
              </a:rPr>
              <a:t>Angela.Bethea@oshe.nj.gov</a:t>
            </a:r>
            <a:endParaRPr lang="en-US" dirty="0" smtClean="0"/>
          </a:p>
          <a:p>
            <a:pPr algn="ctr"/>
            <a:endParaRPr lang="en-US" dirty="0" smtClean="0"/>
          </a:p>
          <a:p>
            <a:pPr algn="ctr"/>
            <a:r>
              <a:rPr lang="en-US" b="1" dirty="0" smtClean="0"/>
              <a:t>Kevin Kobylowski</a:t>
            </a:r>
          </a:p>
          <a:p>
            <a:pPr algn="ctr"/>
            <a:r>
              <a:rPr lang="en-US" dirty="0" smtClean="0">
                <a:hlinkClick r:id="rId6"/>
              </a:rPr>
              <a:t>Kevin.Kobylowski@oshe.nj.gov</a:t>
            </a:r>
            <a:endParaRPr lang="en-US" dirty="0" smtClean="0"/>
          </a:p>
          <a:p>
            <a:pPr algn="ctr"/>
            <a:endParaRPr lang="en-US" sz="1600" dirty="0"/>
          </a:p>
          <a:p>
            <a:pPr algn="ctr"/>
            <a:endParaRPr lang="en-US" sz="1600" dirty="0" smtClean="0"/>
          </a:p>
          <a:p>
            <a:pPr algn="ctr"/>
            <a:endParaRPr lang="en-US" sz="1400" dirty="0"/>
          </a:p>
        </p:txBody>
      </p:sp>
    </p:spTree>
    <p:extLst>
      <p:ext uri="{BB962C8B-B14F-4D97-AF65-F5344CB8AC3E}">
        <p14:creationId xmlns:p14="http://schemas.microsoft.com/office/powerpoint/2010/main" val="20228364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69483"/>
            <a:ext cx="10698479" cy="1019683"/>
          </a:xfrm>
        </p:spPr>
        <p:txBody>
          <a:bodyPr>
            <a:normAutofit/>
          </a:bodyPr>
          <a:lstStyle/>
          <a:p>
            <a:r>
              <a:rPr lang="en-US" b="1" dirty="0" smtClean="0">
                <a:latin typeface="Montserrat" panose="020B0604020202020204" charset="0"/>
              </a:rPr>
              <a:t>Purpose and Focus</a:t>
            </a:r>
            <a:endParaRPr lang="en-US" dirty="0">
              <a:latin typeface="Montserrat" panose="020B0604020202020204" charset="0"/>
            </a:endParaRPr>
          </a:p>
        </p:txBody>
      </p:sp>
      <p:sp>
        <p:nvSpPr>
          <p:cNvPr id="3" name="Content Placeholder 2"/>
          <p:cNvSpPr>
            <a:spLocks noGrp="1"/>
          </p:cNvSpPr>
          <p:nvPr>
            <p:ph idx="1"/>
          </p:nvPr>
        </p:nvSpPr>
        <p:spPr>
          <a:xfrm>
            <a:off x="1097279" y="1699430"/>
            <a:ext cx="10058400" cy="4781712"/>
          </a:xfrm>
        </p:spPr>
        <p:txBody>
          <a:bodyPr>
            <a:normAutofit/>
          </a:bodyPr>
          <a:lstStyle/>
          <a:p>
            <a:pPr marL="457200" indent="-457200">
              <a:buFont typeface="+mj-lt"/>
              <a:buAutoNum type="arabicPeriod"/>
            </a:pPr>
            <a:r>
              <a:rPr lang="en-US" dirty="0">
                <a:latin typeface="Karla" panose="020B0604020202020204" charset="0"/>
              </a:rPr>
              <a:t>P</a:t>
            </a:r>
            <a:r>
              <a:rPr lang="en-US" dirty="0" smtClean="0">
                <a:latin typeface="Karla" panose="020B0604020202020204" charset="0"/>
              </a:rPr>
              <a:t>rovide a </a:t>
            </a:r>
            <a:r>
              <a:rPr lang="en-US" dirty="0">
                <a:latin typeface="Karla" panose="020B0604020202020204" charset="0"/>
              </a:rPr>
              <a:t>general </a:t>
            </a:r>
            <a:r>
              <a:rPr lang="en-US" dirty="0" smtClean="0">
                <a:latin typeface="Karla" panose="020B0604020202020204" charset="0"/>
              </a:rPr>
              <a:t>overview and answer </a:t>
            </a:r>
            <a:r>
              <a:rPr lang="en-US" dirty="0">
                <a:latin typeface="Karla" panose="020B0604020202020204" charset="0"/>
              </a:rPr>
              <a:t>any </a:t>
            </a:r>
            <a:r>
              <a:rPr lang="en-US" dirty="0" smtClean="0">
                <a:latin typeface="Karla" panose="020B0604020202020204" charset="0"/>
              </a:rPr>
              <a:t>questions.</a:t>
            </a:r>
          </a:p>
          <a:p>
            <a:pPr marL="457200" indent="-457200">
              <a:buFont typeface="+mj-lt"/>
              <a:buAutoNum type="arabicPeriod"/>
            </a:pPr>
            <a:r>
              <a:rPr lang="en-US" dirty="0" smtClean="0">
                <a:latin typeface="Karla" panose="020B0604020202020204" charset="0"/>
              </a:rPr>
              <a:t>Provide a brief </a:t>
            </a:r>
            <a:r>
              <a:rPr lang="en-US" dirty="0">
                <a:latin typeface="Karla" panose="020B0604020202020204" charset="0"/>
              </a:rPr>
              <a:t>review on how to properly complete the application.</a:t>
            </a:r>
            <a:r>
              <a:rPr lang="en-US" u="sng" dirty="0" smtClean="0">
                <a:solidFill>
                  <a:srgbClr val="FF0000"/>
                </a:solidFill>
                <a:effectLst>
                  <a:outerShdw blurRad="38100" dist="38100" dir="2700000" algn="tl">
                    <a:srgbClr val="000000">
                      <a:alpha val="43137"/>
                    </a:srgbClr>
                  </a:outerShdw>
                </a:effectLst>
                <a:latin typeface="Karla" panose="020B0604020202020204" charset="0"/>
              </a:rPr>
              <a:t> </a:t>
            </a:r>
            <a:endParaRPr lang="en-US" u="sng" dirty="0">
              <a:solidFill>
                <a:srgbClr val="FF0000"/>
              </a:solidFill>
              <a:effectLst>
                <a:outerShdw blurRad="38100" dist="38100" dir="2700000" algn="tl">
                  <a:srgbClr val="000000">
                    <a:alpha val="43137"/>
                  </a:srgbClr>
                </a:outerShdw>
              </a:effectLst>
              <a:latin typeface="Karla" panose="020B0604020202020204" charset="0"/>
            </a:endParaRPr>
          </a:p>
          <a:p>
            <a:pPr marL="457200" indent="-457200">
              <a:buFont typeface="+mj-lt"/>
              <a:buAutoNum type="arabicPeriod" startAt="3"/>
            </a:pPr>
            <a:r>
              <a:rPr lang="en-US" dirty="0" smtClean="0">
                <a:latin typeface="Karla" panose="020B0604020202020204" charset="0"/>
              </a:rPr>
              <a:t>Review </a:t>
            </a:r>
            <a:r>
              <a:rPr lang="en-US" dirty="0">
                <a:latin typeface="Karla" panose="020B0604020202020204" charset="0"/>
              </a:rPr>
              <a:t>of </a:t>
            </a:r>
            <a:r>
              <a:rPr lang="en-US" dirty="0" smtClean="0">
                <a:latin typeface="Karla" panose="020B0604020202020204" charset="0"/>
              </a:rPr>
              <a:t>Deadlines and Submission Requirements</a:t>
            </a:r>
          </a:p>
          <a:p>
            <a:pPr marL="0" indent="0">
              <a:buNone/>
            </a:pPr>
            <a:endParaRPr lang="en-US" dirty="0" smtClean="0">
              <a:latin typeface="Karla" panose="020B0604020202020204" charset="0"/>
            </a:endParaRPr>
          </a:p>
        </p:txBody>
      </p:sp>
    </p:spTree>
    <p:extLst>
      <p:ext uri="{BB962C8B-B14F-4D97-AF65-F5344CB8AC3E}">
        <p14:creationId xmlns:p14="http://schemas.microsoft.com/office/powerpoint/2010/main" val="5201965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latin typeface="Montserrat" panose="020B0604020202020204" charset="0"/>
              </a:rPr>
              <a:t>EOF Special Project Allocation</a:t>
            </a:r>
            <a:endParaRPr lang="en-US" dirty="0">
              <a:latin typeface="Montserrat" panose="020B0604020202020204" charset="0"/>
            </a:endParaRPr>
          </a:p>
        </p:txBody>
      </p:sp>
      <p:sp>
        <p:nvSpPr>
          <p:cNvPr id="3" name="Content Placeholder 2"/>
          <p:cNvSpPr>
            <a:spLocks noGrp="1"/>
          </p:cNvSpPr>
          <p:nvPr>
            <p:ph idx="1"/>
          </p:nvPr>
        </p:nvSpPr>
        <p:spPr/>
        <p:txBody>
          <a:bodyPr>
            <a:normAutofit/>
          </a:bodyPr>
          <a:lstStyle/>
          <a:p>
            <a:r>
              <a:rPr lang="en-US" dirty="0"/>
              <a:t> </a:t>
            </a:r>
          </a:p>
          <a:p>
            <a:r>
              <a:rPr lang="en-US" dirty="0"/>
              <a:t> </a:t>
            </a:r>
          </a:p>
          <a:p>
            <a:r>
              <a:rPr lang="en-US" dirty="0"/>
              <a:t> </a:t>
            </a:r>
          </a:p>
          <a:p>
            <a:r>
              <a:rPr lang="en-US" dirty="0"/>
              <a:t> </a:t>
            </a:r>
          </a:p>
          <a:p>
            <a:r>
              <a:rPr lang="en-US" dirty="0"/>
              <a:t> </a:t>
            </a:r>
          </a:p>
          <a:p>
            <a:r>
              <a:rPr lang="en-US" dirty="0"/>
              <a:t> </a:t>
            </a:r>
          </a:p>
          <a:p>
            <a:endParaRPr lang="en-US" dirty="0"/>
          </a:p>
        </p:txBody>
      </p:sp>
      <p:sp>
        <p:nvSpPr>
          <p:cNvPr id="4" name="Slide Number Placeholder 3"/>
          <p:cNvSpPr>
            <a:spLocks noGrp="1"/>
          </p:cNvSpPr>
          <p:nvPr>
            <p:ph type="sldNum" sz="quarter" idx="12"/>
          </p:nvPr>
        </p:nvSpPr>
        <p:spPr/>
        <p:txBody>
          <a:bodyPr/>
          <a:lstStyle/>
          <a:p>
            <a:fld id="{82E0CA47-81CF-4842-A6CE-0A6037062406}" type="slidenum">
              <a:rPr lang="en-US" smtClean="0"/>
              <a:pPr/>
              <a:t>5</a:t>
            </a:fld>
            <a:endParaRPr lang="en-US" dirty="0"/>
          </a:p>
        </p:txBody>
      </p:sp>
      <p:sp>
        <p:nvSpPr>
          <p:cNvPr id="6" name="Rectangle 5"/>
          <p:cNvSpPr/>
          <p:nvPr/>
        </p:nvSpPr>
        <p:spPr>
          <a:xfrm>
            <a:off x="905163" y="2136339"/>
            <a:ext cx="10446327" cy="2308324"/>
          </a:xfrm>
          <a:prstGeom prst="rect">
            <a:avLst/>
          </a:prstGeom>
        </p:spPr>
        <p:txBody>
          <a:bodyPr wrap="square">
            <a:spAutoFit/>
          </a:bodyPr>
          <a:lstStyle/>
          <a:p>
            <a:r>
              <a:rPr lang="en-US" b="1" dirty="0">
                <a:solidFill>
                  <a:srgbClr val="000000"/>
                </a:solidFill>
                <a:latin typeface="Karla" panose="020B0604020202020204" charset="0"/>
                <a:ea typeface="Calibri" panose="020F0502020204030204" pitchFamily="34" charset="0"/>
              </a:rPr>
              <a:t>EOF Special Projects - $</a:t>
            </a:r>
            <a:r>
              <a:rPr lang="en-US" b="1" dirty="0" smtClean="0">
                <a:solidFill>
                  <a:srgbClr val="000000"/>
                </a:solidFill>
                <a:latin typeface="Karla" panose="020B0604020202020204" charset="0"/>
                <a:ea typeface="Calibri" panose="020F0502020204030204" pitchFamily="34" charset="0"/>
              </a:rPr>
              <a:t>1,500,000 </a:t>
            </a:r>
            <a:endParaRPr lang="en-US" dirty="0">
              <a:solidFill>
                <a:srgbClr val="000000"/>
              </a:solidFill>
              <a:latin typeface="Karla" panose="020B0604020202020204" charset="0"/>
              <a:ea typeface="Calibri" panose="020F0502020204030204" pitchFamily="34" charset="0"/>
            </a:endParaRPr>
          </a:p>
          <a:p>
            <a:endParaRPr lang="en-US" dirty="0" smtClean="0">
              <a:latin typeface="Karla" panose="020B0604020202020204" charset="0"/>
              <a:ea typeface="Calibri" panose="020F0502020204030204" pitchFamily="34" charset="0"/>
              <a:cs typeface="Calibri" panose="020F0502020204030204" pitchFamily="34" charset="0"/>
            </a:endParaRPr>
          </a:p>
          <a:p>
            <a:r>
              <a:rPr lang="en-US" dirty="0" smtClean="0">
                <a:latin typeface="Karla" panose="020B0604020202020204" charset="0"/>
                <a:ea typeface="Calibri" panose="020F0502020204030204" pitchFamily="34" charset="0"/>
                <a:cs typeface="Calibri" panose="020F0502020204030204" pitchFamily="34" charset="0"/>
              </a:rPr>
              <a:t>For Fiscal Year 2023, OSHE/EOF </a:t>
            </a:r>
            <a:r>
              <a:rPr lang="en-US" dirty="0">
                <a:latin typeface="Karla" panose="020B0604020202020204" charset="0"/>
                <a:ea typeface="Calibri" panose="020F0502020204030204" pitchFamily="34" charset="0"/>
                <a:cs typeface="Calibri" panose="020F0502020204030204" pitchFamily="34" charset="0"/>
              </a:rPr>
              <a:t>will provide EOF campus programs </a:t>
            </a:r>
            <a:r>
              <a:rPr lang="en-US" dirty="0" smtClean="0">
                <a:latin typeface="Karla" panose="020B0604020202020204" charset="0"/>
                <a:ea typeface="Calibri" panose="020F0502020204030204" pitchFamily="34" charset="0"/>
                <a:cs typeface="Calibri" panose="020F0502020204030204" pitchFamily="34" charset="0"/>
              </a:rPr>
              <a:t>with the </a:t>
            </a:r>
            <a:r>
              <a:rPr lang="en-US" dirty="0">
                <a:latin typeface="Karla" panose="020B0604020202020204" charset="0"/>
                <a:ea typeface="Calibri" panose="020F0502020204030204" pitchFamily="34" charset="0"/>
                <a:cs typeface="Calibri" panose="020F0502020204030204" pitchFamily="34" charset="0"/>
              </a:rPr>
              <a:t>opportunity to submit a special project application that will allow them to receive 1-time allocation of additional resources to help enhance their student support efforts on campus. </a:t>
            </a:r>
            <a:endParaRPr lang="en-US" dirty="0" smtClean="0">
              <a:latin typeface="Karla" panose="020B0604020202020204" charset="0"/>
              <a:ea typeface="Calibri" panose="020F0502020204030204" pitchFamily="34" charset="0"/>
              <a:cs typeface="Calibri" panose="020F0502020204030204" pitchFamily="34" charset="0"/>
            </a:endParaRPr>
          </a:p>
          <a:p>
            <a:endParaRPr lang="en-US" dirty="0">
              <a:latin typeface="Karla" panose="020B0604020202020204" charset="0"/>
              <a:ea typeface="Calibri" panose="020F0502020204030204" pitchFamily="34" charset="0"/>
              <a:cs typeface="Calibri" panose="020F0502020204030204" pitchFamily="34" charset="0"/>
            </a:endParaRPr>
          </a:p>
          <a:p>
            <a:r>
              <a:rPr lang="en-US" dirty="0" smtClean="0">
                <a:latin typeface="Karla" panose="020B0604020202020204" charset="0"/>
                <a:ea typeface="Calibri" panose="020F0502020204030204" pitchFamily="34" charset="0"/>
                <a:cs typeface="Calibri" panose="020F0502020204030204" pitchFamily="34" charset="0"/>
              </a:rPr>
              <a:t>This </a:t>
            </a:r>
            <a:r>
              <a:rPr lang="en-US" dirty="0">
                <a:latin typeface="Karla" panose="020B0604020202020204" charset="0"/>
                <a:ea typeface="Calibri" panose="020F0502020204030204" pitchFamily="34" charset="0"/>
                <a:cs typeface="Calibri" panose="020F0502020204030204" pitchFamily="34" charset="0"/>
              </a:rPr>
              <a:t>special opportunity would allow for programs to offer creative programming or enhanced support of their students as institutions continue to transition back to in-person operations.</a:t>
            </a:r>
            <a:endParaRPr lang="en-US" sz="1600" dirty="0">
              <a:effectLst/>
              <a:latin typeface="Karla" panose="020B060402020202020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11774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2E0CA47-81CF-4842-A6CE-0A6037062406}" type="slidenum">
              <a:rPr lang="en-US" smtClean="0"/>
              <a:pPr/>
              <a:t>6</a:t>
            </a:fld>
            <a:endParaRPr lang="en-US" dirty="0"/>
          </a:p>
        </p:txBody>
      </p:sp>
      <p:sp>
        <p:nvSpPr>
          <p:cNvPr id="2" name="Title 1"/>
          <p:cNvSpPr>
            <a:spLocks noGrp="1"/>
          </p:cNvSpPr>
          <p:nvPr>
            <p:ph type="title" idx="4294967295"/>
          </p:nvPr>
        </p:nvSpPr>
        <p:spPr>
          <a:xfrm>
            <a:off x="1034473" y="287338"/>
            <a:ext cx="11157527" cy="987425"/>
          </a:xfrm>
        </p:spPr>
        <p:txBody>
          <a:bodyPr>
            <a:noAutofit/>
          </a:bodyPr>
          <a:lstStyle/>
          <a:p>
            <a:pPr lvl="0"/>
            <a:r>
              <a:rPr lang="en-US" sz="4000" dirty="0">
                <a:latin typeface="Montserrat" panose="020B0604020202020204" charset="0"/>
              </a:rPr>
              <a:t>Purpose of the EOF Special </a:t>
            </a:r>
            <a:r>
              <a:rPr lang="en-US" sz="4000" dirty="0" smtClean="0">
                <a:latin typeface="Montserrat" panose="020B0604020202020204" charset="0"/>
              </a:rPr>
              <a:t>Project</a:t>
            </a:r>
            <a:endParaRPr lang="en-US" sz="4000" dirty="0">
              <a:latin typeface="Montserrat" panose="020B0604020202020204" charset="0"/>
            </a:endParaRPr>
          </a:p>
        </p:txBody>
      </p:sp>
      <p:sp>
        <p:nvSpPr>
          <p:cNvPr id="3" name="Content Placeholder 2"/>
          <p:cNvSpPr>
            <a:spLocks noGrp="1"/>
          </p:cNvSpPr>
          <p:nvPr>
            <p:ph idx="4294967295"/>
          </p:nvPr>
        </p:nvSpPr>
        <p:spPr>
          <a:xfrm>
            <a:off x="277091" y="1385455"/>
            <a:ext cx="11914909" cy="5074083"/>
          </a:xfrm>
        </p:spPr>
        <p:txBody>
          <a:bodyPr>
            <a:noAutofit/>
          </a:bodyPr>
          <a:lstStyle/>
          <a:p>
            <a:r>
              <a:rPr lang="en-US" sz="1500" b="1" dirty="0">
                <a:latin typeface="Karla" panose="020B0604020202020204" charset="0"/>
              </a:rPr>
              <a:t>Special Projects (No Institutional Match Required)</a:t>
            </a:r>
            <a:endParaRPr lang="en-US" sz="1500" dirty="0">
              <a:latin typeface="Karla" panose="020B0604020202020204" charset="0"/>
            </a:endParaRPr>
          </a:p>
          <a:p>
            <a:r>
              <a:rPr lang="en-US" sz="1500" dirty="0" smtClean="0">
                <a:latin typeface="Karla" panose="020B0604020202020204" charset="0"/>
              </a:rPr>
              <a:t>OSHE/EOF </a:t>
            </a:r>
            <a:r>
              <a:rPr lang="en-US" sz="1500" dirty="0">
                <a:latin typeface="Karla" panose="020B0604020202020204" charset="0"/>
              </a:rPr>
              <a:t>funds provided for Special Projects is a separate allocation to help create, enhance, and/or promote student leadership and academic support</a:t>
            </a:r>
            <a:r>
              <a:rPr lang="en-US" sz="1500" dirty="0" smtClean="0">
                <a:latin typeface="Karla" panose="020B0604020202020204" charset="0"/>
              </a:rPr>
              <a:t>.</a:t>
            </a:r>
          </a:p>
          <a:p>
            <a:r>
              <a:rPr lang="en-US" sz="1500" dirty="0" smtClean="0">
                <a:latin typeface="Karla" panose="020B0604020202020204" charset="0"/>
              </a:rPr>
              <a:t> </a:t>
            </a:r>
            <a:r>
              <a:rPr lang="en-US" sz="1500" dirty="0">
                <a:latin typeface="Karla" panose="020B0604020202020204" charset="0"/>
              </a:rPr>
              <a:t>Special Project areas may include, but are not limited to, projects that would:</a:t>
            </a:r>
          </a:p>
          <a:p>
            <a:r>
              <a:rPr lang="en-US" sz="1500" dirty="0">
                <a:latin typeface="Karla" panose="020B0604020202020204" charset="0"/>
              </a:rPr>
              <a:t>1. Increase student preparation for and/or placement in careers where disadvantaged populations traditionally are underrepresented;  </a:t>
            </a:r>
          </a:p>
          <a:p>
            <a:r>
              <a:rPr lang="en-US" sz="1500" dirty="0">
                <a:latin typeface="Karla" panose="020B0604020202020204" charset="0"/>
              </a:rPr>
              <a:t>2. Increase student placement in professional schools of medicine, law, science, and technology;  </a:t>
            </a:r>
          </a:p>
          <a:p>
            <a:r>
              <a:rPr lang="en-US" sz="1500" dirty="0">
                <a:latin typeface="Karla" panose="020B0604020202020204" charset="0"/>
              </a:rPr>
              <a:t>3. Foster development of exemplary programs that have potential for expansion and/or replication at other institutions; </a:t>
            </a:r>
          </a:p>
          <a:p>
            <a:r>
              <a:rPr lang="en-US" sz="1500" dirty="0">
                <a:latin typeface="Karla" panose="020B0604020202020204" charset="0"/>
              </a:rPr>
              <a:t>4. Improve the efficiency and effectiveness of administrative processes and/or enhance student support initiatives (i.e. provide training for staff to learn how to use new technologies, hiring of additional tutors, counselors, etc.);</a:t>
            </a:r>
          </a:p>
          <a:p>
            <a:r>
              <a:rPr lang="en-US" sz="1500" dirty="0">
                <a:latin typeface="Karla" panose="020B0604020202020204" charset="0"/>
              </a:rPr>
              <a:t>5. Assist students with material hardship by providing support for the cost of textbooks, notebooks, laptops, and other educational supplies;</a:t>
            </a:r>
          </a:p>
          <a:p>
            <a:r>
              <a:rPr lang="en-US" sz="1500" dirty="0">
                <a:latin typeface="Karla" panose="020B0604020202020204" charset="0"/>
              </a:rPr>
              <a:t>6. Programs may seek to provide programming to help address mental health concerns by hiring a part-time counselor; </a:t>
            </a:r>
          </a:p>
          <a:p>
            <a:r>
              <a:rPr lang="en-US" sz="1500" dirty="0">
                <a:latin typeface="Karla" panose="020B0604020202020204" charset="0"/>
              </a:rPr>
              <a:t>7. Provide additional student programming (i.e. guest speakers; workshops; student conference attendance, etc.</a:t>
            </a:r>
            <a:r>
              <a:rPr lang="en-US" sz="1500" dirty="0"/>
              <a:t>).</a:t>
            </a:r>
          </a:p>
        </p:txBody>
      </p:sp>
    </p:spTree>
    <p:extLst>
      <p:ext uri="{BB962C8B-B14F-4D97-AF65-F5344CB8AC3E}">
        <p14:creationId xmlns:p14="http://schemas.microsoft.com/office/powerpoint/2010/main" val="17635380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latin typeface="Montserrat" panose="020B0604020202020204" charset="0"/>
              </a:rPr>
              <a:t>Narrative </a:t>
            </a:r>
            <a:r>
              <a:rPr lang="en-US" sz="3600" dirty="0" smtClean="0">
                <a:latin typeface="Montserrat" panose="020B0604020202020204" charset="0"/>
              </a:rPr>
              <a:t>Requirements </a:t>
            </a:r>
            <a:endParaRPr lang="en-US" sz="3600" dirty="0">
              <a:latin typeface="Montserrat" panose="020B0604020202020204" charset="0"/>
            </a:endParaRPr>
          </a:p>
        </p:txBody>
      </p:sp>
      <p:sp>
        <p:nvSpPr>
          <p:cNvPr id="3" name="Content Placeholder 2"/>
          <p:cNvSpPr>
            <a:spLocks noGrp="1"/>
          </p:cNvSpPr>
          <p:nvPr>
            <p:ph idx="1"/>
          </p:nvPr>
        </p:nvSpPr>
        <p:spPr>
          <a:xfrm>
            <a:off x="1023389" y="1873443"/>
            <a:ext cx="10058400" cy="4023360"/>
          </a:xfrm>
        </p:spPr>
        <p:txBody>
          <a:bodyPr>
            <a:normAutofit/>
          </a:bodyPr>
          <a:lstStyle/>
          <a:p>
            <a:r>
              <a:rPr lang="en-US" dirty="0">
                <a:latin typeface="Karla" panose="020B0604020202020204" charset="0"/>
                <a:ea typeface="Calibri" panose="020F0502020204030204" pitchFamily="34" charset="0"/>
                <a:cs typeface="Times New Roman" panose="02020603050405020304" pitchFamily="18" charset="0"/>
              </a:rPr>
              <a:t>All proposals must include a coversheet and should be emailed to Dr. Stephanie Shanklin, EOF Assistant Director at </a:t>
            </a:r>
            <a:r>
              <a:rPr lang="en-US" u="sng" dirty="0">
                <a:solidFill>
                  <a:srgbClr val="0070C0"/>
                </a:solidFill>
                <a:latin typeface="Karla" panose="020B0604020202020204" charset="0"/>
                <a:ea typeface="Calibri" panose="020F0502020204030204" pitchFamily="34" charset="0"/>
                <a:cs typeface="Times New Roman" panose="02020603050405020304" pitchFamily="18" charset="0"/>
              </a:rPr>
              <a:t>stephanie.shanklin@oshe.nj.gov</a:t>
            </a:r>
            <a:r>
              <a:rPr lang="en-US" dirty="0">
                <a:solidFill>
                  <a:srgbClr val="0070C0"/>
                </a:solidFill>
                <a:latin typeface="Karla" panose="020B0604020202020204" charset="0"/>
                <a:ea typeface="Calibri" panose="020F0502020204030204" pitchFamily="34" charset="0"/>
                <a:cs typeface="Times New Roman" panose="02020603050405020304" pitchFamily="18" charset="0"/>
              </a:rPr>
              <a:t> </a:t>
            </a:r>
            <a:r>
              <a:rPr lang="en-US" dirty="0">
                <a:latin typeface="Karla" panose="020B0604020202020204" charset="0"/>
                <a:ea typeface="Calibri" panose="020F0502020204030204" pitchFamily="34" charset="0"/>
                <a:cs typeface="Times New Roman" panose="02020603050405020304" pitchFamily="18" charset="0"/>
              </a:rPr>
              <a:t>with a copy to Dr. Hasani Carter (</a:t>
            </a:r>
            <a:r>
              <a:rPr lang="en-US" u="sng" dirty="0">
                <a:solidFill>
                  <a:srgbClr val="0563C1"/>
                </a:solidFill>
                <a:latin typeface="Karla" panose="020B0604020202020204" charset="0"/>
                <a:ea typeface="Calibri" panose="020F0502020204030204" pitchFamily="34" charset="0"/>
                <a:cs typeface="Times New Roman" panose="02020603050405020304" pitchFamily="18" charset="0"/>
                <a:hlinkClick r:id="rId2"/>
              </a:rPr>
              <a:t>hasani.carter@oshe.nj.gov</a:t>
            </a:r>
            <a:r>
              <a:rPr lang="en-US" dirty="0">
                <a:latin typeface="Karla" panose="020B0604020202020204" charset="0"/>
                <a:ea typeface="Calibri" panose="020F0502020204030204" pitchFamily="34" charset="0"/>
                <a:cs typeface="Times New Roman" panose="02020603050405020304" pitchFamily="18" charset="0"/>
              </a:rPr>
              <a:t>) and Hema Patel (</a:t>
            </a:r>
            <a:r>
              <a:rPr lang="en-US" u="sng" dirty="0">
                <a:solidFill>
                  <a:srgbClr val="0563C1"/>
                </a:solidFill>
                <a:latin typeface="Karla" panose="020B0604020202020204" charset="0"/>
                <a:ea typeface="Calibri" panose="020F0502020204030204" pitchFamily="34" charset="0"/>
                <a:cs typeface="Times New Roman" panose="02020603050405020304" pitchFamily="18" charset="0"/>
                <a:hlinkClick r:id="rId3"/>
              </a:rPr>
              <a:t>hema.patel@oshe.nj.gov</a:t>
            </a:r>
            <a:r>
              <a:rPr lang="en-US" dirty="0" smtClean="0">
                <a:latin typeface="Karla" panose="020B0604020202020204" charset="0"/>
                <a:ea typeface="Calibri" panose="020F0502020204030204" pitchFamily="34" charset="0"/>
                <a:cs typeface="Times New Roman" panose="02020603050405020304" pitchFamily="18" charset="0"/>
              </a:rPr>
              <a:t>).</a:t>
            </a:r>
            <a:endParaRPr lang="en-US" dirty="0">
              <a:latin typeface="Karla" panose="020B0604020202020204" charset="0"/>
            </a:endParaRPr>
          </a:p>
          <a:p>
            <a:r>
              <a:rPr lang="en-US" dirty="0" smtClean="0">
                <a:latin typeface="Karla" panose="020B0604020202020204" charset="0"/>
              </a:rPr>
              <a:t>Narrative </a:t>
            </a:r>
            <a:r>
              <a:rPr lang="en-US" dirty="0">
                <a:latin typeface="Karla" panose="020B0604020202020204" charset="0"/>
              </a:rPr>
              <a:t>Description of Project (No more than 3 pages)</a:t>
            </a:r>
          </a:p>
          <a:p>
            <a:r>
              <a:rPr lang="en-US" dirty="0">
                <a:latin typeface="Karla" panose="020B0604020202020204" charset="0"/>
              </a:rPr>
              <a:t>Please describe the proposed special project that you are planning.  Include the following information in your description:</a:t>
            </a:r>
          </a:p>
          <a:p>
            <a:pPr lvl="0">
              <a:buFont typeface="Wingdings" panose="05000000000000000000" pitchFamily="2" charset="2"/>
              <a:buChar char="v"/>
            </a:pPr>
            <a:r>
              <a:rPr lang="en-US" dirty="0">
                <a:latin typeface="Karla" panose="020B0604020202020204" charset="0"/>
              </a:rPr>
              <a:t>T</a:t>
            </a:r>
            <a:r>
              <a:rPr lang="en-US" dirty="0" smtClean="0">
                <a:latin typeface="Karla" panose="020B0604020202020204" charset="0"/>
              </a:rPr>
              <a:t>arget audience</a:t>
            </a:r>
          </a:p>
          <a:p>
            <a:pPr lvl="0">
              <a:buFont typeface="Wingdings" panose="05000000000000000000" pitchFamily="2" charset="2"/>
              <a:buChar char="v"/>
            </a:pPr>
            <a:r>
              <a:rPr lang="en-US" dirty="0">
                <a:latin typeface="Karla" panose="020B0604020202020204" charset="0"/>
              </a:rPr>
              <a:t>P</a:t>
            </a:r>
            <a:r>
              <a:rPr lang="en-US" dirty="0" smtClean="0">
                <a:latin typeface="Karla" panose="020B0604020202020204" charset="0"/>
              </a:rPr>
              <a:t>roject </a:t>
            </a:r>
            <a:r>
              <a:rPr lang="en-US" dirty="0">
                <a:latin typeface="Karla" panose="020B0604020202020204" charset="0"/>
              </a:rPr>
              <a:t>goal and objectives </a:t>
            </a:r>
            <a:endParaRPr lang="en-US" dirty="0" smtClean="0">
              <a:latin typeface="Karla" panose="020B0604020202020204" charset="0"/>
            </a:endParaRPr>
          </a:p>
          <a:p>
            <a:pPr lvl="0">
              <a:buFont typeface="Wingdings" panose="05000000000000000000" pitchFamily="2" charset="2"/>
              <a:buChar char="v"/>
            </a:pPr>
            <a:r>
              <a:rPr lang="en-US" dirty="0">
                <a:latin typeface="Karla" panose="020B0604020202020204" charset="0"/>
              </a:rPr>
              <a:t>A</a:t>
            </a:r>
            <a:r>
              <a:rPr lang="en-US" dirty="0" smtClean="0">
                <a:latin typeface="Karla" panose="020B0604020202020204" charset="0"/>
              </a:rPr>
              <a:t>ssessment </a:t>
            </a:r>
            <a:r>
              <a:rPr lang="en-US" dirty="0">
                <a:latin typeface="Karla" panose="020B0604020202020204" charset="0"/>
              </a:rPr>
              <a:t>measurements </a:t>
            </a:r>
            <a:endParaRPr lang="en-US" dirty="0" smtClean="0">
              <a:latin typeface="Karla" panose="020B0604020202020204" charset="0"/>
            </a:endParaRPr>
          </a:p>
          <a:p>
            <a:pPr lvl="0">
              <a:buFont typeface="Wingdings" panose="05000000000000000000" pitchFamily="2" charset="2"/>
              <a:buChar char="v"/>
            </a:pPr>
            <a:r>
              <a:rPr lang="en-US" dirty="0">
                <a:latin typeface="Karla" panose="020B0604020202020204" charset="0"/>
              </a:rPr>
              <a:t>I</a:t>
            </a:r>
            <a:r>
              <a:rPr lang="en-US" dirty="0" smtClean="0">
                <a:latin typeface="Karla" panose="020B0604020202020204" charset="0"/>
              </a:rPr>
              <a:t>ntended </a:t>
            </a:r>
            <a:r>
              <a:rPr lang="en-US" dirty="0">
                <a:latin typeface="Karla" panose="020B0604020202020204" charset="0"/>
              </a:rPr>
              <a:t>impact of your proposal</a:t>
            </a:r>
          </a:p>
        </p:txBody>
      </p:sp>
      <p:sp>
        <p:nvSpPr>
          <p:cNvPr id="4" name="Slide Number Placeholder 3"/>
          <p:cNvSpPr>
            <a:spLocks noGrp="1"/>
          </p:cNvSpPr>
          <p:nvPr>
            <p:ph type="sldNum" sz="quarter" idx="12"/>
          </p:nvPr>
        </p:nvSpPr>
        <p:spPr/>
        <p:txBody>
          <a:bodyPr/>
          <a:lstStyle/>
          <a:p>
            <a:fld id="{82E0CA47-81CF-4842-A6CE-0A6037062406}" type="slidenum">
              <a:rPr lang="en-US" smtClean="0"/>
              <a:pPr/>
              <a:t>7</a:t>
            </a:fld>
            <a:endParaRPr lang="en-US" dirty="0"/>
          </a:p>
        </p:txBody>
      </p:sp>
    </p:spTree>
    <p:extLst>
      <p:ext uri="{BB962C8B-B14F-4D97-AF65-F5344CB8AC3E}">
        <p14:creationId xmlns:p14="http://schemas.microsoft.com/office/powerpoint/2010/main" val="1384278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4000" dirty="0" smtClean="0">
                <a:latin typeface="Montserrat" panose="020B0604020202020204" charset="0"/>
              </a:rPr>
              <a:t>Budget</a:t>
            </a:r>
            <a:r>
              <a:rPr lang="en-US" sz="4000" dirty="0">
                <a:latin typeface="Montserrat" panose="020B0604020202020204" charset="0"/>
              </a:rPr>
              <a:t>, Activities, and Expenditures</a:t>
            </a:r>
          </a:p>
        </p:txBody>
      </p:sp>
      <p:sp>
        <p:nvSpPr>
          <p:cNvPr id="3" name="Content Placeholder 2"/>
          <p:cNvSpPr>
            <a:spLocks noGrp="1"/>
          </p:cNvSpPr>
          <p:nvPr>
            <p:ph idx="1"/>
          </p:nvPr>
        </p:nvSpPr>
        <p:spPr/>
        <p:txBody>
          <a:bodyPr/>
          <a:lstStyle/>
          <a:p>
            <a:pPr>
              <a:buFont typeface="Wingdings" panose="05000000000000000000" pitchFamily="2" charset="2"/>
              <a:buChar char="v"/>
            </a:pPr>
            <a:r>
              <a:rPr lang="en-US" dirty="0" smtClean="0">
                <a:latin typeface="Karla" panose="020B0604020202020204" charset="0"/>
              </a:rPr>
              <a:t> </a:t>
            </a:r>
            <a:r>
              <a:rPr lang="en-US" dirty="0">
                <a:latin typeface="Karla" panose="020B0604020202020204" charset="0"/>
              </a:rPr>
              <a:t>EOF special project budget includes items to be purchased and/or services to be contracted for and calculations used.</a:t>
            </a:r>
          </a:p>
          <a:p>
            <a:endParaRPr lang="en-US" dirty="0" smtClean="0">
              <a:latin typeface="Karla" panose="020B0604020202020204" charset="0"/>
            </a:endParaRPr>
          </a:p>
          <a:p>
            <a:pPr>
              <a:buFont typeface="Wingdings" panose="05000000000000000000" pitchFamily="2" charset="2"/>
              <a:buChar char="v"/>
            </a:pPr>
            <a:r>
              <a:rPr lang="en-US" dirty="0" smtClean="0">
                <a:latin typeface="Karla" panose="020B0604020202020204" charset="0"/>
              </a:rPr>
              <a:t>Programs </a:t>
            </a:r>
            <a:r>
              <a:rPr lang="en-US" dirty="0">
                <a:latin typeface="Karla" panose="020B0604020202020204" charset="0"/>
              </a:rPr>
              <a:t>that are selected must ensure that all activities are completed and funds are encumbered by June 30th, </a:t>
            </a:r>
            <a:r>
              <a:rPr lang="en-US" dirty="0" smtClean="0">
                <a:latin typeface="Karla" panose="020B0604020202020204" charset="0"/>
              </a:rPr>
              <a:t>2023.</a:t>
            </a:r>
          </a:p>
          <a:p>
            <a:pPr marL="0" indent="0">
              <a:buNone/>
            </a:pPr>
            <a:endParaRPr lang="en-US" dirty="0" smtClean="0">
              <a:latin typeface="Karla" panose="020B0604020202020204" charset="0"/>
            </a:endParaRPr>
          </a:p>
          <a:p>
            <a:pPr>
              <a:buFont typeface="Wingdings" panose="05000000000000000000" pitchFamily="2" charset="2"/>
              <a:buChar char="v"/>
            </a:pPr>
            <a:r>
              <a:rPr lang="en-US" dirty="0">
                <a:latin typeface="Karla" panose="020B0604020202020204" charset="0"/>
              </a:rPr>
              <a:t>A</a:t>
            </a:r>
            <a:r>
              <a:rPr lang="en-US" dirty="0" smtClean="0">
                <a:latin typeface="Karla" panose="020B0604020202020204" charset="0"/>
              </a:rPr>
              <a:t>ll </a:t>
            </a:r>
            <a:r>
              <a:rPr lang="en-US" dirty="0">
                <a:latin typeface="Karla" panose="020B0604020202020204" charset="0"/>
              </a:rPr>
              <a:t>regulations pertaining to the restrictions of the usage of EOF funds will continue to apply.</a:t>
            </a:r>
          </a:p>
          <a:p>
            <a:pPr marL="0" indent="0">
              <a:buNone/>
            </a:pPr>
            <a:endParaRPr lang="en-US" dirty="0">
              <a:latin typeface="Karla" panose="020B0604020202020204" charset="0"/>
            </a:endParaRPr>
          </a:p>
        </p:txBody>
      </p:sp>
      <p:sp>
        <p:nvSpPr>
          <p:cNvPr id="4" name="Slide Number Placeholder 3"/>
          <p:cNvSpPr>
            <a:spLocks noGrp="1"/>
          </p:cNvSpPr>
          <p:nvPr>
            <p:ph type="sldNum" sz="quarter" idx="12"/>
          </p:nvPr>
        </p:nvSpPr>
        <p:spPr/>
        <p:txBody>
          <a:bodyPr/>
          <a:lstStyle/>
          <a:p>
            <a:fld id="{82E0CA47-81CF-4842-A6CE-0A6037062406}" type="slidenum">
              <a:rPr lang="en-US" smtClean="0"/>
              <a:pPr/>
              <a:t>8</a:t>
            </a:fld>
            <a:endParaRPr lang="en-US" dirty="0"/>
          </a:p>
        </p:txBody>
      </p:sp>
    </p:spTree>
    <p:extLst>
      <p:ext uri="{BB962C8B-B14F-4D97-AF65-F5344CB8AC3E}">
        <p14:creationId xmlns:p14="http://schemas.microsoft.com/office/powerpoint/2010/main" val="41318735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ontserrat" panose="020B0604020202020204" charset="0"/>
              </a:rPr>
              <a:t>Reporting Requirements</a:t>
            </a:r>
            <a:endParaRPr lang="en-US" dirty="0">
              <a:latin typeface="Montserrat" panose="020B0604020202020204" charset="0"/>
            </a:endParaRPr>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v"/>
            </a:pPr>
            <a:r>
              <a:rPr lang="en-US" dirty="0" smtClean="0">
                <a:latin typeface="Karla" panose="020B0604020202020204" charset="0"/>
              </a:rPr>
              <a:t> Funding </a:t>
            </a:r>
            <a:r>
              <a:rPr lang="en-US" dirty="0">
                <a:latin typeface="Karla" panose="020B0604020202020204" charset="0"/>
              </a:rPr>
              <a:t>for this initiative is being provided to support the approved special project.	</a:t>
            </a:r>
          </a:p>
          <a:p>
            <a:r>
              <a:rPr lang="en-US" dirty="0">
                <a:latin typeface="Karla" panose="020B0604020202020204" charset="0"/>
              </a:rPr>
              <a:t> </a:t>
            </a:r>
          </a:p>
          <a:p>
            <a:pPr>
              <a:buFont typeface="Wingdings" panose="05000000000000000000" pitchFamily="2" charset="2"/>
              <a:buChar char="v"/>
            </a:pPr>
            <a:r>
              <a:rPr lang="en-US" dirty="0" smtClean="0">
                <a:latin typeface="Karla" panose="020B0604020202020204" charset="0"/>
              </a:rPr>
              <a:t>The </a:t>
            </a:r>
            <a:r>
              <a:rPr lang="en-US" dirty="0">
                <a:latin typeface="Karla" panose="020B0604020202020204" charset="0"/>
              </a:rPr>
              <a:t>final expenditure report (C5 contract attachment) is included as an excel tab within the approved B4 special project budget. </a:t>
            </a:r>
          </a:p>
          <a:p>
            <a:r>
              <a:rPr lang="en-US" dirty="0">
                <a:latin typeface="Karla" panose="020B0604020202020204" charset="0"/>
              </a:rPr>
              <a:t> </a:t>
            </a:r>
          </a:p>
          <a:p>
            <a:pPr>
              <a:buFont typeface="Wingdings" panose="05000000000000000000" pitchFamily="2" charset="2"/>
              <a:buChar char="v"/>
            </a:pPr>
            <a:r>
              <a:rPr lang="en-US" dirty="0" smtClean="0">
                <a:latin typeface="Karla" panose="020B0604020202020204" charset="0"/>
              </a:rPr>
              <a:t>When </a:t>
            </a:r>
            <a:r>
              <a:rPr lang="en-US" dirty="0">
                <a:latin typeface="Karla" panose="020B0604020202020204" charset="0"/>
              </a:rPr>
              <a:t>submitting the final expenditure report, please provide the results of the special projects via a separate PowerPoint presentation. It is our intent to share this information on our website for the benefit of our other EOF campus programs. In addition, programs may be asked to present their respective presentation at a future EOF professional conference or EOF Board meeting. </a:t>
            </a:r>
          </a:p>
          <a:p>
            <a:endParaRPr lang="en-US" dirty="0">
              <a:latin typeface="Karla" panose="020B0604020202020204" charset="0"/>
            </a:endParaRPr>
          </a:p>
          <a:p>
            <a:r>
              <a:rPr lang="en-US" b="1" i="1" dirty="0">
                <a:latin typeface="Karla" panose="020B0604020202020204" charset="0"/>
              </a:rPr>
              <a:t>FINAL EXPENDITURE REPORT DEADLINE: </a:t>
            </a:r>
            <a:r>
              <a:rPr lang="en-US" b="1" dirty="0">
                <a:latin typeface="Karla" panose="020B0604020202020204" charset="0"/>
              </a:rPr>
              <a:t> </a:t>
            </a:r>
            <a:r>
              <a:rPr lang="en-US" b="1" i="1" dirty="0" smtClean="0">
                <a:solidFill>
                  <a:srgbClr val="FF0000"/>
                </a:solidFill>
                <a:latin typeface="Karla" panose="020B0604020202020204" charset="0"/>
              </a:rPr>
              <a:t>August </a:t>
            </a:r>
            <a:r>
              <a:rPr lang="en-US" b="1" i="1" dirty="0">
                <a:solidFill>
                  <a:srgbClr val="FF0000"/>
                </a:solidFill>
                <a:latin typeface="Karla" panose="020B0604020202020204" charset="0"/>
              </a:rPr>
              <a:t>16, </a:t>
            </a:r>
            <a:r>
              <a:rPr lang="en-US" b="1" i="1" dirty="0" smtClean="0">
                <a:solidFill>
                  <a:srgbClr val="FF0000"/>
                </a:solidFill>
                <a:latin typeface="Karla" panose="020B0604020202020204" charset="0"/>
              </a:rPr>
              <a:t>2023</a:t>
            </a:r>
            <a:endParaRPr lang="en-US" b="1" dirty="0">
              <a:solidFill>
                <a:srgbClr val="FF0000"/>
              </a:solidFill>
              <a:latin typeface="Karla" panose="020B0604020202020204" charset="0"/>
            </a:endParaRPr>
          </a:p>
        </p:txBody>
      </p:sp>
      <p:sp>
        <p:nvSpPr>
          <p:cNvPr id="4" name="Slide Number Placeholder 3"/>
          <p:cNvSpPr>
            <a:spLocks noGrp="1"/>
          </p:cNvSpPr>
          <p:nvPr>
            <p:ph type="sldNum" sz="quarter" idx="12"/>
          </p:nvPr>
        </p:nvSpPr>
        <p:spPr/>
        <p:txBody>
          <a:bodyPr/>
          <a:lstStyle/>
          <a:p>
            <a:fld id="{82E0CA47-81CF-4842-A6CE-0A6037062406}" type="slidenum">
              <a:rPr lang="en-US" smtClean="0"/>
              <a:pPr/>
              <a:t>9</a:t>
            </a:fld>
            <a:endParaRPr lang="en-US" dirty="0"/>
          </a:p>
        </p:txBody>
      </p:sp>
    </p:spTree>
    <p:extLst>
      <p:ext uri="{BB962C8B-B14F-4D97-AF65-F5344CB8AC3E}">
        <p14:creationId xmlns:p14="http://schemas.microsoft.com/office/powerpoint/2010/main" val="355507519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ISLEGEND" val="true"/>
</p:tagLst>
</file>

<file path=ppt/tags/tag11.xml><?xml version="1.0" encoding="utf-8"?>
<p:tagLst xmlns:a="http://schemas.openxmlformats.org/drawingml/2006/main" xmlns:r="http://schemas.openxmlformats.org/officeDocument/2006/relationships" xmlns:p="http://schemas.openxmlformats.org/presentationml/2006/main">
  <p:tag name="ISLEGEND" val="true"/>
</p:tagLst>
</file>

<file path=ppt/tags/tag12.xml><?xml version="1.0" encoding="utf-8"?>
<p:tagLst xmlns:a="http://schemas.openxmlformats.org/drawingml/2006/main" xmlns:r="http://schemas.openxmlformats.org/officeDocument/2006/relationships" xmlns:p="http://schemas.openxmlformats.org/presentationml/2006/main">
  <p:tag name="ISLEGEND" val="true"/>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3.xml><?xml version="1.0" encoding="utf-8"?>
<p:tagLst xmlns:a="http://schemas.openxmlformats.org/drawingml/2006/main" xmlns:r="http://schemas.openxmlformats.org/officeDocument/2006/relationships" xmlns:p="http://schemas.openxmlformats.org/presentationml/2006/main">
  <p:tag name="ISLEGEND" val="true"/>
</p:tagLst>
</file>

<file path=ppt/tags/tag24.xml><?xml version="1.0" encoding="utf-8"?>
<p:tagLst xmlns:a="http://schemas.openxmlformats.org/drawingml/2006/main" xmlns:r="http://schemas.openxmlformats.org/officeDocument/2006/relationships" xmlns:p="http://schemas.openxmlformats.org/presentationml/2006/main">
  <p:tag name="ISLEGEND" val="true"/>
</p:tagLst>
</file>

<file path=ppt/tags/tag25.xml><?xml version="1.0" encoding="utf-8"?>
<p:tagLst xmlns:a="http://schemas.openxmlformats.org/drawingml/2006/main" xmlns:r="http://schemas.openxmlformats.org/officeDocument/2006/relationships" xmlns:p="http://schemas.openxmlformats.org/presentationml/2006/main">
  <p:tag name="ISLEGEND" val="true"/>
</p:tagLst>
</file>

<file path=ppt/tags/tag26.xml><?xml version="1.0" encoding="utf-8"?>
<p:tagLst xmlns:a="http://schemas.openxmlformats.org/drawingml/2006/main" xmlns:r="http://schemas.openxmlformats.org/officeDocument/2006/relationships" xmlns:p="http://schemas.openxmlformats.org/presentationml/2006/main">
  <p:tag name="ISLEGEND" val="true"/>
</p:tagLst>
</file>

<file path=ppt/tags/tag27.xml><?xml version="1.0" encoding="utf-8"?>
<p:tagLst xmlns:a="http://schemas.openxmlformats.org/drawingml/2006/main" xmlns:r="http://schemas.openxmlformats.org/officeDocument/2006/relationships" xmlns:p="http://schemas.openxmlformats.org/presentationml/2006/main">
  <p:tag name="ISLEGEND" val="true"/>
</p:tagLst>
</file>

<file path=ppt/tags/tag28.xml><?xml version="1.0" encoding="utf-8"?>
<p:tagLst xmlns:a="http://schemas.openxmlformats.org/drawingml/2006/main" xmlns:r="http://schemas.openxmlformats.org/officeDocument/2006/relationships" xmlns:p="http://schemas.openxmlformats.org/presentationml/2006/main">
  <p:tag name="ISLEGEND" val="true"/>
</p:tagLst>
</file>

<file path=ppt/tags/tag29.xml><?xml version="1.0" encoding="utf-8"?>
<p:tagLst xmlns:a="http://schemas.openxmlformats.org/drawingml/2006/main" xmlns:r="http://schemas.openxmlformats.org/officeDocument/2006/relationships" xmlns:p="http://schemas.openxmlformats.org/presentationml/2006/main">
  <p:tag name="ISLEGEND" val="true"/>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1rRm8uqScu4MeVPAQgvI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ISLEGEND" val="true"/>
</p:tagLst>
</file>

<file path=ppt/tags/tag9.xml><?xml version="1.0" encoding="utf-8"?>
<p:tagLst xmlns:a="http://schemas.openxmlformats.org/drawingml/2006/main" xmlns:r="http://schemas.openxmlformats.org/officeDocument/2006/relationships" xmlns:p="http://schemas.openxmlformats.org/presentationml/2006/main">
  <p:tag name="ISLEGEND" val="true"/>
</p:tagLst>
</file>

<file path=ppt/theme/theme1.xml><?xml version="1.0" encoding="utf-8"?>
<a:theme xmlns:a="http://schemas.openxmlformats.org/drawingml/2006/main" name="Retrospect">
  <a:themeElements>
    <a:clrScheme name="Custom 2">
      <a:dk1>
        <a:sysClr val="windowText" lastClr="000000"/>
      </a:dk1>
      <a:lt1>
        <a:sysClr val="window" lastClr="FFFFFF"/>
      </a:lt1>
      <a:dk2>
        <a:srgbClr val="455F51"/>
      </a:dk2>
      <a:lt2>
        <a:srgbClr val="E3DED1"/>
      </a:lt2>
      <a:accent1>
        <a:srgbClr val="549E39"/>
      </a:accent1>
      <a:accent2>
        <a:srgbClr val="0B3954"/>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1_Template_US0168">
  <a:themeElements>
    <a:clrScheme name="Custom 1">
      <a:dk1>
        <a:srgbClr val="000000"/>
      </a:dk1>
      <a:lt1>
        <a:srgbClr val="FFFFFF"/>
      </a:lt1>
      <a:dk2>
        <a:srgbClr val="0078AE"/>
      </a:dk2>
      <a:lt2>
        <a:srgbClr val="00B3E2"/>
      </a:lt2>
      <a:accent1>
        <a:srgbClr val="0078AE"/>
      </a:accent1>
      <a:accent2>
        <a:srgbClr val="84BD00"/>
      </a:accent2>
      <a:accent3>
        <a:srgbClr val="00B3E2"/>
      </a:accent3>
      <a:accent4>
        <a:srgbClr val="005B82"/>
      </a:accent4>
      <a:accent5>
        <a:srgbClr val="BABCBE"/>
      </a:accent5>
      <a:accent6>
        <a:srgbClr val="799B3E"/>
      </a:accent6>
      <a:hlink>
        <a:srgbClr val="0078AE"/>
      </a:hlink>
      <a:folHlink>
        <a:srgbClr val="FFC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94FA3"/>
        </a:dk2>
        <a:lt2>
          <a:srgbClr val="4390BB"/>
        </a:lt2>
        <a:accent1>
          <a:srgbClr val="CFD3D9"/>
        </a:accent1>
        <a:accent2>
          <a:srgbClr val="808080"/>
        </a:accent2>
        <a:accent3>
          <a:srgbClr val="568975"/>
        </a:accent3>
        <a:accent4>
          <a:srgbClr val="0070C0"/>
        </a:accent4>
        <a:accent5>
          <a:srgbClr val="B83536"/>
        </a:accent5>
        <a:accent6>
          <a:srgbClr val="808080"/>
        </a:accent6>
        <a:hlink>
          <a:srgbClr val="568975"/>
        </a:hlink>
        <a:folHlink>
          <a:srgbClr val="0070C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orkplan_v01.potx" id="{A5A9A795-2CC4-4577-B947-1DFBD041165C}" vid="{20D7C85B-426A-48A4-BC77-47F985C7AF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DA38A61C5CB474E90823DAD6EB0E58E" ma:contentTypeVersion="2" ma:contentTypeDescription="Create a new document." ma:contentTypeScope="" ma:versionID="b6237dbd23a15d225166158fd0f52d1d">
  <xsd:schema xmlns:xsd="http://www.w3.org/2001/XMLSchema" xmlns:xs="http://www.w3.org/2001/XMLSchema" xmlns:p="http://schemas.microsoft.com/office/2006/metadata/properties" xmlns:ns2="a603f884-b540-452c-82c4-860d23876c00" targetNamespace="http://schemas.microsoft.com/office/2006/metadata/properties" ma:root="true" ma:fieldsID="dab9eca56102c2a28eac5978be7c168b" ns2:_="">
    <xsd:import namespace="a603f884-b540-452c-82c4-860d23876c0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03f884-b540-452c-82c4-860d23876c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38E3C1-65BE-4E9F-8693-DF19891D7825}">
  <ds:schemaRefs>
    <ds:schemaRef ds:uri="http://schemas.microsoft.com/sharepoint/v3/contenttype/forms"/>
  </ds:schemaRefs>
</ds:datastoreItem>
</file>

<file path=customXml/itemProps2.xml><?xml version="1.0" encoding="utf-8"?>
<ds:datastoreItem xmlns:ds="http://schemas.openxmlformats.org/officeDocument/2006/customXml" ds:itemID="{8FE47FBF-4129-477F-AB33-EC99792680E3}">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a603f884-b540-452c-82c4-860d23876c00"/>
    <ds:schemaRef ds:uri="http://www.w3.org/XML/1998/namespace"/>
    <ds:schemaRef ds:uri="http://purl.org/dc/dcmitype/"/>
  </ds:schemaRefs>
</ds:datastoreItem>
</file>

<file path=customXml/itemProps3.xml><?xml version="1.0" encoding="utf-8"?>
<ds:datastoreItem xmlns:ds="http://schemas.openxmlformats.org/officeDocument/2006/customXml" ds:itemID="{8343F7B2-A342-4E3E-9560-E7E4C49656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03f884-b540-452c-82c4-860d23876c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61341</TotalTime>
  <Words>752</Words>
  <Application>Microsoft Office PowerPoint</Application>
  <PresentationFormat>Widescreen</PresentationFormat>
  <Paragraphs>103</Paragraphs>
  <Slides>12</Slides>
  <Notes>2</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12</vt:i4>
      </vt:variant>
    </vt:vector>
  </HeadingPairs>
  <TitlesOfParts>
    <vt:vector size="24" baseType="lpstr">
      <vt:lpstr>Calibri Light</vt:lpstr>
      <vt:lpstr>Franklin Gothic Demi Cond</vt:lpstr>
      <vt:lpstr>Arial</vt:lpstr>
      <vt:lpstr>Montserrat</vt:lpstr>
      <vt:lpstr>Calibri</vt:lpstr>
      <vt:lpstr>Karla</vt:lpstr>
      <vt:lpstr>Wingdings</vt:lpstr>
      <vt:lpstr>Times New Roman</vt:lpstr>
      <vt:lpstr>Microsoft JhengHei</vt:lpstr>
      <vt:lpstr>Retrospect</vt:lpstr>
      <vt:lpstr>1_Template_US0168</vt:lpstr>
      <vt:lpstr>think-cell Slide</vt:lpstr>
      <vt:lpstr> </vt:lpstr>
      <vt:lpstr>Welcome &amp; Introductions</vt:lpstr>
      <vt:lpstr>PowerPoint Presentation</vt:lpstr>
      <vt:lpstr>Purpose and Focus</vt:lpstr>
      <vt:lpstr>EOF Special Project Allocation</vt:lpstr>
      <vt:lpstr>Purpose of the EOF Special Project</vt:lpstr>
      <vt:lpstr>Narrative Requirements </vt:lpstr>
      <vt:lpstr>Budget, Activities, and Expenditures</vt:lpstr>
      <vt:lpstr>Reporting Requirements</vt:lpstr>
      <vt:lpstr>     FY23 EOF Special Project Deadlines and Submission Requirements:</vt:lpstr>
      <vt:lpstr>PowerPoint Presentation</vt:lpstr>
      <vt:lpstr>PowerPoint Presentation</vt:lpstr>
    </vt:vector>
  </TitlesOfParts>
  <Company>Division of Revenue and Enterprise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Explaining NJ Higher Ed</dc:title>
  <dc:creator>OSHE</dc:creator>
  <cp:lastModifiedBy>Carter, Hasani [OSHE]</cp:lastModifiedBy>
  <cp:revision>550</cp:revision>
  <cp:lastPrinted>2020-02-26T23:39:47Z</cp:lastPrinted>
  <dcterms:created xsi:type="dcterms:W3CDTF">2018-07-03T13:04:48Z</dcterms:created>
  <dcterms:modified xsi:type="dcterms:W3CDTF">2022-08-24T19:03:45Z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0x0101009DA38A61C5CB474E90823DAD6EB0E58E</vt:lpwstr>
  </property>
</Properties>
</file>